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الثامنة والثلاثون : ابن </a:t>
            </a:r>
            <a:r>
              <a:rPr lang="ar-IQ" smtClean="0"/>
              <a:t>كيسان </a:t>
            </a:r>
            <a:r>
              <a:rPr lang="ar-IQ" smtClean="0"/>
              <a:t>وآراؤه </a:t>
            </a:r>
            <a:r>
              <a:rPr lang="ar-IQ" dirty="0" smtClean="0"/>
              <a:t>التي وافق فيها الكوفيين</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447922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2200" b="1" dirty="0">
                <a:solidFill>
                  <a:prstClr val="black"/>
                </a:solidFill>
                <a:ea typeface="Calibri"/>
                <a:cs typeface="Simplified Arabic"/>
              </a:rPr>
              <a:t>ومما كان يوافق فيه الكوفيين جواز تقديم خبر "ما زال" عليها، فتقول: قائما ما زال زيد، بينما كان البصريون لا يجيزون مثل هذا التعبير3. وكان </a:t>
            </a:r>
            <a:r>
              <a:rPr lang="ar-IQ" sz="2200" b="1" dirty="0" err="1">
                <a:solidFill>
                  <a:prstClr val="black"/>
                </a:solidFill>
                <a:ea typeface="Calibri"/>
                <a:cs typeface="Simplified Arabic"/>
              </a:rPr>
              <a:t>يوافقهم</a:t>
            </a:r>
            <a:r>
              <a:rPr lang="ar-IQ" sz="2200" b="1" dirty="0">
                <a:solidFill>
                  <a:prstClr val="black"/>
                </a:solidFill>
                <a:ea typeface="Calibri"/>
                <a:cs typeface="Simplified Arabic"/>
              </a:rPr>
              <a:t> في أن "</a:t>
            </a:r>
            <a:r>
              <a:rPr lang="ar-IQ" sz="2200" b="1" dirty="0" err="1">
                <a:solidFill>
                  <a:prstClr val="black"/>
                </a:solidFill>
                <a:ea typeface="Calibri"/>
                <a:cs typeface="Simplified Arabic"/>
              </a:rPr>
              <a:t>إيا</a:t>
            </a:r>
            <a:r>
              <a:rPr lang="ar-IQ" sz="2200" b="1" dirty="0">
                <a:solidFill>
                  <a:prstClr val="black"/>
                </a:solidFill>
                <a:ea typeface="Calibri"/>
                <a:cs typeface="Simplified Arabic"/>
              </a:rPr>
              <a:t>" عماد في "إياك وإياي وإياه وأخواتها" والضمير ما يتلوها، بينما ذهب الخليل وسيبويه والأخفش والمازني إلى أن الاسم المضمر هو "</a:t>
            </a:r>
            <a:r>
              <a:rPr lang="ar-IQ" sz="2200" b="1" dirty="0" err="1">
                <a:solidFill>
                  <a:prstClr val="black"/>
                </a:solidFill>
                <a:ea typeface="Calibri"/>
                <a:cs typeface="Simplified Arabic"/>
              </a:rPr>
              <a:t>إيا</a:t>
            </a:r>
            <a:r>
              <a:rPr lang="ar-IQ" sz="2200" b="1" dirty="0">
                <a:solidFill>
                  <a:prstClr val="black"/>
                </a:solidFill>
                <a:ea typeface="Calibri"/>
                <a:cs typeface="Simplified Arabic"/>
              </a:rPr>
              <a:t>" وما بعده حرف يدل على أحوال المرجوع إليه من الخطاب والتكلم والغيبة4.</a:t>
            </a:r>
            <a:endParaRPr lang="en-US" sz="1700" dirty="0">
              <a:solidFill>
                <a:prstClr val="black"/>
              </a:solidFill>
              <a:ea typeface="Calibri"/>
              <a:cs typeface="Arial"/>
            </a:endParaRPr>
          </a:p>
          <a:p>
            <a:pPr lvl="0" algn="just">
              <a:lnSpc>
                <a:spcPct val="115000"/>
              </a:lnSpc>
              <a:spcAft>
                <a:spcPts val="1000"/>
              </a:spcAft>
            </a:pPr>
            <a:r>
              <a:rPr lang="ar-IQ" sz="2200" b="1" dirty="0" err="1">
                <a:solidFill>
                  <a:prstClr val="black"/>
                </a:solidFill>
                <a:ea typeface="Calibri"/>
                <a:cs typeface="Simplified Arabic"/>
              </a:rPr>
              <a:t>ووافقهم</a:t>
            </a:r>
            <a:r>
              <a:rPr lang="ar-IQ" sz="2200" b="1" dirty="0">
                <a:solidFill>
                  <a:prstClr val="black"/>
                </a:solidFill>
                <a:ea typeface="Calibri"/>
                <a:cs typeface="Simplified Arabic"/>
              </a:rPr>
              <a:t> في أن الاسم المؤنث علما لرجل مثل طلحة يجوز أن يجمع جمع مذكر سالما فيقال: </a:t>
            </a:r>
            <a:r>
              <a:rPr lang="ar-IQ" sz="2200" b="1" dirty="0" err="1">
                <a:solidFill>
                  <a:prstClr val="black"/>
                </a:solidFill>
                <a:ea typeface="Calibri"/>
                <a:cs typeface="Simplified Arabic"/>
              </a:rPr>
              <a:t>طلحون</a:t>
            </a:r>
            <a:r>
              <a:rPr lang="ar-IQ" sz="2200" b="1" dirty="0">
                <a:solidFill>
                  <a:prstClr val="black"/>
                </a:solidFill>
                <a:ea typeface="Calibri"/>
                <a:cs typeface="Simplified Arabic"/>
              </a:rPr>
              <a:t>، وكان الكوفيون يوجبون سكون عينه، بينما جوز فتحها قياسا على الجمع بالألف والتاء، إذ يقال: </a:t>
            </a:r>
            <a:r>
              <a:rPr lang="ar-IQ" sz="2200" b="1" dirty="0" err="1">
                <a:solidFill>
                  <a:prstClr val="black"/>
                </a:solidFill>
                <a:ea typeface="Calibri"/>
                <a:cs typeface="Simplified Arabic"/>
              </a:rPr>
              <a:t>طلحات</a:t>
            </a:r>
            <a:r>
              <a:rPr lang="ar-IQ" sz="2200" b="1" dirty="0">
                <a:solidFill>
                  <a:prstClr val="black"/>
                </a:solidFill>
                <a:ea typeface="Calibri"/>
                <a:cs typeface="Simplified Arabic"/>
              </a:rPr>
              <a:t> بفتح اللام وكان البصريون لا يجيزون جمع هذا العلم إلا جمع مؤنث سالما5. ومما وافقهم فيه جواز التوكيد بأكتع وأبصع وأبتع دون ذكر لكلمة جميع، فيقال: جاءوا أكتعون، واشترط البصريون سبق كلمة أجمع لها فلا يقال عندهم إلا: "جاءوا أجمعون أكتعون"، واستدل ابن كيسان والكوفيون بسماع مثل قول بعض الشعراء:</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4244356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1800" b="1" dirty="0">
                <a:solidFill>
                  <a:prstClr val="black"/>
                </a:solidFill>
                <a:ea typeface="Calibri"/>
                <a:cs typeface="Simplified Arabic"/>
              </a:rPr>
              <a:t>تحملني الذلفاء حولا أكتعا6</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وكان يذهب مذهبهم في أن مثل ثلاث ورباع ممنوع من الصرف للعلمية والعدل، بينما ذهب البصريون إلى أن المانع الوصفية والعدل، بدليل وقوعه حالا في مثل: جاءني القوم مثنى7. ومنع الفراء الفصل بين اسم إن وخبرها في مثل: "إن زيدا لأظن قائم, وإن زيدا لغير شك قائم, وإن زيدا لئن شاء الله قائم", واحتج لذلك ابن كيسان بقوله: إنما امتنع ذلك؛ لأنه كلام معترض به من إخبارك عن نفسك كيف وصفت الخبر عن زيد شكا كان عندك أو </a:t>
            </a:r>
            <a:r>
              <a:rPr lang="ar-IQ" sz="1800" b="1" dirty="0" err="1">
                <a:solidFill>
                  <a:prstClr val="black"/>
                </a:solidFill>
                <a:ea typeface="Calibri"/>
                <a:cs typeface="Simplified Arabic"/>
              </a:rPr>
              <a:t>يقينا،والتوكيد</a:t>
            </a:r>
            <a:r>
              <a:rPr lang="ar-IQ" sz="1800" b="1" dirty="0">
                <a:solidFill>
                  <a:prstClr val="black"/>
                </a:solidFill>
                <a:ea typeface="Calibri"/>
                <a:cs typeface="Simplified Arabic"/>
              </a:rPr>
              <a:t> إنما هو لخبر زيد لا لخبرك عن نفسك؛ لأن "إن" لا تتعلق بخبرك وهي متجاوزة إلى الخبر1.</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ولابن كيسان بجانب ذلك آراء اجتهادية كثيرة انفرد بها، فمن ذلك أنه كان يجوِّز تذكير الفعل مع المبتدأ المؤنث المجازي مثل: "الشمس طلع" لمجيء ذلك على لسان الشعراء في مثل:</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ولا أرض أبقل إبقالها</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كما جوز تذكير الفعل مع الفاعل المؤنث الحقيقي بدون فاصل لقول بعض الشعراء:</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تمنى ابنتاي أن يعيش أبوهما</a:t>
            </a:r>
            <a:endParaRPr lang="en-US" sz="13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1413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15000"/>
              </a:lnSpc>
              <a:spcAft>
                <a:spcPts val="1000"/>
              </a:spcAft>
            </a:pPr>
            <a:r>
              <a:rPr lang="ar-IQ" sz="2000" b="1" dirty="0">
                <a:solidFill>
                  <a:prstClr val="black"/>
                </a:solidFill>
                <a:ea typeface="Calibri"/>
                <a:cs typeface="Simplified Arabic"/>
              </a:rPr>
              <a:t>واستدل أيضا بأن سيبويه حكى عن بعض العرب: "قال فلانة"2. وكان يعتل بأن الحال سدت مسد الخبر في مثل: "كتابتي الشعر قائما" لشبهها بالظرف فكأنما قيل: كتابتي الشعر في حال قيام3. وذهب الجمهور إلى أن أمس بُنيت لتضمنها معنى لام التعريف، بينما ذهب ابن كيسان إلى أن علة بنائها تضمنها معنى الفعل الماضي، وأُعربت "غد" لأنها في معنى الفعل المستقبل وهو معرب4. وكان يذهب إلى جواز تقدم الحال على صاحبها المجرور, مستدلا بقوله تعالى: {وَمَا أَرْسَلْنَاكَ إِلَّا كَافَّةً لِلنَّاسِ} بينما كان سيبويه وكثير من البصريين يمنعون ذلك5. وذهب الجمهور في مثل: ما قام زيد ولكن عمرو إلى أن الواو هي العاطفة ولكن حرف ابتداء، بينما ذهب ابن كيسان إلى أن لكن هي العاطفة والواو زائدة6. ومنع الجمهور جمع مثل أحمر جمع مذكر سالما وكذلك جمع حمراء جمع مؤنث سالما ومثلهما سكران وسكرى، وجوز ذلك ابن كيسان، فيقال في رأيه: </a:t>
            </a:r>
            <a:r>
              <a:rPr lang="ar-IQ" sz="2000" b="1" dirty="0" err="1">
                <a:solidFill>
                  <a:prstClr val="black"/>
                </a:solidFill>
                <a:ea typeface="Calibri"/>
                <a:cs typeface="Simplified Arabic"/>
              </a:rPr>
              <a:t>أحمرون</a:t>
            </a:r>
            <a:r>
              <a:rPr lang="ar-IQ" sz="2000" b="1" dirty="0">
                <a:solidFill>
                  <a:prstClr val="black"/>
                </a:solidFill>
                <a:ea typeface="Calibri"/>
                <a:cs typeface="Simplified Arabic"/>
              </a:rPr>
              <a:t> وحمراوات وسكرانون وسكرايات7.</a:t>
            </a:r>
            <a:endParaRPr lang="en-US" sz="1500" dirty="0">
              <a:solidFill>
                <a:prstClr val="black"/>
              </a:solidFill>
              <a:ea typeface="Calibri"/>
              <a:cs typeface="Arial"/>
            </a:endParaRPr>
          </a:p>
          <a:p>
            <a:pPr lvl="0" algn="just">
              <a:lnSpc>
                <a:spcPct val="115000"/>
              </a:lnSpc>
              <a:spcAft>
                <a:spcPts val="1000"/>
              </a:spcAft>
            </a:pPr>
            <a:r>
              <a:rPr lang="ar-IQ" sz="2000" b="1" dirty="0">
                <a:solidFill>
                  <a:prstClr val="black"/>
                </a:solidFill>
                <a:ea typeface="Calibri"/>
                <a:cs typeface="Simplified Arabic"/>
              </a:rPr>
              <a:t>ولعل في كل ما قدمنا ما يدل على براعة ابن كيسان وكيف ابتدأ المدرسة البغدادية، فهو يعكف على آراء الكوفيين والبصريين دارسا فاحصا، منتخبا لنفسه طائفة من الآراء البصرية وأخرى من الآراء الكوفية ومشتقا لنفسه آراء جديدة مبتكرة.</a:t>
            </a:r>
            <a:endParaRPr lang="en-US" sz="15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39468087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565</Words>
  <Application>Microsoft Office PowerPoint</Application>
  <PresentationFormat>عرض على الشاشة (3:4)‏</PresentationFormat>
  <Paragraphs>11</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الثامنة والثلاثون : ابن كيسان وآراؤه التي وافق فيها الكوفيين</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والثلاثون : ابن كيسان واراءه التي وافق فيها الكوفيين</dc:title>
  <dc:creator>riyadh</dc:creator>
  <cp:lastModifiedBy>riyadh</cp:lastModifiedBy>
  <cp:revision>3</cp:revision>
  <dcterms:created xsi:type="dcterms:W3CDTF">2018-12-11T19:10:05Z</dcterms:created>
  <dcterms:modified xsi:type="dcterms:W3CDTF">2018-12-11T19:15:00Z</dcterms:modified>
</cp:coreProperties>
</file>