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الاربعون: منهج الزجاجي في كتابه الايضاح وآراؤه النحوية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784172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r>
              <a:rPr lang="ar-IQ" sz="2700" b="1" dirty="0">
                <a:solidFill>
                  <a:prstClr val="black"/>
                </a:solidFill>
                <a:ea typeface="Calibri"/>
                <a:cs typeface="Simplified Arabic"/>
              </a:rPr>
              <a:t>ومن يقرأ الكتاب يرى الفلسفة والمنطق وعلم الكلام والفقه, أو بعبارة أدق: عللها جميعا</a:t>
            </a:r>
            <a:r>
              <a:rPr lang="ar-IQ" sz="2700" dirty="0">
                <a:solidFill>
                  <a:prstClr val="black"/>
                </a:solidFill>
                <a:ea typeface="Calibri"/>
                <a:cs typeface="Simplified Arabic"/>
              </a:rPr>
              <a:t> </a:t>
            </a:r>
            <a:r>
              <a:rPr lang="ar-IQ" sz="2700" b="1" dirty="0">
                <a:solidFill>
                  <a:prstClr val="black"/>
                </a:solidFill>
                <a:ea typeface="Calibri"/>
                <a:cs typeface="Simplified Arabic"/>
              </a:rPr>
              <a:t>تمس جوانب التعليل والاحتجاج فيه. وهو يستهله بالحديث عن تقسيم سيبويه الكلام إلى: اسم وفعل وحرف, محتجا لصحة هذا التقسيم. وما يلبث أن يتحدث عن حدود الاسم والفعل والحرف، ويلتمس عند المناطقة تعريفهم للحد، ويقف بإزاء اختلاف النحاة في حدودهم، ويقول: إنه ليس اختلاف تضاد بل هو كاختلاف الفلاسفة في حدهم للفلسفة، ويقابل بين تعريف المناطقة للاسم وتعريف النحاة، بادئا بسيبويه ثم الأخفش ثم ابن كيسان ثم المبرد, ويرتضي تعريفه ناقضا ما يرد عليه من بعض الاعتراضات, وكذلك يصنع بحد الفعل وحد الحرف. ثم يقف عند اختلاف البصريين والكوفيين في المصدر والفعل: أيهما مأخوذ من صاحبه؟ ويفيض في بيان احتجاجات كل فريق، محاولا إضعاف الحجج الكوفية.</a:t>
            </a:r>
            <a:endParaRPr lang="ar-IQ" sz="2700" dirty="0">
              <a:solidFill>
                <a:prstClr val="black"/>
              </a:solidFill>
            </a:endParaRPr>
          </a:p>
          <a:p>
            <a:endParaRPr lang="ar-IQ" dirty="0"/>
          </a:p>
        </p:txBody>
      </p:sp>
    </p:spTree>
    <p:extLst>
      <p:ext uri="{BB962C8B-B14F-4D97-AF65-F5344CB8AC3E}">
        <p14:creationId xmlns:p14="http://schemas.microsoft.com/office/powerpoint/2010/main" val="80500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r>
              <a:rPr lang="ar-IQ" sz="2200" b="1" dirty="0">
                <a:solidFill>
                  <a:prstClr val="black"/>
                </a:solidFill>
                <a:ea typeface="Calibri"/>
                <a:cs typeface="Simplified Arabic"/>
              </a:rPr>
              <a:t>ويفتح فصلا لدراسة العلل النحوية ويقسمها إلى: تعليمية مثل نصب "زيدا" في قولنا: "إن زيدا قائم" وتعليل ذلك بأنه اسم إن، وقياسية مثل التعليل لعمل إن النصب والرفع في معموليها بالفعل المتعدي لواحد، وجدلية مثل التعليل لتقدم منصوبها على </a:t>
            </a:r>
            <a:r>
              <a:rPr lang="ar-IQ" sz="2200" b="1" dirty="0" err="1">
                <a:solidFill>
                  <a:prstClr val="black"/>
                </a:solidFill>
                <a:ea typeface="Calibri"/>
                <a:cs typeface="Simplified Arabic"/>
              </a:rPr>
              <a:t>مرفوعها</a:t>
            </a:r>
            <a:r>
              <a:rPr lang="ar-IQ" sz="2200" b="1" dirty="0">
                <a:solidFill>
                  <a:prstClr val="black"/>
                </a:solidFill>
                <a:ea typeface="Calibri"/>
                <a:cs typeface="Simplified Arabic"/>
              </a:rPr>
              <a:t> مخالفة بذلك الفعل الذي شبهت أو قيست في عملها به. ويستظهر هنا قاعدة فقهية أصولية، فقد قيست إن على الفعل الذي تقدم مفعوله على فاعله وهو فرع للفعل الذي يتقدم عادة فاعله على مفعوله، والأصل المعروف في الفقه أن يقاس على الأصول لا على الفروع. ويتلو ذلك بفصول عن الإعراب والكلام: أيهما أسبق؟ ولم دخل الإعراب في الكلام؟ وهل الإعراب حركة أو حرف؟ وهل هو أصل في الأسماء والأفعال جميعا، أو هو أصل في الأسماء فرع في الأفعال المضارعة؟ وهل حقا نشأت الأسماء قبل الأفعال وتبعتها الحروف؟ وأي الأفعال أسبق في التقدم؟ وما حقيقة المضارع؟ وما الفرق بين النحو واللغة؟ وما معنى الرفع والنصب والجر؟ وما علة دخول التنوين في الكلام؟ ولماذا ثقل الفعل وخف الاسم؟ وما علة امتناع الأسماء من الجزم؟ وما علة امتناع الأفعال من الخفض؟ وما معنى التثنية والجمع؟ وهل الألف والياء والواو فيهما إعراب أو حروف إعراب؟ </a:t>
            </a:r>
            <a:endParaRPr lang="ar-IQ" sz="2200" dirty="0">
              <a:solidFill>
                <a:prstClr val="black"/>
              </a:solidFill>
            </a:endParaRPr>
          </a:p>
          <a:p>
            <a:endParaRPr lang="ar-IQ" dirty="0"/>
          </a:p>
        </p:txBody>
      </p:sp>
    </p:spTree>
    <p:extLst>
      <p:ext uri="{BB962C8B-B14F-4D97-AF65-F5344CB8AC3E}">
        <p14:creationId xmlns:p14="http://schemas.microsoft.com/office/powerpoint/2010/main" val="209900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b="1" dirty="0">
                <a:solidFill>
                  <a:prstClr val="black"/>
                </a:solidFill>
                <a:ea typeface="Calibri"/>
                <a:cs typeface="Simplified Arabic"/>
              </a:rPr>
              <a:t>وكل مسألة يرى فيها جدالا أو حجاجا بين البصرين والكوفيين يوردها مفصلا القول فيها، وقد يضيف من عنده وجوها من العلل والأقيسة، وهي جميعا تغمس في اصطلاحات المناطقة والمتفلسفة والمتكلمين وأصحاب علم الأصول. ونحس في وضوح أنه يقف مع البصريين مناضلا مدافعا، مما يؤكد نزعة بصرية قوية في مباحثه وكأنه كان استهلالا لانصراف البغداديين عن النزعة الكوفية إلى النزعة البصرية التي سادت بعده إلا قليلا.</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747719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b="1" dirty="0">
                <a:solidFill>
                  <a:prstClr val="black"/>
                </a:solidFill>
                <a:ea typeface="Calibri"/>
                <a:cs typeface="Simplified Arabic"/>
              </a:rPr>
              <a:t>وكتاب الجمل أفرده لقواعد النحو والصرف، وحظي بشهرة مدوية لدقته ووضوح عبارته واستيعابه لدقائق النحو البصري التي يحتاجها الناشئة, وقد ألحق به فصلا عن الخط والإملاء, وهو فيه بعامة يتبع نظام النحو البصري؛ لأنه فعلا النظام السديد الذي أحكم بناؤه، ومع ذلك نراه يستعير من الكوفيين بعض مصطلحاتهم، فقد سمى -متابعا لهم- نائب الفاعل باسم ما لم يسم فاعله، وسمى الصفة النعت والشركة عطف النسق.</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208726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sz="2200" b="1" dirty="0">
                <a:solidFill>
                  <a:prstClr val="black"/>
                </a:solidFill>
                <a:ea typeface="Calibri"/>
                <a:cs typeface="Simplified Arabic"/>
              </a:rPr>
              <a:t>وإذا أخذنا نتعقب آراءه التي تدور في كتب النحاة وجدناه يتابع البصريين غالبا، وقد يتابع الكوفيين على نحو ذهابه مذهبهم في أن كأن إذا كان خبرها اسما جامدا كانت للتشبيه مثل: كأن زيدا أسد، وإذا كان مشتقا كانت للشك بمنزلة ظننت وتوهمت مثل: كأن زيدا قائم، وقد تأتي للتحقيق مثل قول الحارث بن خالد المخزومي:</a:t>
            </a:r>
            <a:endParaRPr lang="en-US" sz="1700" dirty="0">
              <a:solidFill>
                <a:prstClr val="black"/>
              </a:solidFill>
              <a:ea typeface="Calibri"/>
              <a:cs typeface="Arial"/>
            </a:endParaRPr>
          </a:p>
          <a:p>
            <a:pPr lvl="0" algn="just">
              <a:lnSpc>
                <a:spcPct val="115000"/>
              </a:lnSpc>
              <a:spcAft>
                <a:spcPts val="1000"/>
              </a:spcAft>
            </a:pPr>
            <a:r>
              <a:rPr lang="ar-IQ" sz="2200" b="1" dirty="0">
                <a:solidFill>
                  <a:prstClr val="black"/>
                </a:solidFill>
                <a:ea typeface="Calibri"/>
                <a:cs typeface="Simplified Arabic"/>
              </a:rPr>
              <a:t>فأصبح بطن مكة مقشعرا ... كأن الأرض ليس بها هشام</a:t>
            </a:r>
            <a:endParaRPr lang="en-US" sz="1700" dirty="0">
              <a:solidFill>
                <a:prstClr val="black"/>
              </a:solidFill>
              <a:ea typeface="Calibri"/>
              <a:cs typeface="Arial"/>
            </a:endParaRPr>
          </a:p>
          <a:p>
            <a:pPr lvl="0"/>
            <a:r>
              <a:rPr lang="ar-IQ" sz="2200" b="1" dirty="0">
                <a:solidFill>
                  <a:prstClr val="black"/>
                </a:solidFill>
                <a:ea typeface="Calibri"/>
                <a:cs typeface="Simplified Arabic"/>
              </a:rPr>
              <a:t>وكان البصريون يذهبون إلى أنها للتشبيه دائما ولا معنى لها سواه1. وكان يكثر من التوقف بإزاء آراء الكوفيين والبصريين جميعا, محاولا استنباط رأي جديد، من ذلك أن سيبويه كان يذهب إلى أن سوى ظرف مكان دائما، وذهب الكوفيون إلى أنها ظرف متمكن يستعمل ظرفا كثيرا وغير ظرف قليلا، أما هو فذهب إلى أنها ليست ظرفا </a:t>
            </a:r>
            <a:r>
              <a:rPr lang="ar-IQ" sz="2200" b="1" dirty="0" err="1">
                <a:solidFill>
                  <a:prstClr val="black"/>
                </a:solidFill>
                <a:ea typeface="Calibri"/>
                <a:cs typeface="Simplified Arabic"/>
              </a:rPr>
              <a:t>ألبتة</a:t>
            </a:r>
            <a:r>
              <a:rPr lang="ar-IQ" sz="2200" b="1" dirty="0">
                <a:solidFill>
                  <a:prstClr val="black"/>
                </a:solidFill>
                <a:ea typeface="Calibri"/>
                <a:cs typeface="Simplified Arabic"/>
              </a:rPr>
              <a:t> وأنها تقع فاعلا في مثل: جاء سواك, ومفعولا به في مثل: رأيت سواك، وبدلا أو استثناء في مثل: ما جاءني أحد سواك أي: إنه يجوز فيها حينئذ الرفع على البدلية والنصب على الاستثناء2. </a:t>
            </a:r>
            <a:endParaRPr lang="ar-IQ" sz="2200" dirty="0">
              <a:solidFill>
                <a:prstClr val="black"/>
              </a:solidFill>
            </a:endParaRPr>
          </a:p>
          <a:p>
            <a:endParaRPr lang="ar-IQ" dirty="0"/>
          </a:p>
        </p:txBody>
      </p:sp>
    </p:spTree>
    <p:extLst>
      <p:ext uri="{BB962C8B-B14F-4D97-AF65-F5344CB8AC3E}">
        <p14:creationId xmlns:p14="http://schemas.microsoft.com/office/powerpoint/2010/main" val="303130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200" b="1" dirty="0">
                <a:solidFill>
                  <a:prstClr val="black"/>
                </a:solidFill>
                <a:ea typeface="Calibri"/>
                <a:cs typeface="Simplified Arabic"/>
              </a:rPr>
              <a:t>وكان جمهور البصريين يذهب إلى أنه إذا وُصلت إن وأخواتها بما بطل عملها ما عدا ليت،</a:t>
            </a:r>
            <a:r>
              <a:rPr lang="ar-IQ" sz="2200" dirty="0">
                <a:solidFill>
                  <a:prstClr val="black"/>
                </a:solidFill>
                <a:ea typeface="Calibri"/>
                <a:cs typeface="Simplified Arabic"/>
              </a:rPr>
              <a:t> </a:t>
            </a:r>
            <a:r>
              <a:rPr lang="ar-IQ" sz="2200" b="1" dirty="0">
                <a:solidFill>
                  <a:prstClr val="black"/>
                </a:solidFill>
                <a:ea typeface="Calibri"/>
                <a:cs typeface="Simplified Arabic"/>
              </a:rPr>
              <a:t>فيجوِّز فيها الإعمال والإهمال، وأضاف إليها الزجاج لعل وكأن، أما الزجاجي فعمم الإلغاء والإعمال حينئذ لما حكي عن بعض العرب من قولهم: إنما زيدا قائم1. وهو هنا يصدر عن منهج الكوفيين إذا سمعوا لفظا شاذا, قاسوا عليه وعمموا الحكم.</a:t>
            </a:r>
            <a:endParaRPr lang="en-US" sz="1700" dirty="0">
              <a:solidFill>
                <a:prstClr val="black"/>
              </a:solidFill>
              <a:ea typeface="Calibri"/>
              <a:cs typeface="Arial"/>
            </a:endParaRPr>
          </a:p>
          <a:p>
            <a:pPr lvl="0" algn="just">
              <a:lnSpc>
                <a:spcPct val="115000"/>
              </a:lnSpc>
              <a:spcAft>
                <a:spcPts val="1000"/>
              </a:spcAft>
            </a:pPr>
            <a:r>
              <a:rPr lang="ar-IQ" sz="2200" b="1" dirty="0">
                <a:solidFill>
                  <a:prstClr val="black"/>
                </a:solidFill>
                <a:ea typeface="Calibri"/>
                <a:cs typeface="Simplified Arabic"/>
              </a:rPr>
              <a:t>ولعل في كل ما قدمنا ما يصور بغدادية الزجاجي, على الرغم من أنه كان يسلك نفسه في البصريين2، فقد كان يحيط بآراء المدرستين ووجوه اعتلالاتها واحتجاجاتها على خصائصها، ومع الوفاء بحقوقها، وكان حين يجد الحجة الكوفية تنقصها الدقة المنطقية الشائعة في حجج البصريين لا يزال يداويها ويصلحها حتى تسبك في الصورة البصرية. ومضى في تصانيفه وآرائه النحوية يتوقف بإزاء كثير من المصطلحات والآراء البصرية مختارا لنفسه ما يقابلها عند الكوفيين، وكثيرا ما نفذ إلى آراء جديدة.</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41117339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820</Words>
  <Application>Microsoft Office PowerPoint</Application>
  <PresentationFormat>عرض على الشاشة (3:4)‏</PresentationFormat>
  <Paragraphs>10</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الاربعون: منهج الزجاجي في كتابه الايضاح وآراؤه النحوية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الاربعون: منهج الزجاجي في كتابه الايضاح وآراؤه النحوية </dc:title>
  <dc:creator>riyadh</dc:creator>
  <cp:lastModifiedBy>riyadh</cp:lastModifiedBy>
  <cp:revision>5</cp:revision>
  <dcterms:created xsi:type="dcterms:W3CDTF">2018-12-11T19:21:55Z</dcterms:created>
  <dcterms:modified xsi:type="dcterms:W3CDTF">2018-12-11T19:25:44Z</dcterms:modified>
</cp:coreProperties>
</file>