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nSpc>
                <a:spcPct val="115000"/>
              </a:lnSpc>
            </a:pPr>
            <a:r>
              <a:rPr lang="ar-IQ" b="1" dirty="0">
                <a:ea typeface="Calibri"/>
                <a:cs typeface="Simplified Arabic"/>
              </a:rPr>
              <a:t>المحاضرة </a:t>
            </a:r>
            <a:r>
              <a:rPr lang="ar-IQ" b="1" dirty="0" smtClean="0">
                <a:ea typeface="Calibri"/>
                <a:cs typeface="Simplified Arabic"/>
              </a:rPr>
              <a:t>الحادية والاربعون: أبو </a:t>
            </a:r>
            <a:r>
              <a:rPr lang="ar-IQ" b="1" dirty="0">
                <a:ea typeface="Calibri"/>
                <a:cs typeface="Simplified Arabic"/>
              </a:rPr>
              <a:t>علي  </a:t>
            </a:r>
            <a:r>
              <a:rPr lang="ar-IQ" b="1" dirty="0" smtClean="0">
                <a:ea typeface="Calibri"/>
                <a:cs typeface="Simplified Arabic"/>
              </a:rPr>
              <a:t>الفارسي(ت377ه)</a:t>
            </a:r>
            <a:r>
              <a:rPr lang="ar-IQ" b="1" dirty="0">
                <a:ea typeface="Calibri"/>
                <a:cs typeface="Simplified Arabic"/>
              </a:rPr>
              <a:t> </a:t>
            </a:r>
            <a:r>
              <a:rPr lang="ar-IQ" b="1" dirty="0" smtClean="0">
                <a:ea typeface="Calibri"/>
                <a:cs typeface="Simplified Arabic"/>
              </a:rPr>
              <a:t>حياته وثقافته ومصنفاته</a:t>
            </a:r>
            <a:r>
              <a:rPr lang="en-US" sz="3600" dirty="0">
                <a:ea typeface="Calibri"/>
                <a:cs typeface="Arial"/>
              </a:rPr>
              <a:t/>
            </a:r>
            <a:br>
              <a:rPr lang="en-US" sz="36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18251486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pPr algn="just">
              <a:lnSpc>
                <a:spcPct val="115000"/>
              </a:lnSpc>
              <a:spcAft>
                <a:spcPts val="1000"/>
              </a:spcAft>
            </a:pPr>
            <a:r>
              <a:rPr lang="ar-IQ" b="1" dirty="0">
                <a:ea typeface="Calibri"/>
                <a:cs typeface="Simplified Arabic"/>
              </a:rPr>
              <a:t>هو الحسن بن أحمد بن عبد الغفار الفارسي أبا، أما أمه فعربية </a:t>
            </a:r>
            <a:r>
              <a:rPr lang="ar-IQ" b="1" dirty="0" err="1">
                <a:ea typeface="Calibri"/>
                <a:cs typeface="Simplified Arabic"/>
              </a:rPr>
              <a:t>سدوسية</a:t>
            </a:r>
            <a:r>
              <a:rPr lang="ar-IQ" b="1" dirty="0">
                <a:ea typeface="Calibri"/>
                <a:cs typeface="Simplified Arabic"/>
              </a:rPr>
              <a:t> من سدوس شيبان، ولد لها </a:t>
            </a:r>
            <a:r>
              <a:rPr lang="ar-IQ" b="1" dirty="0" err="1">
                <a:ea typeface="Calibri"/>
                <a:cs typeface="Simplified Arabic"/>
              </a:rPr>
              <a:t>بفسا</a:t>
            </a:r>
            <a:r>
              <a:rPr lang="ar-IQ" b="1" dirty="0">
                <a:ea typeface="Calibri"/>
                <a:cs typeface="Simplified Arabic"/>
              </a:rPr>
              <a:t> من أرض فارس بالقرب من شيراز حوالي سنة 288 للهجرة. وكان فطنا ذكيا فأكب على التعلم منذ نعومة أظفاره، وما تقبل سنة 307 حتى يرحل إلى بغداد، ويعكف على حلقات البصريين مثل ابن السراج والأخفش الصغير والزجاج وابن دريد </a:t>
            </a:r>
            <a:r>
              <a:rPr lang="ar-IQ" b="1" dirty="0" err="1">
                <a:ea typeface="Calibri"/>
                <a:cs typeface="Simplified Arabic"/>
              </a:rPr>
              <a:t>ونفطويه</a:t>
            </a:r>
            <a:r>
              <a:rPr lang="ar-IQ" b="1" dirty="0">
                <a:ea typeface="Calibri"/>
                <a:cs typeface="Simplified Arabic"/>
              </a:rPr>
              <a:t> ومبرمان، كما يعكف على حلقات البغداديين الأولين وخاصة حلقة ابن الخياط، وأكب على حلقة أبي بكر بن</a:t>
            </a:r>
            <a:r>
              <a:rPr lang="ar-IQ" dirty="0">
                <a:ea typeface="Calibri"/>
                <a:cs typeface="Simplified Arabic"/>
              </a:rPr>
              <a:t> </a:t>
            </a:r>
            <a:r>
              <a:rPr lang="ar-IQ" b="1" dirty="0">
                <a:ea typeface="Calibri"/>
                <a:cs typeface="Simplified Arabic"/>
              </a:rPr>
              <a:t>مجاهد تلميذ ثعلب وشيخ القراء في عصره. ولم يخالط الكوفيين والبغداديين والبصريين في حلقات من استظهروا مذاهبهم فحسب، فقد مضى يخالط سابقيهم في كتاباتهم متمثلا ما كتبه سيبويه وغير سيبويه من مصنفات مختلفة. ويظهر أنه اتسع بثقافته، فشملت كتابات المتكلمين، إذ يقول </a:t>
            </a:r>
            <a:r>
              <a:rPr lang="ar-IQ" b="1" dirty="0" err="1">
                <a:ea typeface="Calibri"/>
                <a:cs typeface="Simplified Arabic"/>
              </a:rPr>
              <a:t>مترجموه</a:t>
            </a:r>
            <a:r>
              <a:rPr lang="ar-IQ" b="1" dirty="0">
                <a:ea typeface="Calibri"/>
                <a:cs typeface="Simplified Arabic"/>
              </a:rPr>
              <a:t>: إنه كان يعتنق مذهب المعتزلة، والاعتزال من قديم يجر إلى قراءة المنطق والفلسفة، وأغلب الظن أنه كان شيعيا؛ لغلبة التشيع حينئذ على أهل العراق وفارس.</a:t>
            </a:r>
            <a:endParaRPr lang="en-US" sz="2400" dirty="0">
              <a:ea typeface="Calibri"/>
              <a:cs typeface="Arial"/>
            </a:endParaRPr>
          </a:p>
          <a:p>
            <a:endParaRPr lang="ar-IQ" dirty="0"/>
          </a:p>
        </p:txBody>
      </p:sp>
    </p:spTree>
    <p:extLst>
      <p:ext uri="{BB962C8B-B14F-4D97-AF65-F5344CB8AC3E}">
        <p14:creationId xmlns:p14="http://schemas.microsoft.com/office/powerpoint/2010/main" val="3409994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r>
              <a:rPr lang="ar-IQ" b="1" dirty="0">
                <a:ea typeface="Calibri"/>
                <a:cs typeface="Simplified Arabic"/>
              </a:rPr>
              <a:t>ونظن ظنا أنه قعد للتدريس والإملاء في مساجد بغداد مبكرا، وكان فيه حب للرحلة، فتنقل يملي ويدرس للطلاب في "عسكر مكرم" وبعض مدن الموصل، ويدخل حلب في سنة 341 ومعه تلميذه ابن جني الذي شُغف به حبا، ويتحول إلى بعض مدن الشام، ويعود إلى بغداد سنة 346 وتطير شهرته، فيستدعيه إلى شيراز عضد الدولة البويهي، ويأخذ عنه هو وبعض أفراد أسرته، ويفتخر عضد الدولة بذلك حتى ليقول: إنه غلامه. ويظل عنده، حتى إذا دخلت بغداد في حوزته عاد إليها ثانية وظل بها إلى وفاته سنة 377 للهجرة. واتبع عادة هي أن ينسب إملاءاته في كل بلدة إليها، وهي نسبة تعين رحلاته وأماكن دراساته، فمن ذلك المسائل العسكرية نسبة إلى عسكر مكرم، والمسائل القصرية نسبة إلى "قصر ابن هبيرة" بنواحي الكوفة، والمسائل الحلبية، والمسائل الدمشقية, والمسائل البصرية, والمسائل البغدادية, والمسائل </a:t>
            </a:r>
            <a:r>
              <a:rPr lang="ar-IQ" b="1" dirty="0" err="1">
                <a:ea typeface="Calibri"/>
                <a:cs typeface="Simplified Arabic"/>
              </a:rPr>
              <a:t>الكرمانية</a:t>
            </a:r>
            <a:r>
              <a:rPr lang="ar-IQ" b="1" dirty="0">
                <a:ea typeface="Calibri"/>
                <a:cs typeface="Simplified Arabic"/>
              </a:rPr>
              <a:t> نسبة إلى كرمان في إيران, والمسائل الشيرازية. ومن مصنفاته: الإيضاح والتكملة والعوامل المائة والمقصور والممدود، ومن أهمها كتاب الحجة في القراءات السبع، وفيه يحتج لكل قراءة من تلك القراءات من اللغة والشعر, ناثرا آراء النحاة البصريين والكوفيين، منتصرا تارة للأولين وتارة للأخيرين مع نزعة قوية فيه إلى </a:t>
            </a:r>
            <a:endParaRPr lang="ar-IQ" dirty="0"/>
          </a:p>
        </p:txBody>
      </p:sp>
    </p:spTree>
    <p:extLst>
      <p:ext uri="{BB962C8B-B14F-4D97-AF65-F5344CB8AC3E}">
        <p14:creationId xmlns:p14="http://schemas.microsoft.com/office/powerpoint/2010/main" val="27081815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pPr algn="just">
              <a:lnSpc>
                <a:spcPct val="115000"/>
              </a:lnSpc>
              <a:spcAft>
                <a:spcPts val="1000"/>
              </a:spcAft>
            </a:pPr>
            <a:r>
              <a:rPr lang="ar-IQ" b="1" dirty="0">
                <a:ea typeface="Calibri"/>
                <a:cs typeface="Simplified Arabic"/>
              </a:rPr>
              <a:t>الأخذ بالآراء البصرية مما جعل الزبيدي في طبقاته وابن النديم في فهرسته يسلكانه في البصريين، ويقول أبو حيان فيه: "أبو علي أشد تفردا بالكتاب "كتاب سيبويه" وأشد إكبابا عليه وأبعد من كل ما عداه من علم الكوفيين"1. وسنرى أنه كان ممن خلط بين آراء المدرستين في</a:t>
            </a:r>
            <a:r>
              <a:rPr lang="ar-IQ" dirty="0">
                <a:ea typeface="Calibri"/>
                <a:cs typeface="Simplified Arabic"/>
              </a:rPr>
              <a:t> </a:t>
            </a:r>
            <a:r>
              <a:rPr lang="ar-IQ" b="1" dirty="0">
                <a:ea typeface="Calibri"/>
                <a:cs typeface="Simplified Arabic"/>
              </a:rPr>
              <a:t>وضوح. وهو بذلك بغدادي ينتخب من المدرستين ما يراه أولى بالاتباع، وإن غلب عليه النزوع إلى المذهب البصري؛ لأنه كان المذهب الذي حُرِّرت أصوله وفروعه وعلله.</a:t>
            </a:r>
            <a:endParaRPr lang="en-US" sz="2400" dirty="0">
              <a:ea typeface="Calibri"/>
              <a:cs typeface="Arial"/>
            </a:endParaRPr>
          </a:p>
          <a:p>
            <a:r>
              <a:rPr lang="ar-IQ" b="1" dirty="0">
                <a:ea typeface="Calibri"/>
                <a:cs typeface="Simplified Arabic"/>
              </a:rPr>
              <a:t>وكان عقل أبي علي من الخصب بحيث ملأ نفس ابن جني تلميذه، حين ألم بالموصل، من جميع أقطارها، وهو يكثر من ذكر آرائه في كتابه الخصائص وغيره، حتى ليبدو كأنه كان كنزا سائلا بمسائل اللغة والنحو وما يجري فيها من ضبط الأصول وضبط الأقيسة والعلل، وقد استضاء به في كثير من الأصول الكلية التي حررها في كتابه الخصائص، فمن ذلك "السلب" يقول: "نبهنا أبو علي -رحمه الله- من هذا الموضع على ما أذكره وأبسطه؛ لتتعجب من حسن </a:t>
            </a:r>
            <a:r>
              <a:rPr lang="ar-IQ" b="1" dirty="0" err="1">
                <a:ea typeface="Calibri"/>
                <a:cs typeface="Simplified Arabic"/>
              </a:rPr>
              <a:t>الصنعة</a:t>
            </a:r>
            <a:r>
              <a:rPr lang="ar-IQ" b="1" dirty="0">
                <a:ea typeface="Calibri"/>
                <a:cs typeface="Simplified Arabic"/>
              </a:rPr>
              <a:t> فيه"1. </a:t>
            </a:r>
            <a:endParaRPr lang="ar-IQ" dirty="0"/>
          </a:p>
        </p:txBody>
      </p:sp>
    </p:spTree>
    <p:extLst>
      <p:ext uri="{BB962C8B-B14F-4D97-AF65-F5344CB8AC3E}">
        <p14:creationId xmlns:p14="http://schemas.microsoft.com/office/powerpoint/2010/main" val="3271341371"/>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554</Words>
  <Application>Microsoft Office PowerPoint</Application>
  <PresentationFormat>عرض على الشاشة (3:4)‏</PresentationFormat>
  <Paragraphs>5</Paragraphs>
  <Slides>4</Slides>
  <Notes>0</Notes>
  <HiddenSlides>0</HiddenSlides>
  <MMClips>0</MMClips>
  <ScaleCrop>false</ScaleCrop>
  <HeadingPairs>
    <vt:vector size="4" baseType="variant">
      <vt:variant>
        <vt:lpstr>نسق</vt:lpstr>
      </vt:variant>
      <vt:variant>
        <vt:i4>1</vt:i4>
      </vt:variant>
      <vt:variant>
        <vt:lpstr>عناوين الشرائح</vt:lpstr>
      </vt:variant>
      <vt:variant>
        <vt:i4>4</vt:i4>
      </vt:variant>
    </vt:vector>
  </HeadingPairs>
  <TitlesOfParts>
    <vt:vector size="5" baseType="lpstr">
      <vt:lpstr>سمة Office</vt:lpstr>
      <vt:lpstr>المحاضرة الحادية والاربعون: أبو علي  الفارسي(ت377ه) حياته وثقافته ومصنفاته </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الرابعة والثلاثون: من اعلام المدرسة البغداديّة أبو علي  الفارسي(ت377ه) </dc:title>
  <dc:creator>riyadh</dc:creator>
  <cp:lastModifiedBy>riyadh</cp:lastModifiedBy>
  <cp:revision>4</cp:revision>
  <dcterms:created xsi:type="dcterms:W3CDTF">2018-12-10T10:55:35Z</dcterms:created>
  <dcterms:modified xsi:type="dcterms:W3CDTF">2018-12-11T19:34:43Z</dcterms:modified>
</cp:coreProperties>
</file>