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t>المحاضرة الثانية والاربعون : الفارسي منهجه ومذهبه في الدراسة النحوية </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4179868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gn="just">
              <a:lnSpc>
                <a:spcPct val="115000"/>
              </a:lnSpc>
              <a:spcAft>
                <a:spcPts val="1000"/>
              </a:spcAft>
            </a:pPr>
            <a:r>
              <a:rPr lang="ar-IQ" sz="2200" b="1" dirty="0">
                <a:solidFill>
                  <a:prstClr val="black"/>
                </a:solidFill>
                <a:ea typeface="Calibri"/>
                <a:cs typeface="Simplified Arabic"/>
              </a:rPr>
              <a:t>ويأخذ في بيان أن الأصل في الفعل الإثبات مثل: قام فهي لإثبات القيام، ثم يقول: إنهم قد استعملوا ألفاظا في السلب ابتداء مثل مادة "عجم" فهي للإبهام، ولتوضيح ذلك يعرضها في استعمالاتها المختلفة، ثم يبين أنهم قد يدخلون الهمزة على الفعل لإفادة السلب مثل: أشكيت الرجل, إذا زُلت له عما يشكوه، وقد يضعفون ثانيه لنفس الغاية مثل: مرضت الرجل أي: داويته من مرضه، وقد يأتي السلب بدون زيادة. ويفيض ابن جني نقلا عن أستاذه في أمثلة كثيرة. ونراه ينقل عنه في باب تعارض القياس والسماع أمثلة خالف فيها العرب القياس, مبينا أن ما استقر على لسانهم هو الأساس2. وبالمثل ينقل عنه في باب الاستحسان وهو ما تكون علته ضعيفة غير مستحكمة مثل قولهم: رجل غديان والقياس: غدوان لأنه من قولهم: عدوت3. ومن ذلك باب نقض المراتب إذا عرض عارض كتقديم المفعول به على الفاعل4. ومن ذلك باب تلاقي اللغة، يقول: "هذا موضع لم أسمع فيه لأحد شيئا إلا لأبي علي رحمه الله"5, ويذكر مما جاء على لسانه منه: أجمع وجمعاء وأكتع وكتعاء وأخواتهما, فإن هذه الصيغة لا تأتي إلا صفة، بينما هي في تلك الأمثلة معارف.</a:t>
            </a:r>
            <a:endParaRPr lang="en-US" sz="1700" dirty="0">
              <a:solidFill>
                <a:prstClr val="black"/>
              </a:solidFill>
              <a:ea typeface="Calibri"/>
              <a:cs typeface="Arial"/>
            </a:endParaRPr>
          </a:p>
          <a:p>
            <a:endParaRPr lang="ar-IQ" dirty="0"/>
          </a:p>
        </p:txBody>
      </p:sp>
    </p:spTree>
    <p:extLst>
      <p:ext uri="{BB962C8B-B14F-4D97-AF65-F5344CB8AC3E}">
        <p14:creationId xmlns:p14="http://schemas.microsoft.com/office/powerpoint/2010/main" val="2316220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lgn="just">
              <a:lnSpc>
                <a:spcPct val="115000"/>
              </a:lnSpc>
              <a:spcAft>
                <a:spcPts val="1000"/>
              </a:spcAft>
            </a:pPr>
            <a:r>
              <a:rPr lang="ar-IQ" sz="1800" b="1" dirty="0">
                <a:solidFill>
                  <a:prstClr val="black"/>
                </a:solidFill>
                <a:ea typeface="Calibri"/>
                <a:cs typeface="Simplified Arabic"/>
              </a:rPr>
              <a:t>ومن ذلك باب ما قِيس على كلام العرب فإنه يصبح من كلامهم1، وباب الامتناع من تركيب ما يخرج عن السماع2. ومما نقله عنه باب الاشتقاق الأكبر، يقول: "هذا موضع لم يسمه أحد من أصحابنا غير أن أبا علي -رحمه الله- كان يستعين به ويخلد إليه"3, ويريد به "أن تأخذ أصلا من الأصول الثلاثية فتعقد عليه وعلى </a:t>
            </a:r>
            <a:r>
              <a:rPr lang="ar-IQ" sz="1800" b="1" dirty="0" err="1">
                <a:solidFill>
                  <a:prstClr val="black"/>
                </a:solidFill>
                <a:ea typeface="Calibri"/>
                <a:cs typeface="Simplified Arabic"/>
              </a:rPr>
              <a:t>تقاليبه</a:t>
            </a:r>
            <a:r>
              <a:rPr lang="ar-IQ" sz="1800" b="1" dirty="0">
                <a:solidFill>
                  <a:prstClr val="black"/>
                </a:solidFill>
                <a:ea typeface="Calibri"/>
                <a:cs typeface="Simplified Arabic"/>
              </a:rPr>
              <a:t> الستة معنى واحدا، تجتمع التراكيب الستة وما يتصرف من كل واحد منها عليه، وإن تباعد شيء من ذلك عنه رُد بلطف </a:t>
            </a:r>
            <a:r>
              <a:rPr lang="ar-IQ" sz="1800" b="1" dirty="0" err="1">
                <a:solidFill>
                  <a:prstClr val="black"/>
                </a:solidFill>
                <a:ea typeface="Calibri"/>
                <a:cs typeface="Simplified Arabic"/>
              </a:rPr>
              <a:t>الصنعة</a:t>
            </a:r>
            <a:r>
              <a:rPr lang="ar-IQ" sz="1800" b="1" dirty="0">
                <a:solidFill>
                  <a:prstClr val="black"/>
                </a:solidFill>
                <a:ea typeface="Calibri"/>
                <a:cs typeface="Simplified Arabic"/>
              </a:rPr>
              <a:t> والتأويل إليه ... نحو: ك ل م، ك م ل، م ل ك، م ك ل، ل ك م، ل م ك". ومن ذلك باب مشابهة معاني الإعراب معاني الشعر، إذ يقول: "نبهنا أبو علي -رحمه الله- من هذا الموضع على أغراض حسنة"4. ويقول في باب تعليق الأعلام على المعاني دون الأعيان: "هذا باب من العربية, غريب الحديث أراناه أبو علي"5. وقد بنى باب محل حركات الإعراب من الحروف على كلام لأبي علي6، واكتفى في حديثه عن الحرف المبتدأ به أيمكن أن يكون ساكنا على توجيه أستاذه؟ 7, ويقول في باب إضافة الاسم إلى المسمى والمسمى إلى الاسم: "هذا موضع كان </a:t>
            </a:r>
            <a:r>
              <a:rPr lang="ar-IQ" sz="1800" b="1" dirty="0" err="1">
                <a:solidFill>
                  <a:prstClr val="black"/>
                </a:solidFill>
                <a:ea typeface="Calibri"/>
                <a:cs typeface="Simplified Arabic"/>
              </a:rPr>
              <a:t>يعتاده</a:t>
            </a:r>
            <a:r>
              <a:rPr lang="ar-IQ" sz="1800" b="1" dirty="0">
                <a:solidFill>
                  <a:prstClr val="black"/>
                </a:solidFill>
                <a:ea typeface="Calibri"/>
                <a:cs typeface="Simplified Arabic"/>
              </a:rPr>
              <a:t> أبو علي -رحمه الله- كثيرا ويألفه </a:t>
            </a:r>
            <a:r>
              <a:rPr lang="ar-IQ" sz="1800" b="1" dirty="0" err="1">
                <a:solidFill>
                  <a:prstClr val="black"/>
                </a:solidFill>
                <a:ea typeface="Calibri"/>
                <a:cs typeface="Simplified Arabic"/>
              </a:rPr>
              <a:t>ويأنق</a:t>
            </a:r>
            <a:r>
              <a:rPr lang="ar-IQ" sz="1800" b="1" dirty="0">
                <a:solidFill>
                  <a:prstClr val="black"/>
                </a:solidFill>
                <a:ea typeface="Calibri"/>
                <a:cs typeface="Simplified Arabic"/>
              </a:rPr>
              <a:t> له ويرتاح لسماعه"8. ويعقد بابا للاكتفاء بالسبب دون المسبب وبالمسبب من السبب قائلا: "هذا موضع من العربية شريف لطيف وواسع لمتأمله كثير، وكان أبو علي -رحمه الله- يستحسنه ويعنى به"9. ومن ذلك قوله في فاتحة باب نقض الأصول وإنشاء أصول غيرها: "رأيت أبا علي -رحمه الله- معتمدا هذا الفصل من العربية, ملما به, دائم التطرق له والفزع فيما يحدث إليه"10. ويقول في باب تجاذب المعاني والإعراب: "هذا موضع كان أبو علي -رحمه الله- </a:t>
            </a:r>
            <a:r>
              <a:rPr lang="ar-IQ" sz="1800" b="1" dirty="0" err="1">
                <a:solidFill>
                  <a:prstClr val="black"/>
                </a:solidFill>
                <a:ea typeface="Calibri"/>
                <a:cs typeface="Simplified Arabic"/>
              </a:rPr>
              <a:t>يعتاده</a:t>
            </a:r>
            <a:r>
              <a:rPr lang="ar-IQ" sz="1800" b="1" dirty="0">
                <a:solidFill>
                  <a:prstClr val="black"/>
                </a:solidFill>
                <a:ea typeface="Calibri"/>
                <a:cs typeface="Simplified Arabic"/>
              </a:rPr>
              <a:t>، ويلم كثيرا به، ويبعث على المراجعة له، وإلطاف النظر فيه"11.</a:t>
            </a:r>
            <a:endParaRPr lang="en-US" sz="1300" dirty="0">
              <a:solidFill>
                <a:prstClr val="black"/>
              </a:solidFill>
              <a:ea typeface="Calibri"/>
              <a:cs typeface="Arial"/>
            </a:endParaRPr>
          </a:p>
          <a:p>
            <a:endParaRPr lang="ar-IQ" dirty="0"/>
          </a:p>
        </p:txBody>
      </p:sp>
    </p:spTree>
    <p:extLst>
      <p:ext uri="{BB962C8B-B14F-4D97-AF65-F5344CB8AC3E}">
        <p14:creationId xmlns:p14="http://schemas.microsoft.com/office/powerpoint/2010/main" val="2645291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lvl="0" algn="just">
              <a:lnSpc>
                <a:spcPct val="115000"/>
              </a:lnSpc>
              <a:spcAft>
                <a:spcPts val="1000"/>
              </a:spcAft>
            </a:pPr>
            <a:r>
              <a:rPr lang="ar-IQ" sz="2200" b="1" dirty="0">
                <a:solidFill>
                  <a:prstClr val="black"/>
                </a:solidFill>
                <a:ea typeface="Calibri"/>
                <a:cs typeface="Simplified Arabic"/>
              </a:rPr>
              <a:t>ولعلنا لا نغلو إذا قلنا بعد ذلك: إن أكثر الأصول التي اعتمدها ابن جني في كتابه الخصائص إنما استمدها من إملاءات أبي علي أستاذه وملاحظاته. وإذا رجعنا إلى آرائه النحوية وجدناه في طائفة منها ينصر الخليل وسيبويه، وغيرهما من البصريين، وفي طائفة أخرى ينتصر للكوفيين، ويكفي أن ندل على ذلك ببعض الأمثلة، فمما انتصر فيه للخليل أن لا النافية قد تأتي زائدة كما في قوله تعالى: {وَمَا يُشْعِرُكُمْ أَنَّهَا إِذَا جَاءَتْ لَا يُؤْمِنُونَ} 1. وانتصر له ولسيبويه في تحليل {وَيْكَأَنَّهُ} في قوله جل شأنه: {وَيْكَأَنَّهُ لَا يُفْلِحُ الْكَافِرُونَ} إذ كانا يذهبان إلى أن "ويْ" مفصولة بمعنى أعجب, وذهب الأخفش إلى أنها موصولة بالكاف, أي: "ويك أنه لا يفلح الكافرون" </a:t>
            </a:r>
            <a:r>
              <a:rPr lang="ar-IQ" sz="2200" b="1" dirty="0" err="1">
                <a:solidFill>
                  <a:prstClr val="black"/>
                </a:solidFill>
                <a:ea typeface="Calibri"/>
                <a:cs typeface="Simplified Arabic"/>
              </a:rPr>
              <a:t>وويك</a:t>
            </a:r>
            <a:r>
              <a:rPr lang="ar-IQ" sz="2200" b="1" dirty="0">
                <a:solidFill>
                  <a:prstClr val="black"/>
                </a:solidFill>
                <a:ea typeface="Calibri"/>
                <a:cs typeface="Simplified Arabic"/>
              </a:rPr>
              <a:t> عنده بمعنى أعجب، وعلق أن وما بعدها بما في ويك من معنى الفعل. ووقف أبو علي مع الخليل وسيبويه مؤكدا أن "كأن" قد تأتي كالزائدة، وأنشد في ذلك بيت عمر بن أبي ربيعة:</a:t>
            </a:r>
            <a:endParaRPr lang="en-US" sz="1700" dirty="0">
              <a:solidFill>
                <a:prstClr val="black"/>
              </a:solidFill>
              <a:ea typeface="Calibri"/>
              <a:cs typeface="Arial"/>
            </a:endParaRPr>
          </a:p>
          <a:p>
            <a:pPr lvl="0" algn="just">
              <a:lnSpc>
                <a:spcPct val="115000"/>
              </a:lnSpc>
              <a:spcAft>
                <a:spcPts val="1000"/>
              </a:spcAft>
            </a:pPr>
            <a:r>
              <a:rPr lang="ar-IQ" sz="2200" b="1" dirty="0">
                <a:solidFill>
                  <a:prstClr val="black"/>
                </a:solidFill>
                <a:ea typeface="Calibri"/>
                <a:cs typeface="Simplified Arabic"/>
              </a:rPr>
              <a:t>كأنني حين أمسي لا تكلمني ... ذو بغية يشتهي ما ليس موجودا</a:t>
            </a:r>
            <a:endParaRPr lang="en-US" sz="1700" dirty="0">
              <a:solidFill>
                <a:prstClr val="black"/>
              </a:solidFill>
              <a:ea typeface="Calibri"/>
              <a:cs typeface="Arial"/>
            </a:endParaRPr>
          </a:p>
          <a:p>
            <a:endParaRPr lang="ar-IQ" dirty="0"/>
          </a:p>
        </p:txBody>
      </p:sp>
    </p:spTree>
    <p:extLst>
      <p:ext uri="{BB962C8B-B14F-4D97-AF65-F5344CB8AC3E}">
        <p14:creationId xmlns:p14="http://schemas.microsoft.com/office/powerpoint/2010/main" val="2726715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gn="just">
              <a:lnSpc>
                <a:spcPct val="115000"/>
              </a:lnSpc>
              <a:spcAft>
                <a:spcPts val="1000"/>
              </a:spcAft>
            </a:pPr>
            <a:r>
              <a:rPr lang="ar-IQ" sz="1800" b="1" dirty="0">
                <a:solidFill>
                  <a:prstClr val="black"/>
                </a:solidFill>
                <a:ea typeface="Calibri"/>
                <a:cs typeface="Simplified Arabic"/>
              </a:rPr>
              <a:t>أي: أنا كذلك2. وكان سيبويه يذهب إلى أن "إذ ما" حرف شرط مثل إن، وذهب المبرد وابن السراج -وتابعهما أبو علي- إلى أنها ظرف مثل إذ3. وقد أجاز مع الأخفش والكوفيين ترك صرف ما ينصرف في ضرورة الشعر4.</a:t>
            </a:r>
            <a:endParaRPr lang="en-US" sz="1300" dirty="0">
              <a:solidFill>
                <a:prstClr val="black"/>
              </a:solidFill>
              <a:ea typeface="Calibri"/>
              <a:cs typeface="Arial"/>
            </a:endParaRPr>
          </a:p>
          <a:p>
            <a:pPr lvl="0" algn="just">
              <a:lnSpc>
                <a:spcPct val="115000"/>
              </a:lnSpc>
              <a:spcAft>
                <a:spcPts val="1000"/>
              </a:spcAft>
            </a:pPr>
            <a:r>
              <a:rPr lang="ar-IQ" sz="1800" b="1" dirty="0">
                <a:solidFill>
                  <a:prstClr val="black"/>
                </a:solidFill>
                <a:ea typeface="Calibri"/>
                <a:cs typeface="Simplified Arabic"/>
              </a:rPr>
              <a:t>وعلى نحو ما كان ينتخب لنفسه من الآراء البصرية كان ينتخب من الآراء الكوفية ما صح في قياسه، من ذلك أنه كان يقف مع الكوفيين في إعمال الفعل الأول في باب التنازع, مستدلا بقول امرئ القيس:</a:t>
            </a:r>
            <a:endParaRPr lang="en-US" sz="1300" dirty="0">
              <a:solidFill>
                <a:prstClr val="black"/>
              </a:solidFill>
              <a:ea typeface="Calibri"/>
              <a:cs typeface="Arial"/>
            </a:endParaRPr>
          </a:p>
          <a:p>
            <a:pPr lvl="0" algn="just">
              <a:lnSpc>
                <a:spcPct val="115000"/>
              </a:lnSpc>
              <a:spcAft>
                <a:spcPts val="1000"/>
              </a:spcAft>
            </a:pPr>
            <a:r>
              <a:rPr lang="ar-IQ" sz="1800" b="1" dirty="0">
                <a:solidFill>
                  <a:prstClr val="black"/>
                </a:solidFill>
                <a:ea typeface="Calibri"/>
                <a:cs typeface="Simplified Arabic"/>
              </a:rPr>
              <a:t>ولو أن ما أسعى لأدنى معيشة ... كفاني ولم أطلب قليل من المال5</a:t>
            </a:r>
            <a:endParaRPr lang="en-US" sz="1300" dirty="0">
              <a:solidFill>
                <a:prstClr val="black"/>
              </a:solidFill>
              <a:ea typeface="Calibri"/>
              <a:cs typeface="Arial"/>
            </a:endParaRPr>
          </a:p>
          <a:p>
            <a:pPr lvl="0"/>
            <a:r>
              <a:rPr lang="ar-IQ" sz="1800" b="1" dirty="0">
                <a:solidFill>
                  <a:prstClr val="black"/>
                </a:solidFill>
                <a:ea typeface="Calibri"/>
                <a:cs typeface="Simplified Arabic"/>
              </a:rPr>
              <a:t>وكان يتابعهم في إعمال إِنِ النافية عمل ليس لما رووا عن بعض أهل العالية في نجد من قولهم: "إن أحدٌ خيرا من أحد إلا بالعافية"6. وتابعهم في أن</a:t>
            </a:r>
            <a:r>
              <a:rPr lang="ar-IQ" sz="1800" dirty="0">
                <a:solidFill>
                  <a:prstClr val="black"/>
                </a:solidFill>
                <a:ea typeface="Calibri"/>
                <a:cs typeface="Simplified Arabic"/>
              </a:rPr>
              <a:t> </a:t>
            </a:r>
            <a:r>
              <a:rPr lang="ar-IQ" sz="1800" b="1" dirty="0">
                <a:solidFill>
                  <a:prstClr val="black"/>
                </a:solidFill>
                <a:ea typeface="Calibri"/>
                <a:cs typeface="Simplified Arabic"/>
              </a:rPr>
              <a:t>عطف البيان </a:t>
            </a:r>
            <a:r>
              <a:rPr lang="ar-IQ" sz="1800" b="1" dirty="0" err="1">
                <a:solidFill>
                  <a:prstClr val="black"/>
                </a:solidFill>
                <a:ea typeface="Calibri"/>
                <a:cs typeface="Simplified Arabic"/>
              </a:rPr>
              <a:t>ومتبوعه</a:t>
            </a:r>
            <a:r>
              <a:rPr lang="ar-IQ" sz="1800" b="1" dirty="0">
                <a:solidFill>
                  <a:prstClr val="black"/>
                </a:solidFill>
                <a:ea typeface="Calibri"/>
                <a:cs typeface="Simplified Arabic"/>
              </a:rPr>
              <a:t> قد يكونان نكرتين، وقد استدلوا بمثل قوله جل شأنه: {أَوْ كَفَّارَةٌ طَعَامُ مَسَاكِينَ} وقوله: {مِنْ شَجَرَةٍ مُبَارَكَةٍ زَيْتُونَةٍ} وكان البصريون يؤولون مثل ذلك على أنه بدل ذاهبين إلى أن عطف البيان ينبغي أن يكون دائما معرفة1. وذهب البصريون إلى أن لو شرطية دائما، بينما ذهب الفراء -وتابعه أبو علي- إلى أنها قد تكون حرفا مصدريا بمنزلة أنْ إلا أنها لا تنصب، وأكثر وقوع ذلك بعد ود ويود مثل: {وَدُّوا لَوْ تُدْهِنُ} و {يَوَدُّ أَحَدُهُمْ لَوْ يُعَمَّرُ} وقال البصريون: إنها في مثل ذلك شرطية وإن مفعول {يَوَدُّ} وجواب {لَوْ} محذوف، والتقدير: يود أحدهم التعمير لو يعمر ألف سنة لسره ذلك. ويقول ابن هشام: لا خفاء بما في هذا التقدير من التكلف2. وكان يجيز -مثل الكوفيين- إعمال الضمير العائد على المصدر في الظرف مثل: "قيامك أمسِ حسن وهو اليوم قبيح" فهو عنده تعمل في </a:t>
            </a:r>
            <a:endParaRPr lang="ar-IQ" sz="1800" dirty="0">
              <a:solidFill>
                <a:prstClr val="black"/>
              </a:solidFill>
            </a:endParaRPr>
          </a:p>
          <a:p>
            <a:endParaRPr lang="ar-IQ" dirty="0"/>
          </a:p>
        </p:txBody>
      </p:sp>
    </p:spTree>
    <p:extLst>
      <p:ext uri="{BB962C8B-B14F-4D97-AF65-F5344CB8AC3E}">
        <p14:creationId xmlns:p14="http://schemas.microsoft.com/office/powerpoint/2010/main" val="2134970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10000"/>
          </a:bodyPr>
          <a:lstStyle/>
          <a:p>
            <a:pPr lvl="0" algn="just">
              <a:lnSpc>
                <a:spcPct val="115000"/>
              </a:lnSpc>
              <a:spcAft>
                <a:spcPts val="1000"/>
              </a:spcAft>
            </a:pPr>
            <a:r>
              <a:rPr lang="ar-IQ" sz="1500" b="1" dirty="0">
                <a:solidFill>
                  <a:prstClr val="black"/>
                </a:solidFill>
                <a:ea typeface="Calibri"/>
                <a:cs typeface="Simplified Arabic"/>
              </a:rPr>
              <a:t>اليوم عمل المصدر العائدة عليه3. وتابعهم في أن "أو" تأتي للإضراب مطلقا بدون اشتراط تقدم نفي أو نهي كما اشترط سيبويه، محتجا بقول جرير:</a:t>
            </a:r>
            <a:endParaRPr lang="en-US" sz="1100" dirty="0">
              <a:solidFill>
                <a:prstClr val="black"/>
              </a:solidFill>
              <a:ea typeface="Calibri"/>
              <a:cs typeface="Arial"/>
            </a:endParaRPr>
          </a:p>
          <a:p>
            <a:pPr lvl="0" algn="just">
              <a:lnSpc>
                <a:spcPct val="115000"/>
              </a:lnSpc>
              <a:spcAft>
                <a:spcPts val="1000"/>
              </a:spcAft>
            </a:pPr>
            <a:r>
              <a:rPr lang="ar-IQ" sz="1500" b="1" dirty="0">
                <a:solidFill>
                  <a:prstClr val="black"/>
                </a:solidFill>
                <a:ea typeface="Calibri"/>
                <a:cs typeface="Simplified Arabic"/>
              </a:rPr>
              <a:t>ماذا ترى في عيال قد برمت بهم ... لم أُحْصِ عدتهم إلا بعداد؟</a:t>
            </a:r>
            <a:endParaRPr lang="en-US" sz="1100" dirty="0">
              <a:solidFill>
                <a:prstClr val="black"/>
              </a:solidFill>
              <a:ea typeface="Calibri"/>
              <a:cs typeface="Arial"/>
            </a:endParaRPr>
          </a:p>
          <a:p>
            <a:pPr lvl="0" algn="just">
              <a:lnSpc>
                <a:spcPct val="115000"/>
              </a:lnSpc>
              <a:spcAft>
                <a:spcPts val="1000"/>
              </a:spcAft>
            </a:pPr>
            <a:r>
              <a:rPr lang="ar-IQ" sz="1500" b="1" dirty="0">
                <a:solidFill>
                  <a:prstClr val="black"/>
                </a:solidFill>
                <a:ea typeface="Calibri"/>
                <a:cs typeface="Simplified Arabic"/>
              </a:rPr>
              <a:t>كانوا ثمانين أو زادوا ثمانية ... لولا رجاؤك قد قتلت أولادي4</a:t>
            </a:r>
            <a:endParaRPr lang="en-US" sz="1100" dirty="0">
              <a:solidFill>
                <a:prstClr val="black"/>
              </a:solidFill>
              <a:ea typeface="Calibri"/>
              <a:cs typeface="Arial"/>
            </a:endParaRPr>
          </a:p>
          <a:p>
            <a:pPr lvl="0" algn="just">
              <a:lnSpc>
                <a:spcPct val="115000"/>
              </a:lnSpc>
              <a:spcAft>
                <a:spcPts val="1000"/>
              </a:spcAft>
            </a:pPr>
            <a:r>
              <a:rPr lang="ar-IQ" sz="1500" b="1" dirty="0">
                <a:solidFill>
                  <a:prstClr val="black"/>
                </a:solidFill>
                <a:ea typeface="Calibri"/>
                <a:cs typeface="Simplified Arabic"/>
              </a:rPr>
              <a:t>ومما تابعهم فيه أن الباء الجارَّة قد تأتي بمعنى التبعيض مثل قوله تعالى: {وَامْسَحُوا بِرُءُوسِكُمْ} , وقوله: {عَيْنًا يَشْرَبُ بِهَا عِبَادُ اللَّهِ} 5. وكان سيبويه يذهب إلى أن خلا إذا تقدمتها ما كانت فعلا، وذهب الكسائي وتبعه أبو علي الفارسي، إلى أنها قد تكون حرف جر وما زائدة6.</a:t>
            </a:r>
            <a:endParaRPr lang="en-US" sz="1100" dirty="0">
              <a:solidFill>
                <a:prstClr val="black"/>
              </a:solidFill>
              <a:ea typeface="Calibri"/>
              <a:cs typeface="Arial"/>
            </a:endParaRPr>
          </a:p>
          <a:p>
            <a:pPr lvl="0"/>
            <a:r>
              <a:rPr lang="ar-IQ" sz="1500" b="1" dirty="0">
                <a:solidFill>
                  <a:prstClr val="black"/>
                </a:solidFill>
                <a:ea typeface="Calibri"/>
                <a:cs typeface="Simplified Arabic"/>
              </a:rPr>
              <a:t>وليس كل ما يشكِّل بغدادية أبي علي أنه كان ينتخب لنفسه من المذهبين</a:t>
            </a:r>
            <a:r>
              <a:rPr lang="ar-IQ" sz="1500" dirty="0">
                <a:solidFill>
                  <a:prstClr val="black"/>
                </a:solidFill>
                <a:ea typeface="Calibri"/>
                <a:cs typeface="Simplified Arabic"/>
              </a:rPr>
              <a:t> </a:t>
            </a:r>
            <a:r>
              <a:rPr lang="ar-IQ" sz="1500" b="1" dirty="0">
                <a:solidFill>
                  <a:prstClr val="black"/>
                </a:solidFill>
                <a:ea typeface="Calibri"/>
                <a:cs typeface="Simplified Arabic"/>
              </a:rPr>
              <a:t>الكوفي والبصري، بل يشكلها أيضا أنه كان يجتهد وينفرد بآراء لم يسبق إليها، من ذلك أن سيبويه وجمهور البصريين كانوا يذهبون إلى أن العامل في المعطوف هو العامل في المعطوف عليه, فمثل: كلمت محمدا وعليا انتصب محمد وعلي جميعا </a:t>
            </a:r>
            <a:r>
              <a:rPr lang="ar-IQ" sz="1500" b="1" dirty="0" err="1">
                <a:solidFill>
                  <a:prstClr val="black"/>
                </a:solidFill>
                <a:ea typeface="Calibri"/>
                <a:cs typeface="Simplified Arabic"/>
              </a:rPr>
              <a:t>بكلمت</a:t>
            </a:r>
            <a:r>
              <a:rPr lang="ar-IQ" sz="1500" b="1" dirty="0">
                <a:solidFill>
                  <a:prstClr val="black"/>
                </a:solidFill>
                <a:ea typeface="Calibri"/>
                <a:cs typeface="Simplified Arabic"/>
              </a:rPr>
              <a:t>. وذهب ابن السراج إلى أن حرف العطف هو العامل، أما أبو علي فرأى أن العامل في المعطوف فعل محذوف بعد أداة العطف؛ لأن الأصل في مثل: كلمت محمد وعليا: كلمت محمدا وكلمت عليا، فحُذف الفعل بعد الواو لدلالة الأول عليه، بدليل أنه يجوز إظهاره1. وكان سيبويه يذهب إلى أن ناصب المنادى فعل محذوف تقديره: أنادي أو أدعو، وذهب المبرد إلى أن ناصبه حرف النداء يا وأخواتها لنيابتها عن الفعل، وذهب أبو علي الفارسي إلى أن أدوات النداء ليست حروفا وإنما هي أسماء أفعال2، وأن المنادى مشبه بالمفعول به3. ومر بنا في غير هذا الموضع اختلاف النحاة في إعراب الأسماء الخمسة، فقد كان سيبويه يرى أنها معربة بحركات مقدرة في الحروف، وقال الكوفيون: إنها معربة بالحركات على ما قبل حروف العلة، </a:t>
            </a:r>
            <a:r>
              <a:rPr lang="ar-IQ" sz="1500" b="1" dirty="0" err="1">
                <a:solidFill>
                  <a:prstClr val="black"/>
                </a:solidFill>
                <a:ea typeface="Calibri"/>
                <a:cs typeface="Simplified Arabic"/>
              </a:rPr>
              <a:t>ووافقهم</a:t>
            </a:r>
            <a:r>
              <a:rPr lang="ar-IQ" sz="1500" b="1" dirty="0">
                <a:solidFill>
                  <a:prstClr val="black"/>
                </a:solidFill>
                <a:ea typeface="Calibri"/>
                <a:cs typeface="Simplified Arabic"/>
              </a:rPr>
              <a:t> المازني إلا أنه قال: إن تلك الحروف ناشئة عن إشباع الحركات، وقال قطرب من البصريين وهشام من الكوفيين: إن حروف العلة نابت عن الحركات، وقال الجرمي: انقلاب تلك الحروف هو الإعراب، وذهب أبو علي الفارسي إلى أنها حروف إعراب دالة عليه4. وكان سيبويه والجمهور يذهبون إلى أن الأفعال الخمسة ترفع بالنون وتنصب وتجزم بحذفها، وقال الأخفش: </a:t>
            </a:r>
            <a:endParaRPr lang="ar-IQ" sz="1500" dirty="0">
              <a:solidFill>
                <a:prstClr val="black"/>
              </a:solidFill>
            </a:endParaRPr>
          </a:p>
          <a:p>
            <a:endParaRPr lang="ar-IQ" dirty="0"/>
          </a:p>
        </p:txBody>
      </p:sp>
    </p:spTree>
    <p:extLst>
      <p:ext uri="{BB962C8B-B14F-4D97-AF65-F5344CB8AC3E}">
        <p14:creationId xmlns:p14="http://schemas.microsoft.com/office/powerpoint/2010/main" val="4011604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r>
              <a:rPr lang="ar-IQ" b="1" dirty="0">
                <a:solidFill>
                  <a:prstClr val="black"/>
                </a:solidFill>
                <a:ea typeface="Calibri"/>
                <a:cs typeface="Simplified Arabic"/>
              </a:rPr>
              <a:t>هي معربة بحركات مقدرة على ما قبل الألف في مثل يكتبان, والواو في مثل يكتبون, والياء في مثل تكتبين، وقيل: إعراب هذه الأفعال بالألف والواو والنون، وقال أبو علي: هي معربة ولا يوجد بها حرف إعراب، لا النون لأنها تسقط في النصب من الجزم ولا الألف والواو والياء لأنها ليست في آخرها، ولأنها ضمائر متصلة بها5.</a:t>
            </a:r>
            <a:endParaRPr lang="ar-IQ" dirty="0">
              <a:solidFill>
                <a:prstClr val="black"/>
              </a:solidFill>
            </a:endParaRPr>
          </a:p>
          <a:p>
            <a:endParaRPr lang="ar-IQ" dirty="0"/>
          </a:p>
        </p:txBody>
      </p:sp>
    </p:spTree>
    <p:extLst>
      <p:ext uri="{BB962C8B-B14F-4D97-AF65-F5344CB8AC3E}">
        <p14:creationId xmlns:p14="http://schemas.microsoft.com/office/powerpoint/2010/main" val="2599634978"/>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1453</Words>
  <Application>Microsoft Office PowerPoint</Application>
  <PresentationFormat>عرض على الشاشة (3:4)‏</PresentationFormat>
  <Paragraphs>15</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سمة Office</vt:lpstr>
      <vt:lpstr>المحاضرة الثانية والاربعون : الفارسي منهجه ومذهبه في الدراسة النحوية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الثانية والاربعون : الفارسي منهجه ومذهبه في الدراسة النحوية </dc:title>
  <dc:creator>riyadh</dc:creator>
  <cp:lastModifiedBy>riyadh</cp:lastModifiedBy>
  <cp:revision>2</cp:revision>
  <dcterms:created xsi:type="dcterms:W3CDTF">2018-12-11T19:30:16Z</dcterms:created>
  <dcterms:modified xsi:type="dcterms:W3CDTF">2018-12-11T19:35:18Z</dcterms:modified>
</cp:coreProperties>
</file>