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nSpc>
                <a:spcPct val="115000"/>
              </a:lnSpc>
            </a:pPr>
            <a:r>
              <a:rPr lang="ar-IQ" b="1" dirty="0">
                <a:ea typeface="Calibri"/>
                <a:cs typeface="Simplified Arabic"/>
              </a:rPr>
              <a:t>المحاضرة </a:t>
            </a:r>
            <a:r>
              <a:rPr lang="ar-IQ" b="1" dirty="0" smtClean="0">
                <a:ea typeface="Calibri"/>
                <a:cs typeface="Simplified Arabic"/>
              </a:rPr>
              <a:t>الثالثة والاربعون: </a:t>
            </a:r>
            <a:r>
              <a:rPr lang="ar-IQ" b="1" dirty="0">
                <a:ea typeface="Calibri"/>
                <a:cs typeface="Simplified Arabic"/>
              </a:rPr>
              <a:t>من اعلام المدرسة البغداديّة ابن جني (ت395ه) سيرته وثقافته اللغوية:</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531986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55000" lnSpcReduction="20000"/>
          </a:bodyPr>
          <a:lstStyle/>
          <a:p>
            <a:r>
              <a:rPr lang="ar-IQ" b="1" dirty="0">
                <a:ea typeface="Calibri"/>
                <a:cs typeface="Simplified Arabic"/>
              </a:rPr>
              <a:t>هو أبو الفتح عثمان بن جني الموصلي، كان أبوه مولى روميا، وربما كان اسمه جني تعريبا لكلمة </a:t>
            </a:r>
            <a:r>
              <a:rPr lang="en-US" b="1" dirty="0" err="1">
                <a:latin typeface="Simplified Arabic"/>
                <a:ea typeface="Calibri"/>
              </a:rPr>
              <a:t>gennaius</a:t>
            </a:r>
            <a:r>
              <a:rPr lang="ar-IQ" b="1" dirty="0">
                <a:latin typeface="Simplified Arabic"/>
                <a:ea typeface="Calibri"/>
              </a:rPr>
              <a:t> اليونانية، وقد ولد له ابنه عثمان حوالي سنة 320 للهجرة، ويبدو أنه رأى فيه مخايل ذكاء فدفعه إلى التعلم، ولم يلبث أن منح عنايته لعلوم اللغة، فأكب على دروس أحمد بن محمد الموصلي النحوي مواطنه. وأغلب الظن أنه نزل بغداد مبكرا، ففي تصانيفه ترداد لذكر بعض تلاميذ المبرد مثل محمد بن سلمة وبعض تلاميذ ثعلب مثل ابن مقسم، غير أنه سرعان ما عاد إلى الموصل، وأخذ يدرس للطلاب في مسجدها، وهو في أثناء ذلك يتعرض للأعراب الفصحاء ويأخذ عنهم مثل أبي عبد الله الشجري الذي يتردد ذكره في الخصائص. وحدث أن مر بحلقته في سنة 337 للهجرة أبو علي الفارسي إمام النحاة في عصره، فأعجبه ذكاؤه، وتعجب من قعوده للدرس والإملاء قبل نضجه، فقال له: لقد أصبحت </a:t>
            </a:r>
            <a:r>
              <a:rPr lang="ar-IQ" b="1" dirty="0" err="1">
                <a:latin typeface="Simplified Arabic"/>
                <a:ea typeface="Calibri"/>
              </a:rPr>
              <a:t>زبيبا</a:t>
            </a:r>
            <a:r>
              <a:rPr lang="ar-IQ" b="1" dirty="0">
                <a:latin typeface="Simplified Arabic"/>
                <a:ea typeface="Calibri"/>
              </a:rPr>
              <a:t> وأنت حِصْرِم، وكأنما دلعت هذه الكلمة نارا في قلبه، ليستكمل أداته، ولم يجد خيرا من ملازمة هذا الإمام الفذ، فلزمه أربعين سنة متنقلا معه في رحلاته، مشغوفا بآرائه, مبهورا بفطنته</a:t>
            </a:r>
            <a:r>
              <a:rPr lang="ar-IQ" dirty="0">
                <a:ea typeface="Calibri"/>
                <a:cs typeface="Simplified Arabic"/>
              </a:rPr>
              <a:t> </a:t>
            </a:r>
            <a:r>
              <a:rPr lang="ar-IQ" b="1" dirty="0">
                <a:ea typeface="Calibri"/>
                <a:cs typeface="Simplified Arabic"/>
              </a:rPr>
              <a:t>ودقة أقيسته وتعليلاته، ومن </a:t>
            </a:r>
            <a:r>
              <a:rPr lang="ar-IQ" b="1" dirty="0" err="1">
                <a:ea typeface="Calibri"/>
                <a:cs typeface="Simplified Arabic"/>
              </a:rPr>
              <a:t>يقرؤه</a:t>
            </a:r>
            <a:r>
              <a:rPr lang="ar-IQ" b="1" dirty="0">
                <a:ea typeface="Calibri"/>
                <a:cs typeface="Simplified Arabic"/>
              </a:rPr>
              <a:t> في كتبه المطبوعة وخاصة الخصائص يحس أن مادة علمه مستمدة من أستاذه، وكأنه كان قلما في يده يسجل كل خواطره ولفتاته النحوية والصرفية، وهي لفتات وخواطر اندفع ينميها ويضيف إليها من عقله الخصب النادر ما جعله يتقن ظواهر التصريف والنحو علما وفقها وتأويلا وتحليلا، بل ما جعله يرث إمامة أستاذه، بل لعله بذَّه وخاصة في وضع أصول التصريف على نحو ما يتضح في الخصائص. وأتاحت له رفقته بأبي علي أن يتعرف في بلاط سيف الدولة على المتنبي وأن تنعقد بينهما صداقة رفيعة، فيشرح ديوانه، حتى إذا توفي رثاه رثاء رائعا احتفظ به </a:t>
            </a:r>
            <a:r>
              <a:rPr lang="ar-IQ" b="1" dirty="0" err="1">
                <a:ea typeface="Calibri"/>
                <a:cs typeface="Simplified Arabic"/>
              </a:rPr>
              <a:t>القفطي</a:t>
            </a:r>
            <a:r>
              <a:rPr lang="ar-IQ" b="1" dirty="0">
                <a:ea typeface="Calibri"/>
                <a:cs typeface="Simplified Arabic"/>
              </a:rPr>
              <a:t> في إنباه الرواة. وأتاحت له تلك الرفقة أيضا أن يحظى برعاية البويهيين وأن تعلو مكانته عندهم. وقد خلف أستاذه في التدريس ببغداد حين لبى نداء ربه، وظل يوالي التصنيف والتأليف، حتى توفي سنة 392 للهجرة.</a:t>
            </a:r>
            <a:endParaRPr lang="ar-IQ" dirty="0"/>
          </a:p>
        </p:txBody>
      </p:sp>
    </p:spTree>
    <p:extLst>
      <p:ext uri="{BB962C8B-B14F-4D97-AF65-F5344CB8AC3E}">
        <p14:creationId xmlns:p14="http://schemas.microsoft.com/office/powerpoint/2010/main" val="1995346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gn="just">
              <a:lnSpc>
                <a:spcPct val="115000"/>
              </a:lnSpc>
              <a:spcAft>
                <a:spcPts val="1000"/>
              </a:spcAft>
            </a:pPr>
            <a:r>
              <a:rPr lang="ar-IQ" b="1" dirty="0">
                <a:ea typeface="Calibri"/>
                <a:cs typeface="Simplified Arabic"/>
              </a:rPr>
              <a:t>وهو ممن أكثروا من التصنيف حتى بلغت مصنفاته نحو الخمسين، وبينها مصنفات وَقَفَها على تسجيل كلام أستاذه الفارسي مثل: "اللمع وذي القدّ وتأييد تذكرة أبي علي". وله مصنفات مختلفة حول المتنبي تفسيرا لشعره ودفاعا عنه أمام خصومه. ومن أهم مصنفاته كتاب "المحتسب في تبيين وجوه شواذ القراءات والإيضاح عنها", وقد نشر منه المجلس الأعلى للشئون الإسلامية بالقاهرة الجزء الأول.</a:t>
            </a:r>
            <a:endParaRPr lang="en-US" sz="2400" dirty="0">
              <a:ea typeface="Calibri"/>
              <a:cs typeface="Arial"/>
            </a:endParaRPr>
          </a:p>
          <a:p>
            <a:pPr algn="just">
              <a:lnSpc>
                <a:spcPct val="115000"/>
              </a:lnSpc>
              <a:spcAft>
                <a:spcPts val="1000"/>
              </a:spcAft>
            </a:pPr>
            <a:r>
              <a:rPr lang="ar-IQ" b="1" dirty="0">
                <a:ea typeface="Calibri"/>
                <a:cs typeface="Simplified Arabic"/>
              </a:rPr>
              <a:t>والقسط الأكبر من نشاط ابن جني إنما كان في علم التصريف، ودفعته رغبته في التعمق فيه إلى أن يقرأ على أستاذه الفارسي كتاب التصريف للمازني الذي كان يعد أنفس ما أُلف في هذا العلم حتى عصره، وعمد إلى شرحه في كتابه المنصف الذي نشرته الإدارة العامة للثقافة بالقاهرة في ثلاثة أجزاء، وفيه يناقش مادته مناقشة واسعة، مضيفا ما لا يحصى من ملاحظاته الطريفة كملاحظته أن الأفعال قد تُشتق من أسماء الأعيان, وقوله: إننا إذا اشتققنا فعلا من سفرجل قلنا: </a:t>
            </a:r>
            <a:r>
              <a:rPr lang="ar-IQ" b="1" dirty="0" err="1">
                <a:ea typeface="Calibri"/>
                <a:cs typeface="Simplified Arabic"/>
              </a:rPr>
              <a:t>سفرج</a:t>
            </a:r>
            <a:r>
              <a:rPr lang="ar-IQ" b="1" dirty="0">
                <a:ea typeface="Calibri"/>
                <a:cs typeface="Simplified Arabic"/>
              </a:rPr>
              <a:t> </a:t>
            </a:r>
            <a:r>
              <a:rPr lang="ar-IQ" b="1" dirty="0" err="1">
                <a:ea typeface="Calibri"/>
                <a:cs typeface="Simplified Arabic"/>
              </a:rPr>
              <a:t>يُسفرج</a:t>
            </a:r>
            <a:r>
              <a:rPr lang="ar-IQ" b="1" dirty="0">
                <a:ea typeface="Calibri"/>
                <a:cs typeface="Simplified Arabic"/>
              </a:rPr>
              <a:t> </a:t>
            </a:r>
            <a:r>
              <a:rPr lang="ar-IQ" b="1" dirty="0" err="1">
                <a:ea typeface="Calibri"/>
                <a:cs typeface="Simplified Arabic"/>
              </a:rPr>
              <a:t>سفرجة</a:t>
            </a:r>
            <a:r>
              <a:rPr lang="ar-IQ" b="1" dirty="0">
                <a:ea typeface="Calibri"/>
                <a:cs typeface="Simplified Arabic"/>
              </a:rPr>
              <a:t>، فهو مسفرج1، ومثل ملاحظته أن الأفعال</a:t>
            </a:r>
            <a:r>
              <a:rPr lang="ar-IQ" dirty="0">
                <a:ea typeface="Calibri"/>
                <a:cs typeface="Simplified Arabic"/>
              </a:rPr>
              <a:t> </a:t>
            </a:r>
            <a:r>
              <a:rPr lang="ar-IQ" b="1" dirty="0">
                <a:ea typeface="Calibri"/>
                <a:cs typeface="Simplified Arabic"/>
              </a:rPr>
              <a:t>قد تُشتق من الحروف كاشتقاق </a:t>
            </a:r>
            <a:r>
              <a:rPr lang="ar-IQ" b="1" dirty="0" err="1">
                <a:ea typeface="Calibri"/>
                <a:cs typeface="Simplified Arabic"/>
              </a:rPr>
              <a:t>قوَّف</a:t>
            </a:r>
            <a:r>
              <a:rPr lang="ar-IQ" b="1" dirty="0">
                <a:ea typeface="Calibri"/>
                <a:cs typeface="Simplified Arabic"/>
              </a:rPr>
              <a:t> من القاف وكوَّف من الكاف ودول من الدال، فيقال: "</a:t>
            </a:r>
            <a:r>
              <a:rPr lang="ar-IQ" b="1" dirty="0" err="1">
                <a:ea typeface="Calibri"/>
                <a:cs typeface="Simplified Arabic"/>
              </a:rPr>
              <a:t>قوَّفت</a:t>
            </a:r>
            <a:r>
              <a:rPr lang="ar-IQ" b="1" dirty="0">
                <a:ea typeface="Calibri"/>
                <a:cs typeface="Simplified Arabic"/>
              </a:rPr>
              <a:t> قافا وكوفت كافا ودولت دالا"1.</a:t>
            </a:r>
            <a:endParaRPr lang="en-US" sz="2400" dirty="0">
              <a:ea typeface="Calibri"/>
              <a:cs typeface="Arial"/>
            </a:endParaRPr>
          </a:p>
          <a:p>
            <a:endParaRPr lang="ar-IQ" dirty="0"/>
          </a:p>
        </p:txBody>
      </p:sp>
    </p:spTree>
    <p:extLst>
      <p:ext uri="{BB962C8B-B14F-4D97-AF65-F5344CB8AC3E}">
        <p14:creationId xmlns:p14="http://schemas.microsoft.com/office/powerpoint/2010/main" val="2110235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r>
              <a:rPr lang="ar-IQ" b="1" dirty="0">
                <a:ea typeface="Calibri"/>
                <a:cs typeface="Simplified Arabic"/>
              </a:rPr>
              <a:t>ونُشر لابن جني أيضا في القاهرة الجزء الأول من سر صناعة الإعراب، وهو دراسة صوتية واسعة لحروف المعجم ومخارجها وصفاتها، وما يحدث في صوت الكلمة من إعلال وإبدال وإدغام ونقل وحذف، وما يجري في حروفها من تلاؤم يؤدي إلى جمال الجرس. وطبع له كتاب التصريف الملوكي، وهو كتاب يتناول هذا العلم بمعناه الدقيق، فيتحدث عن المجرد والمزيد والإبدال والتغيير بالحركة والسكون والحذف والإعلال، مع تدريبات صرفية كثيرة. وأهم كتبه في هذا العلم الخصائص الذي حاول فيه محاولة رائعة هي وضع القوانين الكلية للتصريف، وحقا إنه أفاد في كثرة هذه القوانين من ملاحظات أستاذه الفارسي على نحو ما مر بنا منذ قليل، ولكن من الحق أيضا أنه أضاف إليها من ملاحظاته </a:t>
            </a:r>
            <a:r>
              <a:rPr lang="ar-IQ" b="1" dirty="0" err="1">
                <a:ea typeface="Calibri"/>
                <a:cs typeface="Simplified Arabic"/>
              </a:rPr>
              <a:t>واستقصاءاته</a:t>
            </a:r>
            <a:r>
              <a:rPr lang="ar-IQ" b="1" dirty="0">
                <a:ea typeface="Calibri"/>
                <a:cs typeface="Simplified Arabic"/>
              </a:rPr>
              <a:t> للأمثلة اللغوية وحسه الدقيق بأبنية اللغة وتصاريفها ما شخَّصها وجسَّمها تمام التجسيم, وقد مضى يستخلص قوانين كلية أخرى لم يقف عندها أستاذه، وبذلك استطاع أن يضع للتصريف أصولا على المذهب الذي سبقه إليه علماء الكلام والفقه في وضع أصولهم، وهي أصول يصدق منها جانب كبير على النحو ومسائله وقضاياه العامة كالإعراب والبناء وعلله، وقد ذهب إلى أنها أقرب من علل الفقهاء إلى علل المتكلمين، إذ تتعرض لمسائل ميتافيزيقية في طبيعة العرب وسلائقهم. وأفاض في بيان العلل النحوية, منكرا تقسيم ابن السراج وتلميذه الزجاجي لها إلى علل أولى وثوانٍ وثوالث, ذاهبا إلى أن العلل الأخيرة تتميم للعلل الأولى، وليس هناك علة للعلة ولا علة لعلة العلة2. </a:t>
            </a:r>
            <a:endParaRPr lang="ar-IQ" dirty="0"/>
          </a:p>
        </p:txBody>
      </p:sp>
    </p:spTree>
    <p:extLst>
      <p:ext uri="{BB962C8B-B14F-4D97-AF65-F5344CB8AC3E}">
        <p14:creationId xmlns:p14="http://schemas.microsoft.com/office/powerpoint/2010/main" val="476606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15000"/>
              </a:lnSpc>
              <a:spcAft>
                <a:spcPts val="1000"/>
              </a:spcAft>
            </a:pPr>
            <a:r>
              <a:rPr lang="ar-IQ" b="1" dirty="0">
                <a:ea typeface="Calibri"/>
                <a:cs typeface="Simplified Arabic"/>
              </a:rPr>
              <a:t>ويعرض في تفصيل للاطراد والشذوذ في التصريف والنحو كما يعرض لعوامل الإعراب في الكلم, وأن النحاة قسموها إلى معنوي مثل الابتداء, ولفظي مثل عمل المبتدأ في الخبر، ويقول: إن العامل الحقيقي في إعراب الكلم إنما هو المتكلم3، ويتحدث عن تعارض السماع والقياس أحيانا قائلا: "اعلم أنك إذا أدَّاك القياس إلى شيء ما، ثم سمعت</a:t>
            </a:r>
            <a:r>
              <a:rPr lang="ar-IQ" dirty="0">
                <a:ea typeface="Calibri"/>
                <a:cs typeface="Simplified Arabic"/>
              </a:rPr>
              <a:t> </a:t>
            </a:r>
            <a:r>
              <a:rPr lang="ar-IQ" b="1" dirty="0">
                <a:ea typeface="Calibri"/>
                <a:cs typeface="Simplified Arabic"/>
              </a:rPr>
              <a:t>العرب قد نطقت فيه بشيء آخر على قياس غيره, فدَعْ ما كنت عليه إلى ما هم عليه"1. ويطبق قاعدة الاستحسان في الفقه الحنفي على بعض الأبنية. ونحس أثر المباحث الفقهية حين يتحدث عن حمل الفرع على الأصل والعكس2, والحمل على الظاهر3، وغلبة الفروع على الأصول4, واختلاف اللغات وكلها حجة على نحو ما يختلف الفقهاء5، ويعود مرارا إلى مراجعة الأصول والفروع6 ويتحدث عن تركيب المذاهب وعن وجوب الجائز. ويستعير من المتكلمين حديثهم عن السبب والمسبب7 والمستحيل8. ولعل في ذلك كله ما يدل في وضوح على أنه تأثر في وضع أصول التصريف والنحو بأصول الفقهاء والمتكلمين جميعا.</a:t>
            </a:r>
            <a:endParaRPr lang="en-US" sz="2400" dirty="0">
              <a:ea typeface="Calibri"/>
              <a:cs typeface="Arial"/>
            </a:endParaRPr>
          </a:p>
          <a:p>
            <a:endParaRPr lang="ar-IQ" dirty="0"/>
          </a:p>
        </p:txBody>
      </p:sp>
    </p:spTree>
    <p:extLst>
      <p:ext uri="{BB962C8B-B14F-4D97-AF65-F5344CB8AC3E}">
        <p14:creationId xmlns:p14="http://schemas.microsoft.com/office/powerpoint/2010/main" val="3906013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algn="just">
              <a:lnSpc>
                <a:spcPct val="115000"/>
              </a:lnSpc>
              <a:spcAft>
                <a:spcPts val="1000"/>
              </a:spcAft>
            </a:pPr>
            <a:r>
              <a:rPr lang="ar-IQ" b="1" dirty="0">
                <a:ea typeface="Calibri"/>
                <a:cs typeface="Simplified Arabic"/>
              </a:rPr>
              <a:t>ويرد ابن جني في الخصائص وغيره حديثه عن البصريين باسم أصحابنا كما مر بنا في غير هذا الموضع، وكثيرا ما يضعهم مقابل البغداديين9، وكأنما ينزع نفسه منهم نزعا، وقد أسلفنا أنه يريد بالبغداديين أوائلهم ممن كانوا ينزعون إلى الكوفة مثل ابن كيسان، وهم حقا من ذوق غير ذوقه ومن هوى غير هواه، فهو بغدادي من طراز آخر، طراز أستاذه أبي علي الفارسي والزجاجي، طراز كان ينزع إلى البصريين، وهو الطراز الذي عم وساد منذ النصف الثاني من القرن الرابع الهجري، وكان هو وأستاذه من أهم الأسباب في شيوعه، إذ كانا ينتخبان من المذهبين البصري والكوفي مع نزعة شديدة إلى البصريين، ومع الفسحة وفتح الأبواب على مصاريعها للاجتهاد ومخالفة البصريين والكوفيين بقدر ما يؤديهما النظر وتسعفهما الحجة.</a:t>
            </a:r>
            <a:endParaRPr lang="en-US" sz="2400">
              <a:ea typeface="Calibri"/>
              <a:cs typeface="Arial"/>
            </a:endParaRPr>
          </a:p>
          <a:p>
            <a:endParaRPr lang="ar-IQ"/>
          </a:p>
        </p:txBody>
      </p:sp>
    </p:spTree>
    <p:extLst>
      <p:ext uri="{BB962C8B-B14F-4D97-AF65-F5344CB8AC3E}">
        <p14:creationId xmlns:p14="http://schemas.microsoft.com/office/powerpoint/2010/main" val="3631287068"/>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1071</Words>
  <Application>Microsoft Office PowerPoint</Application>
  <PresentationFormat>عرض على الشاشة (3:4)‏</PresentationFormat>
  <Paragraphs>7</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سمة Office</vt:lpstr>
      <vt:lpstr>المحاضرة الثالثة والاربعون: من اعلام المدرسة البغداديّة ابن جني (ت395ه) سيرته وثقافته اللغوية: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الخامسة والثلاثون: من اعلام المدرسة البغداديّة ابن جني (ت395ه) سيرته وثقافته اللغوية: </dc:title>
  <dc:creator>riyadh</dc:creator>
  <cp:lastModifiedBy>riyadh</cp:lastModifiedBy>
  <cp:revision>3</cp:revision>
  <dcterms:created xsi:type="dcterms:W3CDTF">2018-12-10T10:52:15Z</dcterms:created>
  <dcterms:modified xsi:type="dcterms:W3CDTF">2018-12-11T19:36:54Z</dcterms:modified>
</cp:coreProperties>
</file>