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pPr algn="just">
              <a:lnSpc>
                <a:spcPct val="115000"/>
              </a:lnSpc>
              <a:spcAft>
                <a:spcPts val="1000"/>
              </a:spcAft>
            </a:pPr>
            <a:r>
              <a:rPr lang="ar-IQ" b="1">
                <a:ea typeface="Calibri"/>
                <a:cs typeface="Simplified Arabic"/>
              </a:rPr>
              <a:t>المحاضرة </a:t>
            </a:r>
            <a:r>
              <a:rPr lang="ar-IQ" b="1" smtClean="0">
                <a:ea typeface="Calibri"/>
                <a:cs typeface="Simplified Arabic"/>
              </a:rPr>
              <a:t>الرابعة </a:t>
            </a:r>
            <a:r>
              <a:rPr lang="ar-IQ" b="1" dirty="0" smtClean="0">
                <a:ea typeface="Calibri"/>
                <a:cs typeface="Simplified Arabic"/>
              </a:rPr>
              <a:t>والأربعون: </a:t>
            </a:r>
            <a:r>
              <a:rPr lang="ar-IQ" b="1" dirty="0">
                <a:ea typeface="Calibri"/>
                <a:cs typeface="Simplified Arabic"/>
              </a:rPr>
              <a:t>ابن جني (ت395ه) آراؤه النحوية وموقفه من </a:t>
            </a:r>
            <a:r>
              <a:rPr lang="ar-IQ" b="1" dirty="0" smtClean="0">
                <a:ea typeface="Calibri"/>
                <a:cs typeface="Simplified Arabic"/>
              </a:rPr>
              <a:t>البصريين والكوفيين</a:t>
            </a:r>
            <a:r>
              <a:rPr lang="en-US" sz="3600" dirty="0">
                <a:ea typeface="Calibri"/>
                <a:cs typeface="Arial"/>
              </a:rPr>
              <a:t/>
            </a:r>
            <a:br>
              <a:rPr lang="en-US" sz="3600" dirty="0">
                <a:ea typeface="Calibri"/>
                <a:cs typeface="Arial"/>
              </a:rPr>
            </a:b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17158512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0000" lnSpcReduction="20000"/>
          </a:bodyPr>
          <a:lstStyle/>
          <a:p>
            <a:pPr algn="just">
              <a:lnSpc>
                <a:spcPct val="115000"/>
              </a:lnSpc>
              <a:spcAft>
                <a:spcPts val="1000"/>
              </a:spcAft>
            </a:pPr>
            <a:r>
              <a:rPr lang="ar-IQ" b="1" dirty="0">
                <a:ea typeface="Calibri"/>
                <a:cs typeface="Simplified Arabic"/>
              </a:rPr>
              <a:t>ونستطيع أن نرجع إلى الآراء المنثورة لابن جني في كتاباته المنشورة وفي المراجع النحوية، فسنراه يطبق هذا المنهج تطبيقا دقيقا، إذ كان يوافق البصريين في</a:t>
            </a:r>
            <a:r>
              <a:rPr lang="ar-IQ" dirty="0">
                <a:ea typeface="Calibri"/>
                <a:cs typeface="Simplified Arabic"/>
              </a:rPr>
              <a:t> </a:t>
            </a:r>
            <a:r>
              <a:rPr lang="ar-IQ" b="1" dirty="0">
                <a:ea typeface="Calibri"/>
                <a:cs typeface="Simplified Arabic"/>
              </a:rPr>
              <a:t>مسائل كثيرة، من ذلك أن يأخذ برأيهم في أن المصدر أصل والفعل مشتق منه1, وأن المبتدأ رافعه الابتداء2، وأن ناصب المفعول به الفعل السابق له3، وأن المضارع منصوب بعد حتى بأن مضمرة وجوبا4، وكذلك بعد أو وفاء السببية وواو المعية5، وأن العامل في باب التنازع هو الفعل الثاني6، وأن نعم وبئس فعلان، وكذلك فعل التعجب7، وأن المفعول معه منصوب بالفعل مع توسط واو المعية8، وأن الاسم المرفوع بعد إذا الشرطية في مثل: {إِذَا السَّمَاءُ انْشَقَّتْ} فاعل لفعل محذوف، وكذلك بعد همزة الاستفهام في مثل: أزيد قام؟ 9, وأن علة بناء الاسم شبهه بالحرف أو تضمنه معناه10، وأن الإعراب أصل في الأسماء فرع في الأفعال, وإنما أعرب المضارع لشبهه باسم الفاعل11.</a:t>
            </a:r>
            <a:endParaRPr lang="en-US" sz="2400" dirty="0">
              <a:ea typeface="Calibri"/>
              <a:cs typeface="Arial"/>
            </a:endParaRPr>
          </a:p>
          <a:p>
            <a:endParaRPr lang="ar-IQ" dirty="0"/>
          </a:p>
        </p:txBody>
      </p:sp>
    </p:spTree>
    <p:extLst>
      <p:ext uri="{BB962C8B-B14F-4D97-AF65-F5344CB8AC3E}">
        <p14:creationId xmlns:p14="http://schemas.microsoft.com/office/powerpoint/2010/main" val="30479911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7500" lnSpcReduction="20000"/>
          </a:bodyPr>
          <a:lstStyle/>
          <a:p>
            <a:r>
              <a:rPr lang="ar-IQ" b="1" dirty="0">
                <a:ea typeface="Calibri"/>
                <a:cs typeface="Simplified Arabic"/>
              </a:rPr>
              <a:t>وبجانب ذلك كان يأخذ بوجهة النظر الكوفية في مسائل مختلفة، من ذلك إعمال إِنِ النافية عمل ليس, متابعا في ذلك أستاذه الفارسي والكوفيين، كما مر بنا منذ قليل، وإن لاحظ أن إعمالها يشوبه غير قليل من الضعف، يقول تعليقا على قراءة سعيد بن جبير الآية الكريمة: "إِنِ الذين تدعون من دون الله عِبَادًا أَمْثَالكُمْ": "ينبغي أن تكون إِنْ هذه بمنزلة ما، فكأنه قال: ما الذين تدعون من دون الله عبادا أمثالكم، فأعمل إنْ إعمال ما "العاملة عمل ليس" وفيه ضعف؛ لأن إن هذه لم تختص بنفي الحاضر اختصاص ما به، فتجري مجرى ليس في العمل"12. وكان الكسائي -كما مر بنا في غير هذا الموضع- يجيز وجود الفعل بدون فاعل، على نحو ما أجاز ذلك في مثل: قام وقعد عمرو، إذ ذهب إلى أن عمرا فاعل قعد، وقام لا فاعل لها، وتبعه أبو علي الفارسي يحتم ذلك في قلّ حين تتصل بها ما، ويقول ابن جني: "إن "قلما يقوم زيد" دخلت فيه ما على قلّ كافة لها عن عملها، ومثله: كثر ما وطالما"13. وكان يتابع أستاذه والكوفيين في أن أو تأتي</a:t>
            </a:r>
            <a:r>
              <a:rPr lang="ar-IQ" dirty="0">
                <a:ea typeface="Calibri"/>
                <a:cs typeface="Simplified Arabic"/>
              </a:rPr>
              <a:t> </a:t>
            </a:r>
            <a:r>
              <a:rPr lang="ar-IQ" b="1" dirty="0">
                <a:ea typeface="Calibri"/>
                <a:cs typeface="Simplified Arabic"/>
              </a:rPr>
              <a:t>للإضراب مطلقا1.</a:t>
            </a:r>
            <a:endParaRPr lang="ar-IQ" dirty="0"/>
          </a:p>
        </p:txBody>
      </p:sp>
    </p:spTree>
    <p:extLst>
      <p:ext uri="{BB962C8B-B14F-4D97-AF65-F5344CB8AC3E}">
        <p14:creationId xmlns:p14="http://schemas.microsoft.com/office/powerpoint/2010/main" val="1060047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0000" lnSpcReduction="20000"/>
          </a:bodyPr>
          <a:lstStyle/>
          <a:p>
            <a:pPr algn="just">
              <a:lnSpc>
                <a:spcPct val="115000"/>
              </a:lnSpc>
              <a:spcAft>
                <a:spcPts val="1000"/>
              </a:spcAft>
            </a:pPr>
            <a:r>
              <a:rPr lang="ar-IQ" b="1" dirty="0">
                <a:ea typeface="Calibri"/>
                <a:cs typeface="Simplified Arabic"/>
              </a:rPr>
              <a:t>كما تابعهما في إعمال المصدر مضمرا في الظرف مثل: "قيامك أمسِ حسن، وهو اليوم قبيح" فأعمل هو العائد على القيام في اليوم2. وتابع الكوفيين في أن {حَاشَ} في مثل: {حَاشَ لِلَّهِ} فعل، بينما ذهب الجمهور إلى أنها اسم مرادف للبراءة من كذا3. وكان يتابع الكسائي وأستاذه أبا علي في أن خلا حين تتقدمها ما في مثل: قام القوم ما خلا زيدا ليس من الضروري أن تكون فعلا حتما، فقد يجوز الجر بها على تقدير ما زائدة4. وتابع الكوفيين في جواز: "ضرب غلامُه محمدا" لمجيء ذلك في النظم كثيرا مثل:</a:t>
            </a:r>
            <a:endParaRPr lang="en-US" sz="2400" dirty="0">
              <a:ea typeface="Calibri"/>
              <a:cs typeface="Arial"/>
            </a:endParaRPr>
          </a:p>
          <a:p>
            <a:pPr algn="just">
              <a:lnSpc>
                <a:spcPct val="115000"/>
              </a:lnSpc>
              <a:spcAft>
                <a:spcPts val="1000"/>
              </a:spcAft>
            </a:pPr>
            <a:r>
              <a:rPr lang="ar-IQ" b="1" dirty="0">
                <a:ea typeface="Calibri"/>
                <a:cs typeface="Simplified Arabic"/>
              </a:rPr>
              <a:t>جزى ربُّه عني عدي بن حاتم</a:t>
            </a:r>
            <a:endParaRPr lang="en-US" sz="2400" dirty="0">
              <a:ea typeface="Calibri"/>
              <a:cs typeface="Arial"/>
            </a:endParaRPr>
          </a:p>
          <a:p>
            <a:pPr algn="just">
              <a:lnSpc>
                <a:spcPct val="115000"/>
              </a:lnSpc>
              <a:spcAft>
                <a:spcPts val="1000"/>
              </a:spcAft>
            </a:pPr>
            <a:r>
              <a:rPr lang="ar-IQ" b="1" dirty="0">
                <a:ea typeface="Calibri"/>
                <a:cs typeface="Simplified Arabic"/>
              </a:rPr>
              <a:t>وكان الجمهور يمنع ذلك لعود الضمير المتصل بالفاعل على متأخر لفظا ورتبة5. وكان يقف مع الكوفيين في أن حذف خبر إنّ إنما يحسن إذا كان اسمها نكرة، يقول تعليقا على قول الأعشى:</a:t>
            </a:r>
            <a:endParaRPr lang="en-US" sz="2400" dirty="0">
              <a:ea typeface="Calibri"/>
              <a:cs typeface="Arial"/>
            </a:endParaRPr>
          </a:p>
          <a:p>
            <a:r>
              <a:rPr lang="ar-IQ" b="1" dirty="0">
                <a:ea typeface="Calibri"/>
                <a:cs typeface="Simplified Arabic"/>
              </a:rPr>
              <a:t>إنَّ محلا وإن مرتحَلا ... وإن في السفر إذ مضى مهلا</a:t>
            </a:r>
            <a:endParaRPr lang="ar-IQ" dirty="0"/>
          </a:p>
        </p:txBody>
      </p:sp>
    </p:spTree>
    <p:extLst>
      <p:ext uri="{BB962C8B-B14F-4D97-AF65-F5344CB8AC3E}">
        <p14:creationId xmlns:p14="http://schemas.microsoft.com/office/powerpoint/2010/main" val="35673424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0000" lnSpcReduction="20000"/>
          </a:bodyPr>
          <a:lstStyle/>
          <a:p>
            <a:pPr algn="just">
              <a:lnSpc>
                <a:spcPct val="115000"/>
              </a:lnSpc>
              <a:spcAft>
                <a:spcPts val="1000"/>
              </a:spcAft>
            </a:pPr>
            <a:r>
              <a:rPr lang="ar-IQ" b="1" dirty="0">
                <a:ea typeface="Calibri"/>
                <a:cs typeface="Simplified Arabic"/>
              </a:rPr>
              <a:t>أراد: إن لنا محلا وإن لنا مرتحلا، فحذف الخبر، والكوفيون لا يجيزون حذف خبر إن إلا إذا كان اسمها نكرة؛ ولهذا وجه حسن عندنا، وإن كان أصحابنا "البصريون" يجيزونه مع المعرفة6. ومر بنا في ترجمة الفراء أنه كان يضعف قراءة ابن عامر: "وكذلك زُيِّن لكثير من المشركين قتلُ أولادَهم شركائهم" بالفصل بين المضاف وهو قتل, والمضاف إليه وهو شركائهم بالمفعول به, وأنه أنكر البيت الذي أنشده الأخفش دعما لذلك، وهو قول بعض الشعراء في وصف ناقته:</a:t>
            </a:r>
            <a:endParaRPr lang="en-US" sz="2400" dirty="0">
              <a:ea typeface="Calibri"/>
              <a:cs typeface="Arial"/>
            </a:endParaRPr>
          </a:p>
          <a:p>
            <a:pPr algn="just">
              <a:lnSpc>
                <a:spcPct val="115000"/>
              </a:lnSpc>
              <a:spcAft>
                <a:spcPts val="1000"/>
              </a:spcAft>
            </a:pPr>
            <a:r>
              <a:rPr lang="ar-IQ" b="1" dirty="0">
                <a:ea typeface="Calibri"/>
                <a:cs typeface="Simplified Arabic"/>
              </a:rPr>
              <a:t>فزججتها بمزجة ... زجَّ القلوصَ أبي مزاده</a:t>
            </a:r>
            <a:endParaRPr lang="en-US" sz="2400" dirty="0">
              <a:ea typeface="Calibri"/>
              <a:cs typeface="Arial"/>
            </a:endParaRPr>
          </a:p>
          <a:p>
            <a:pPr algn="just">
              <a:lnSpc>
                <a:spcPct val="115000"/>
              </a:lnSpc>
              <a:spcAft>
                <a:spcPts val="1000"/>
              </a:spcAft>
            </a:pPr>
            <a:r>
              <a:rPr lang="ar-IQ" b="1" dirty="0">
                <a:ea typeface="Calibri"/>
                <a:cs typeface="Simplified Arabic"/>
              </a:rPr>
              <a:t>وقد خالفه في ذلك جمهور الكوفيين مجوزين الفصل بين المضاف والمضاف إليه بالمفعول به7، وانتصر لهم ابن جني محتجا بقدرة الشاعر على أن يقول: زجَّ القلوصِ أبو مزاده، ويعلق على ذلك بقوله: "في هذا البيت عندي دليل على قوة إضافة المصدر إلى الفاعل عندهم, وأنه في نفوسهم أقوى من إضافته إلى</a:t>
            </a:r>
            <a:r>
              <a:rPr lang="ar-IQ" dirty="0">
                <a:ea typeface="Calibri"/>
                <a:cs typeface="Simplified Arabic"/>
              </a:rPr>
              <a:t> </a:t>
            </a:r>
            <a:r>
              <a:rPr lang="ar-IQ" b="1" dirty="0">
                <a:ea typeface="Calibri"/>
                <a:cs typeface="Simplified Arabic"/>
              </a:rPr>
              <a:t>المفعول ... ومن ذلك قراءة ابن عامر: "وكذلك زُيِّن لكثير من المشركين قتل أولادَهم شركائهم""1.</a:t>
            </a:r>
            <a:endParaRPr lang="en-US" sz="2400" dirty="0">
              <a:ea typeface="Calibri"/>
              <a:cs typeface="Arial"/>
            </a:endParaRPr>
          </a:p>
          <a:p>
            <a:endParaRPr lang="ar-IQ" dirty="0"/>
          </a:p>
        </p:txBody>
      </p:sp>
    </p:spTree>
    <p:extLst>
      <p:ext uri="{BB962C8B-B14F-4D97-AF65-F5344CB8AC3E}">
        <p14:creationId xmlns:p14="http://schemas.microsoft.com/office/powerpoint/2010/main" val="4761882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7500" lnSpcReduction="20000"/>
          </a:bodyPr>
          <a:lstStyle/>
          <a:p>
            <a:pPr algn="just">
              <a:lnSpc>
                <a:spcPct val="115000"/>
              </a:lnSpc>
              <a:spcAft>
                <a:spcPts val="1000"/>
              </a:spcAft>
            </a:pPr>
            <a:r>
              <a:rPr lang="ar-IQ" b="1" dirty="0">
                <a:ea typeface="Calibri"/>
                <a:cs typeface="Simplified Arabic"/>
              </a:rPr>
              <a:t>ووقف في "المحتسب" مرارا إزاء تحريك ما فيه حرف حلقي مثل جَهْرة وجَهَرة بتحريك الهاء قائلا: إن الكوفيين والبغداديين -ويقصد أوائلهم النازعين منزعهم- يجيزون فيه الفتح وإن لم يسمعوه، أي: إنهم يجعلونه قياسا مطردا، بينما يقتصر البصريون على ما سمع منه سالكين له في باب اللغات، ونراه ينتصر للكوفيين والبغداديين جميعا، يقول في التعليق على قراءة {جَهْرَةً} في الآية رقم (55) من سورة البقرة بفتح الهاء: "مذهب أصحابنا في كل شيء من هذا النحو مما فيه حرف حلقي ساكن بعد حرف مفتوح أنه لا يحرك إلا على أنه لغة فيه ... ومذهب الكوفيين أنه يحرك الثاني لكونه حرفا حلقيا، فيجيزون فيه الفتح وإن لم يسمعوه كالبحْر والبحَر والصخْر </a:t>
            </a:r>
            <a:r>
              <a:rPr lang="ar-IQ" b="1" dirty="0" err="1">
                <a:ea typeface="Calibri"/>
                <a:cs typeface="Simplified Arabic"/>
              </a:rPr>
              <a:t>والصخَر</a:t>
            </a:r>
            <a:r>
              <a:rPr lang="ar-IQ" b="1" dirty="0">
                <a:ea typeface="Calibri"/>
                <a:cs typeface="Simplified Arabic"/>
              </a:rPr>
              <a:t>، وما أرى القول من بعدُ إلا معهم والحق فيه إلا في أيديهم، وذلك أنني سمعت عامة عقيل تقول ذلك ولا تقف فيه، سائغا غير مستكره"2. </a:t>
            </a:r>
            <a:endParaRPr lang="ar-IQ" dirty="0"/>
          </a:p>
        </p:txBody>
      </p:sp>
    </p:spTree>
    <p:extLst>
      <p:ext uri="{BB962C8B-B14F-4D97-AF65-F5344CB8AC3E}">
        <p14:creationId xmlns:p14="http://schemas.microsoft.com/office/powerpoint/2010/main" val="3219090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lstStyle/>
          <a:p>
            <a:pPr lvl="0" algn="just">
              <a:lnSpc>
                <a:spcPct val="115000"/>
              </a:lnSpc>
              <a:spcAft>
                <a:spcPts val="1000"/>
              </a:spcAft>
            </a:pPr>
            <a:r>
              <a:rPr lang="ar-IQ" sz="2000" b="1" dirty="0">
                <a:solidFill>
                  <a:prstClr val="black"/>
                </a:solidFill>
                <a:ea typeface="Calibri"/>
                <a:cs typeface="Simplified Arabic"/>
              </a:rPr>
              <a:t>ويعلق على قراءة محمد بن </a:t>
            </a:r>
            <a:r>
              <a:rPr lang="ar-IQ" sz="2000" b="1" dirty="0" err="1">
                <a:solidFill>
                  <a:prstClr val="black"/>
                </a:solidFill>
                <a:ea typeface="Calibri"/>
                <a:cs typeface="Simplified Arabic"/>
              </a:rPr>
              <a:t>السميفع</a:t>
            </a:r>
            <a:r>
              <a:rPr lang="ar-IQ" sz="2000" b="1" dirty="0">
                <a:solidFill>
                  <a:prstClr val="black"/>
                </a:solidFill>
                <a:ea typeface="Calibri"/>
                <a:cs typeface="Simplified Arabic"/>
              </a:rPr>
              <a:t> {قَرْحٌ} بفتح الراء في الآية رقم 140 من سورة آل عمران قائلا: "ظاهر هذا الأمر أن يكون فيه لغتان: قرْح وقرَح </a:t>
            </a:r>
            <a:r>
              <a:rPr lang="ar-IQ" sz="2000" b="1" dirty="0" err="1">
                <a:solidFill>
                  <a:prstClr val="black"/>
                </a:solidFill>
                <a:ea typeface="Calibri"/>
                <a:cs typeface="Simplified Arabic"/>
              </a:rPr>
              <a:t>كالحلب</a:t>
            </a:r>
            <a:r>
              <a:rPr lang="ar-IQ" sz="2000" b="1" dirty="0">
                <a:solidFill>
                  <a:prstClr val="black"/>
                </a:solidFill>
                <a:ea typeface="Calibri"/>
                <a:cs typeface="Simplified Arabic"/>
              </a:rPr>
              <a:t> </a:t>
            </a:r>
            <a:r>
              <a:rPr lang="ar-IQ" sz="2000" b="1" dirty="0" err="1">
                <a:solidFill>
                  <a:prstClr val="black"/>
                </a:solidFill>
                <a:ea typeface="Calibri"/>
                <a:cs typeface="Simplified Arabic"/>
              </a:rPr>
              <a:t>والحلب</a:t>
            </a:r>
            <a:r>
              <a:rPr lang="ar-IQ" sz="2000" b="1" dirty="0">
                <a:solidFill>
                  <a:prstClr val="black"/>
                </a:solidFill>
                <a:ea typeface="Calibri"/>
                <a:cs typeface="Simplified Arabic"/>
              </a:rPr>
              <a:t> والطرد </a:t>
            </a:r>
            <a:r>
              <a:rPr lang="ar-IQ" sz="2000" b="1" dirty="0" err="1">
                <a:solidFill>
                  <a:prstClr val="black"/>
                </a:solidFill>
                <a:ea typeface="Calibri"/>
                <a:cs typeface="Simplified Arabic"/>
              </a:rPr>
              <a:t>والطرد</a:t>
            </a:r>
            <a:r>
              <a:rPr lang="ar-IQ" sz="2000" b="1" dirty="0">
                <a:solidFill>
                  <a:prstClr val="black"/>
                </a:solidFill>
                <a:ea typeface="Calibri"/>
                <a:cs typeface="Simplified Arabic"/>
              </a:rPr>
              <a:t>.. ثم لا أبعد من بعد أن تكون الحاء لكونها حرفا حلقيا يُفتح ما قبلها كما تفتح نفسها فيما كان ساكنا من حروف الحلق نحو قولهم في: الصخْر </a:t>
            </a:r>
            <a:r>
              <a:rPr lang="ar-IQ" sz="2000" b="1" dirty="0" err="1">
                <a:solidFill>
                  <a:prstClr val="black"/>
                </a:solidFill>
                <a:ea typeface="Calibri"/>
                <a:cs typeface="Simplified Arabic"/>
              </a:rPr>
              <a:t>الصخَر</a:t>
            </a:r>
            <a:r>
              <a:rPr lang="ar-IQ" sz="2000" b="1" dirty="0">
                <a:solidFill>
                  <a:prstClr val="black"/>
                </a:solidFill>
                <a:ea typeface="Calibri"/>
                <a:cs typeface="Simplified Arabic"/>
              </a:rPr>
              <a:t> والنعل </a:t>
            </a:r>
            <a:r>
              <a:rPr lang="ar-IQ" sz="2000" b="1" dirty="0" err="1">
                <a:solidFill>
                  <a:prstClr val="black"/>
                </a:solidFill>
                <a:ea typeface="Calibri"/>
                <a:cs typeface="Simplified Arabic"/>
              </a:rPr>
              <a:t>والنعل</a:t>
            </a:r>
            <a:r>
              <a:rPr lang="ar-IQ" sz="2000" b="1" dirty="0">
                <a:solidFill>
                  <a:prstClr val="black"/>
                </a:solidFill>
                <a:ea typeface="Calibri"/>
                <a:cs typeface="Simplified Arabic"/>
              </a:rPr>
              <a:t>، ولعمري إن هذا عند أصحابنا "يريد البصريين" ليس أمرا راجعا إلى حرف الحلق، لكنها لغات</a:t>
            </a:r>
            <a:r>
              <a:rPr lang="ar-IQ" sz="2000" b="1" dirty="0" smtClean="0">
                <a:solidFill>
                  <a:prstClr val="black"/>
                </a:solidFill>
                <a:ea typeface="Calibri"/>
                <a:cs typeface="Simplified Arabic"/>
              </a:rPr>
              <a:t>.</a:t>
            </a:r>
            <a:endParaRPr lang="en-US" sz="1500" dirty="0">
              <a:solidFill>
                <a:prstClr val="black"/>
              </a:solidFill>
              <a:ea typeface="Calibri"/>
              <a:cs typeface="Arial"/>
            </a:endParaRPr>
          </a:p>
        </p:txBody>
      </p:sp>
    </p:spTree>
    <p:extLst>
      <p:ext uri="{BB962C8B-B14F-4D97-AF65-F5344CB8AC3E}">
        <p14:creationId xmlns:p14="http://schemas.microsoft.com/office/powerpoint/2010/main" val="2216777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lstStyle/>
          <a:p>
            <a:pPr algn="just">
              <a:lnSpc>
                <a:spcPct val="115000"/>
              </a:lnSpc>
              <a:spcAft>
                <a:spcPts val="1000"/>
              </a:spcAft>
            </a:pPr>
            <a:r>
              <a:rPr lang="ar-IQ" b="1" dirty="0">
                <a:ea typeface="Calibri"/>
                <a:cs typeface="Simplified Arabic"/>
              </a:rPr>
              <a:t>وأنا أرى في هذا رأي البغداديين في أن حرف الحلق يؤثر هنا من الفتح أثرا معتدا معتمدا، فلقد رأيت كثيرا من عقيل لا أحصيهم يحرك من ذلك ما لا يتحرك أبدا لولا حرف الحلق ... وهذا ما لا توقف في أنه أمر راجع إلى حرف الحلق لأن الكلمة بُنيت عليه </a:t>
            </a:r>
            <a:r>
              <a:rPr lang="ar-IQ" b="1" dirty="0" err="1">
                <a:ea typeface="Calibri"/>
                <a:cs typeface="Simplified Arabic"/>
              </a:rPr>
              <a:t>ألبتة</a:t>
            </a:r>
            <a:r>
              <a:rPr lang="ar-IQ" b="1" dirty="0">
                <a:ea typeface="Calibri"/>
                <a:cs typeface="Simplified Arabic"/>
              </a:rPr>
              <a:t>.. ولا قرابة بيني وبين البصريين ولكنها بيني وبين الحق، والحمد لله"3.</a:t>
            </a:r>
            <a:endParaRPr lang="en-US" sz="2400">
              <a:ea typeface="Calibri"/>
              <a:cs typeface="Arial"/>
            </a:endParaRPr>
          </a:p>
          <a:p>
            <a:endParaRPr lang="ar-IQ"/>
          </a:p>
        </p:txBody>
      </p:sp>
    </p:spTree>
    <p:extLst>
      <p:ext uri="{BB962C8B-B14F-4D97-AF65-F5344CB8AC3E}">
        <p14:creationId xmlns:p14="http://schemas.microsoft.com/office/powerpoint/2010/main" val="2276726666"/>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1019</Words>
  <Application>Microsoft Office PowerPoint</Application>
  <PresentationFormat>عرض على الشاشة (3:4)‏</PresentationFormat>
  <Paragraphs>13</Paragraphs>
  <Slides>8</Slides>
  <Notes>0</Notes>
  <HiddenSlides>0</HiddenSlides>
  <MMClips>0</MMClips>
  <ScaleCrop>false</ScaleCrop>
  <HeadingPairs>
    <vt:vector size="4" baseType="variant">
      <vt:variant>
        <vt:lpstr>نسق</vt:lpstr>
      </vt:variant>
      <vt:variant>
        <vt:i4>1</vt:i4>
      </vt:variant>
      <vt:variant>
        <vt:lpstr>عناوين الشرائح</vt:lpstr>
      </vt:variant>
      <vt:variant>
        <vt:i4>8</vt:i4>
      </vt:variant>
    </vt:vector>
  </HeadingPairs>
  <TitlesOfParts>
    <vt:vector size="9" baseType="lpstr">
      <vt:lpstr>سمة Office</vt:lpstr>
      <vt:lpstr>المحاضرة الرابعة والأربعون: ابن جني (ت395ه) آراؤه النحوية وموقفه من البصريين والكوفيين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السادسة والثلاثون: ابن جني (ت395ه) آراؤه النحوية وموقفه من البصريين والكوفيين </dc:title>
  <dc:creator>riyadh</dc:creator>
  <cp:lastModifiedBy>riyadh</cp:lastModifiedBy>
  <cp:revision>3</cp:revision>
  <dcterms:created xsi:type="dcterms:W3CDTF">2018-12-10T11:06:25Z</dcterms:created>
  <dcterms:modified xsi:type="dcterms:W3CDTF">2018-12-11T19:38:39Z</dcterms:modified>
</cp:coreProperties>
</file>