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nSpc>
                <a:spcPct val="115000"/>
              </a:lnSpc>
            </a:pPr>
            <a:r>
              <a:rPr lang="ar-IQ" b="1">
                <a:ea typeface="Calibri"/>
                <a:cs typeface="Simplified Arabic"/>
              </a:rPr>
              <a:t>المحاضرة </a:t>
            </a:r>
            <a:r>
              <a:rPr lang="ar-IQ" b="1" smtClean="0">
                <a:ea typeface="Calibri"/>
                <a:cs typeface="Simplified Arabic"/>
              </a:rPr>
              <a:t>الخامسة </a:t>
            </a:r>
            <a:r>
              <a:rPr lang="ar-IQ" b="1" smtClean="0">
                <a:ea typeface="Calibri"/>
                <a:cs typeface="Simplified Arabic"/>
              </a:rPr>
              <a:t>والاربعون </a:t>
            </a:r>
            <a:r>
              <a:rPr lang="ar-IQ" b="1" dirty="0">
                <a:ea typeface="Calibri"/>
                <a:cs typeface="Simplified Arabic"/>
              </a:rPr>
              <a:t>: بغداديون متأخرون ابن الشجري(ت 542ه) وأبو البركات الانباري(ت577ه)</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438731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كان ظهور الإمامين النحويين الكبيرين أبي علي الفارسي وتلميذه ابن جني, إيذانا بأن تنزع المدرسة البغدادية نزعة بصرية قوية, وأن يسود اتجاهها في الانتخاب من آراء المدرستين البصرية والكوفية والاجتهاد في استنباط آراء جديدة، وأن يتأثر بهما النحاة النابهون الذين خلفوهما في العراق والشام وإيران، ويتخذوا</a:t>
            </a:r>
            <a:r>
              <a:rPr lang="ar-IQ" dirty="0">
                <a:ea typeface="Calibri"/>
                <a:cs typeface="Simplified Arabic"/>
              </a:rPr>
              <a:t> </a:t>
            </a:r>
            <a:r>
              <a:rPr lang="ar-IQ" b="1" dirty="0">
                <a:ea typeface="Calibri"/>
                <a:cs typeface="Simplified Arabic"/>
              </a:rPr>
              <a:t>نفس المنهج الذي أصَّلَاه، فلا بد من تمثُّل الآراء البصرية والكوفية وآراء البغداديين الأولين الذين كانوا ينزعون نزعة كوفية، ولا بد من تمثل آراء أبي علي وابن جني، وهو تمثل جعلهم يعكفون على مصنفات جميع أئمة النحو المتقدمين وخاصة مصنفات أبي علي وابن جني، مما جعلهم يسيرون في نفس الطريق الذي نهجاه وذللاه، ولن نستطيع استقصاءهم؛ ولذلك سنكتفي بالحديث عن أعلامهم حديثا موجزا يتفق وغايتنا من صنع هذا الكتاب، وفي رأينا أن أنبههم وأوسعهم شهرة الزمخشري وابن الشجري وأبو البركات الأنباري وأبو البقاء العكبري وابن يعيش والرضي </a:t>
            </a:r>
            <a:r>
              <a:rPr lang="ar-IQ" b="1" dirty="0" err="1">
                <a:ea typeface="Calibri"/>
                <a:cs typeface="Simplified Arabic"/>
              </a:rPr>
              <a:t>الإسترابادي</a:t>
            </a:r>
            <a:r>
              <a:rPr lang="ar-IQ" b="1" dirty="0">
                <a:ea typeface="Calibri"/>
                <a:cs typeface="Simplified Arabic"/>
              </a:rPr>
              <a:t>، وسنخص الزمخشري بكلمة أكثر تفصيلا.</a:t>
            </a:r>
            <a:endParaRPr lang="en-US" sz="2400" dirty="0">
              <a:ea typeface="Calibri"/>
              <a:cs typeface="Arial"/>
            </a:endParaRPr>
          </a:p>
          <a:p>
            <a:endParaRPr lang="ar-IQ" dirty="0"/>
          </a:p>
        </p:txBody>
      </p:sp>
    </p:spTree>
    <p:extLst>
      <p:ext uri="{BB962C8B-B14F-4D97-AF65-F5344CB8AC3E}">
        <p14:creationId xmlns:p14="http://schemas.microsoft.com/office/powerpoint/2010/main" val="2962973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وابن الشجري كان نقيب الطالبيين بالكرخ في بغداد، ولد سنة 450 وتوفي سنة 542 للهجرة، وهو أحد أئمة النحاة، ويقال: إنه لم يكن أنحى منه في عصره، وإنه ظل يدرس النحو لطلابه نحو سبعين عاما، وفي أخباره ما يدل على أنه موصول النسب العلمي فيه بأبي علي الفارسي، فقد أخذه عن ابن </a:t>
            </a:r>
            <a:r>
              <a:rPr lang="ar-IQ" b="1" dirty="0" err="1">
                <a:ea typeface="Calibri"/>
                <a:cs typeface="Simplified Arabic"/>
              </a:rPr>
              <a:t>طباطبا</a:t>
            </a:r>
            <a:r>
              <a:rPr lang="ar-IQ" b="1" dirty="0">
                <a:ea typeface="Calibri"/>
                <a:cs typeface="Simplified Arabic"/>
              </a:rPr>
              <a:t>، وأخذه ابن </a:t>
            </a:r>
            <a:r>
              <a:rPr lang="ar-IQ" b="1" dirty="0" err="1">
                <a:ea typeface="Calibri"/>
                <a:cs typeface="Simplified Arabic"/>
              </a:rPr>
              <a:t>طباطبا</a:t>
            </a:r>
            <a:r>
              <a:rPr lang="ar-IQ" b="1" dirty="0">
                <a:ea typeface="Calibri"/>
                <a:cs typeface="Simplified Arabic"/>
              </a:rPr>
              <a:t> عن علي بن عيسى الربعي تلميذ أبي علي. ويذكر ابن خلكان من تصانيفه شرح كتابي ابن جني: اللمع والتصريف. وطبع له بحيدر آباد </a:t>
            </a:r>
            <a:r>
              <a:rPr lang="ar-IQ" b="1" dirty="0" err="1">
                <a:ea typeface="Calibri"/>
                <a:cs typeface="Simplified Arabic"/>
              </a:rPr>
              <a:t>أماليه</a:t>
            </a:r>
            <a:r>
              <a:rPr lang="ar-IQ" b="1" dirty="0">
                <a:ea typeface="Calibri"/>
                <a:cs typeface="Simplified Arabic"/>
              </a:rPr>
              <a:t> في النحو واللغة والأدب، وهو فيها يُكثر من ذكر كتب أبي علي مثل الإيضاح والتذكرة والحجة في علل القراءات السبع, ناقلا عنها آراءه. ونراه منذ فاتحة </a:t>
            </a:r>
            <a:r>
              <a:rPr lang="ar-IQ" b="1" dirty="0" err="1">
                <a:ea typeface="Calibri"/>
                <a:cs typeface="Simplified Arabic"/>
              </a:rPr>
              <a:t>أماليه</a:t>
            </a:r>
            <a:r>
              <a:rPr lang="ar-IQ" b="1" dirty="0">
                <a:ea typeface="Calibri"/>
                <a:cs typeface="Simplified Arabic"/>
              </a:rPr>
              <a:t> معجبا بالبصريين على شاكلة الفارسي وابن جني وهو إعجاب جعله يقول في حجج الكوفيين: "ولنحاة الكوفيين في أكثر كلامهم تهاويل فارغة من الحقيقة"2. ومن آرائه التي خالف فيها جمهور النحاة, ذهابه إلى أن لو الشرطية تجزم المضارع حين تدخل عليه لقول بعض الشعراء:</a:t>
            </a:r>
            <a:endParaRPr lang="en-US" sz="2400" dirty="0">
              <a:ea typeface="Calibri"/>
              <a:cs typeface="Arial"/>
            </a:endParaRPr>
          </a:p>
          <a:p>
            <a:endParaRPr lang="ar-IQ" dirty="0"/>
          </a:p>
        </p:txBody>
      </p:sp>
    </p:spTree>
    <p:extLst>
      <p:ext uri="{BB962C8B-B14F-4D97-AF65-F5344CB8AC3E}">
        <p14:creationId xmlns:p14="http://schemas.microsoft.com/office/powerpoint/2010/main" val="3520899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pPr algn="just">
              <a:lnSpc>
                <a:spcPct val="115000"/>
              </a:lnSpc>
              <a:spcAft>
                <a:spcPts val="1000"/>
              </a:spcAft>
            </a:pPr>
            <a:r>
              <a:rPr lang="ar-IQ" b="1" dirty="0">
                <a:ea typeface="Calibri"/>
                <a:cs typeface="Simplified Arabic"/>
              </a:rPr>
              <a:t>لو يَشَأْ طار به ذو ميعة ... لاحق الآطال نهد ذو خصل3</a:t>
            </a:r>
            <a:endParaRPr lang="en-US" sz="2400" dirty="0">
              <a:ea typeface="Calibri"/>
              <a:cs typeface="Arial"/>
            </a:endParaRPr>
          </a:p>
          <a:p>
            <a:pPr algn="just">
              <a:lnSpc>
                <a:spcPct val="115000"/>
              </a:lnSpc>
              <a:spcAft>
                <a:spcPts val="1000"/>
              </a:spcAft>
            </a:pPr>
            <a:r>
              <a:rPr lang="ar-IQ" b="1" dirty="0">
                <a:ea typeface="Calibri"/>
                <a:cs typeface="Simplified Arabic"/>
              </a:rPr>
              <a:t>ورُد بأن ذلك ضرورة شعرية, أو لعل الشاعر خفف نهاية الفعل يشأ, ونطقه</a:t>
            </a:r>
            <a:r>
              <a:rPr lang="ar-IQ" dirty="0">
                <a:ea typeface="Calibri"/>
                <a:cs typeface="Simplified Arabic"/>
              </a:rPr>
              <a:t> </a:t>
            </a:r>
            <a:r>
              <a:rPr lang="ar-IQ" b="1" dirty="0">
                <a:ea typeface="Calibri"/>
                <a:cs typeface="Simplified Arabic"/>
              </a:rPr>
              <a:t>بألف مقصورة1. وذهب إلى أن "إذ" في مثل: "فبينما العسرُ إذ دارت مياسيرُ" زائدة، وكان سيبويه يذهب إلى أنها بعد بينا وبينما نفس إذ الفجائية، وقد اختلف النحاة فيها: هل هي حرف أو ظرف؟ 2. ويظهر أنه كانت تنقصه الدقة، فقد تعقبه ابن هشام في عدة مواضع من كتابه المغني </a:t>
            </a:r>
            <a:r>
              <a:rPr lang="ar-IQ" b="1" dirty="0" err="1">
                <a:ea typeface="Calibri"/>
                <a:cs typeface="Simplified Arabic"/>
              </a:rPr>
              <a:t>مغلطا</a:t>
            </a:r>
            <a:r>
              <a:rPr lang="ar-IQ" b="1" dirty="0">
                <a:ea typeface="Calibri"/>
                <a:cs typeface="Simplified Arabic"/>
              </a:rPr>
              <a:t> له3، ومثبتا عليه عدم التحري في نقل آراء الفارسي وسيبويه والأخفش والكسائي4.</a:t>
            </a:r>
            <a:endParaRPr lang="en-US" sz="2400" dirty="0">
              <a:ea typeface="Calibri"/>
              <a:cs typeface="Arial"/>
            </a:endParaRPr>
          </a:p>
          <a:p>
            <a:endParaRPr lang="ar-IQ" dirty="0"/>
          </a:p>
        </p:txBody>
      </p:sp>
    </p:spTree>
    <p:extLst>
      <p:ext uri="{BB962C8B-B14F-4D97-AF65-F5344CB8AC3E}">
        <p14:creationId xmlns:p14="http://schemas.microsoft.com/office/powerpoint/2010/main" val="1588287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15000"/>
              </a:lnSpc>
              <a:spcAft>
                <a:spcPts val="1000"/>
              </a:spcAft>
            </a:pPr>
            <a:r>
              <a:rPr lang="ar-IQ" b="1" dirty="0">
                <a:ea typeface="Calibri"/>
                <a:cs typeface="Simplified Arabic"/>
              </a:rPr>
              <a:t>وأبو البركات الأنباري بغدادي، ولد سنة 513 وتوفي سنة 577 للهجرة، وهو تلميذ ابن الشجري، وبذلك يتصل نسبه النحوي بأبي علي الفارسي، ويظهر أنه كان يعكف على مصنفاته، ويدرسها لتلاميذه في المدرسة النظامية، إذ نجد بين مؤلفاته كتاب حواشي الإيضاح، وهو من أهم مصنفات الفارسي. وتوفر على دراسة وجوه الخلاف بين البصريين والكوفيين في مسائل النحو، وصنف في ذلك كتابين هما: الإنصاف الذي نشره فايل لأول مرة وكتابه أسرار العربية المنشور بدمشق، ولاحظ فايل أنه ينزع في أولهما نزعة بصرية واضحة، وهي نزعة استمدها من أبي علي الفارسي ومنهجه الذي وصفناه. وقد وقف مع البصريين في جمهور المسائل التي أحصاها، ورجح -كما لاحظ فايل- مذهب الكوفيين في سبع مسائل هي: العاشرة والثامنة عشرة والسادسة والعشرون والسبعون والسابعة والتسعون والواحدة والسادسة بعد المائة. وبذلك يصبح بغداديا على شاكلة أبي علي، فهو يجري في جمهور آرائه مع البصريين، ويفتح الأبواب لاختيار بعض آراء الكوفيين. وله في علم الجدل النحوي مصنف غير منشور، ومصنف آخر في أصول النحو سماه لُمَع الأدلة، منشور بدمشق، فصَّل القول فيه في النقل والقياس والعلة، ونُشر معه مصنف له باسم الإغراب في جدل الإعراب، وهو يدور على أسئلة في الإعراب وأجوبة مسندة بالأدلة, وكتابه نزهة الألباء في تراجم النحاة معروف.</a:t>
            </a:r>
            <a:endParaRPr lang="en-US" sz="2400" dirty="0">
              <a:ea typeface="Calibri"/>
              <a:cs typeface="Arial"/>
            </a:endParaRP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3803518310"/>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عرض على الشاشة (3:4)‏</PresentationFormat>
  <Paragraphs>7</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الخامسة والاربعون : بغداديون متأخرون ابن الشجري(ت 542ه) وأبو البركات الانباري(ت577ه)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والثلاثون : بغداديون متأخرون ابن الشجري(ت 542ه) وأبو البركات الانباري(ت577ه) </dc:title>
  <dc:creator>riyadh</dc:creator>
  <cp:lastModifiedBy>riyadh</cp:lastModifiedBy>
  <cp:revision>3</cp:revision>
  <dcterms:created xsi:type="dcterms:W3CDTF">2018-12-10T18:48:18Z</dcterms:created>
  <dcterms:modified xsi:type="dcterms:W3CDTF">2018-12-11T19:39:23Z</dcterms:modified>
</cp:coreProperties>
</file>