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gn="just">
              <a:lnSpc>
                <a:spcPct val="115000"/>
              </a:lnSpc>
              <a:spcAft>
                <a:spcPts val="1000"/>
              </a:spcAft>
            </a:pPr>
            <a:r>
              <a:rPr lang="ar-IQ" b="1" dirty="0">
                <a:ea typeface="Calibri"/>
                <a:cs typeface="Simplified Arabic"/>
              </a:rPr>
              <a:t>المحاضرة </a:t>
            </a:r>
            <a:r>
              <a:rPr lang="ar-IQ" b="1" dirty="0" smtClean="0">
                <a:ea typeface="Calibri"/>
                <a:cs typeface="Simplified Arabic"/>
              </a:rPr>
              <a:t>السادسة </a:t>
            </a:r>
            <a:r>
              <a:rPr lang="ar-IQ" b="1" dirty="0" smtClean="0">
                <a:ea typeface="Calibri"/>
                <a:cs typeface="Simplified Arabic"/>
              </a:rPr>
              <a:t>والاربعون </a:t>
            </a:r>
            <a:r>
              <a:rPr lang="ar-IQ" b="1" dirty="0">
                <a:ea typeface="Calibri"/>
                <a:cs typeface="Simplified Arabic"/>
              </a:rPr>
              <a:t>: </a:t>
            </a:r>
            <a:r>
              <a:rPr lang="ar-IQ" b="1" dirty="0" smtClean="0">
                <a:ea typeface="Calibri"/>
                <a:cs typeface="Simplified Arabic"/>
              </a:rPr>
              <a:t>من البغداديين</a:t>
            </a:r>
            <a:r>
              <a:rPr lang="ar-IQ" b="1" dirty="0" smtClean="0">
                <a:ea typeface="Calibri"/>
                <a:cs typeface="Simplified Arabic"/>
              </a:rPr>
              <a:t> </a:t>
            </a:r>
            <a:r>
              <a:rPr lang="ar-IQ" b="1" dirty="0" err="1" smtClean="0">
                <a:ea typeface="Calibri"/>
                <a:cs typeface="Simplified Arabic"/>
              </a:rPr>
              <a:t>المتاخرين</a:t>
            </a:r>
            <a:r>
              <a:rPr lang="ar-IQ" b="1" dirty="0" smtClean="0">
                <a:ea typeface="Calibri"/>
                <a:cs typeface="Simplified Arabic"/>
              </a:rPr>
              <a:t> العكبري(ت616ه)</a:t>
            </a:r>
            <a:r>
              <a:rPr lang="en-US" sz="3600" dirty="0">
                <a:ea typeface="Calibri"/>
                <a:cs typeface="Arial"/>
              </a:rPr>
              <a:t/>
            </a:r>
            <a:br>
              <a:rPr lang="en-US" sz="3600" dirty="0">
                <a:ea typeface="Calibri"/>
                <a:cs typeface="Arial"/>
              </a:rPr>
            </a:br>
            <a:endParaRPr lang="ar-IQ" dirty="0"/>
          </a:p>
        </p:txBody>
      </p:sp>
      <p:sp>
        <p:nvSpPr>
          <p:cNvPr id="3" name="عنوان فرعي 2"/>
          <p:cNvSpPr>
            <a:spLocks noGrp="1"/>
          </p:cNvSpPr>
          <p:nvPr>
            <p:ph type="subTitle" idx="1"/>
          </p:nvPr>
        </p:nvSpPr>
        <p:spPr/>
        <p:txBody>
          <a:bodyPr/>
          <a:lstStyle/>
          <a:p>
            <a:endParaRPr lang="ar-IQ" dirty="0"/>
          </a:p>
        </p:txBody>
      </p:sp>
    </p:spTree>
    <p:extLst>
      <p:ext uri="{BB962C8B-B14F-4D97-AF65-F5344CB8AC3E}">
        <p14:creationId xmlns:p14="http://schemas.microsoft.com/office/powerpoint/2010/main" val="29726469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0000" lnSpcReduction="20000"/>
          </a:bodyPr>
          <a:lstStyle/>
          <a:p>
            <a:r>
              <a:rPr lang="ar-IQ" b="1" dirty="0">
                <a:ea typeface="Calibri"/>
                <a:cs typeface="Simplified Arabic"/>
              </a:rPr>
              <a:t>وأبو البقاء العكبري النحوي الضرير، بغدادي مثل سالفيه، ولد سنة 538 وتوفي سنة 616 للهجرة، وصلته بالشيخين أبي علي الفارسي وابن جني تتضح في شرحه لإيضاح الأول ولمع الثاني، وأيضا في مصنفاته: "الإفصاح عن معاني أبيات الإيضاح" و"تلخيص أبيات الشعر لأبي علي" و"تلخيص التنبيه لابن جني" و"المنتخب من كتاب المحتسب". وله مؤلفات مختلفة في النحو وعلله ومسائل الخلاف فيه. وكان يعنى بقراءات الذكر الحكيم ونُشر له في مصر كتاب إعراب القرآن والقراءات في جزأين، وهو من صفحاته بل سطوره الأولى يجري في إعراب الألفاظ على المذهب البصري فالمبتدأ مرفوع بالابتداء وهلم جرا، ويتوقف مرارا ليرد على الكوفيين بعض وجوههم في الإعراب، وإذا رجعنا إلى آرائه المنثورة في كتب النحو وجدناه يتبع الفارسي في كثير منها، فقد كان يرى رأيه ورأي الفراء قبله في أن "لو" تأتي مصدرية غير عاملة في مثل: {يَوَدُّ أَحَدُهُمْ لَوْ يُعَمَّرُ أَلْفَ سَنَةٍ} ويشهد لهم قراءة بعضهم: {وَدُّوا لَوْ تُدْهِنُ فَيُدْهِنُوا} بحذف نون الفعل الأخير؛ لعطفه بالنصب على {لَوْ تُدْهِنُ} وكأنها في مكان: أن تدهن2. ورأى رأي الفارسي أيضا في أن ما قد تأتي زمانية على نحو إتيانها في الآية الكريمة: {فَمَا اسْتَقَامُوا لَكُمْ فَاسْتَقِيمُوا لَهُمْ} أي: استقيموا لهم مدة استقامتهم لكم3</a:t>
            </a:r>
            <a:endParaRPr lang="ar-IQ" dirty="0"/>
          </a:p>
        </p:txBody>
      </p:sp>
    </p:spTree>
    <p:extLst>
      <p:ext uri="{BB962C8B-B14F-4D97-AF65-F5344CB8AC3E}">
        <p14:creationId xmlns:p14="http://schemas.microsoft.com/office/powerpoint/2010/main" val="382266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85000" lnSpcReduction="20000"/>
          </a:bodyPr>
          <a:lstStyle/>
          <a:p>
            <a:pPr algn="just">
              <a:lnSpc>
                <a:spcPct val="115000"/>
              </a:lnSpc>
              <a:spcAft>
                <a:spcPts val="1000"/>
              </a:spcAft>
            </a:pPr>
            <a:r>
              <a:rPr lang="ar-IQ" b="1" dirty="0">
                <a:ea typeface="Calibri"/>
                <a:cs typeface="Simplified Arabic"/>
              </a:rPr>
              <a:t>وتابعه في إعراب ذلك في قوله تعالى: {وَلِبَاسُ التَّقْوَى ذَلِكَ خَيْرٌ} صفة للباس، والمشهور أنها بدل أو بيان4. وكان يختار لنفسه أحيانا من آراء الكوفيين، فقد كان يمنع مثل ثعلب أن تكون </a:t>
            </a:r>
            <a:r>
              <a:rPr lang="ar-IQ" b="1" dirty="0" err="1">
                <a:ea typeface="Calibri"/>
                <a:cs typeface="Simplified Arabic"/>
              </a:rPr>
              <a:t>منذا</a:t>
            </a:r>
            <a:r>
              <a:rPr lang="ar-IQ" b="1" dirty="0">
                <a:ea typeface="Calibri"/>
                <a:cs typeface="Simplified Arabic"/>
              </a:rPr>
              <a:t> مركبة تركيب ماذا بحيث يمكن إعرابها في مثل: "</a:t>
            </a:r>
            <a:r>
              <a:rPr lang="ar-IQ" b="1" dirty="0" err="1">
                <a:ea typeface="Calibri"/>
                <a:cs typeface="Simplified Arabic"/>
              </a:rPr>
              <a:t>منذا</a:t>
            </a:r>
            <a:r>
              <a:rPr lang="ar-IQ" b="1" dirty="0">
                <a:ea typeface="Calibri"/>
                <a:cs typeface="Simplified Arabic"/>
              </a:rPr>
              <a:t> لقيت" مفعولا به، وهي عندهما مبتدأ وخبر، وذا اسم موصول، ولقيت صلته، وكان يعلل لذلك بأن ما أكثر إبهاما من أختها مَنْ، فحسن أن تُجعل مع غيرها كشيء واحد، ولأن التركيب خلاف الأصل5. وهو بذلك بغدادي من مدرسة أبي علي الفارسي، التي كانت تعول على الاختيار والانتخاب من آراء النحاة السابقين، ومن ثم كان الدكتور مصطفى جواد محقا حين اتهم نسبة شرح ديوان المتنبي المطبوع</a:t>
            </a:r>
            <a:r>
              <a:rPr lang="ar-IQ" dirty="0">
                <a:ea typeface="Calibri"/>
                <a:cs typeface="Simplified Arabic"/>
              </a:rPr>
              <a:t> </a:t>
            </a:r>
            <a:r>
              <a:rPr lang="ar-IQ" b="1" dirty="0">
                <a:ea typeface="Calibri"/>
                <a:cs typeface="Simplified Arabic"/>
              </a:rPr>
              <a:t>باسم التبيان في شرح الديوان إليه؛ لما يردد شارحه فيه من أنه كوفي وعلى مذهب الكوفيين1.</a:t>
            </a:r>
            <a:endParaRPr lang="en-US" sz="2400" dirty="0">
              <a:ea typeface="Calibri"/>
              <a:cs typeface="Arial"/>
            </a:endParaRPr>
          </a:p>
          <a:p>
            <a:endParaRPr lang="ar-IQ" dirty="0"/>
          </a:p>
        </p:txBody>
      </p:sp>
    </p:spTree>
    <p:extLst>
      <p:ext uri="{BB962C8B-B14F-4D97-AF65-F5344CB8AC3E}">
        <p14:creationId xmlns:p14="http://schemas.microsoft.com/office/powerpoint/2010/main" val="4078758467"/>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370</Words>
  <Application>Microsoft Office PowerPoint</Application>
  <PresentationFormat>عرض على الشاشة (3:4)‏</PresentationFormat>
  <Paragraphs>3</Paragraphs>
  <Slides>3</Slides>
  <Notes>0</Notes>
  <HiddenSlides>0</HiddenSlides>
  <MMClips>0</MMClips>
  <ScaleCrop>false</ScaleCrop>
  <HeadingPairs>
    <vt:vector size="4" baseType="variant">
      <vt:variant>
        <vt:lpstr>نسق</vt:lpstr>
      </vt:variant>
      <vt:variant>
        <vt:i4>1</vt:i4>
      </vt:variant>
      <vt:variant>
        <vt:lpstr>عناوين الشرائح</vt:lpstr>
      </vt:variant>
      <vt:variant>
        <vt:i4>3</vt:i4>
      </vt:variant>
    </vt:vector>
  </HeadingPairs>
  <TitlesOfParts>
    <vt:vector size="4" baseType="lpstr">
      <vt:lpstr>سمة Office</vt:lpstr>
      <vt:lpstr>المحاضرة السادسة والاربعون : من البغداديين المتاخرين العكبري(ت616ه) </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الثامنة والثلاثون : بغداديون متأخرون العكبري(ت616ه) وابن يعيش(ت643ه)  </dc:title>
  <dc:creator>riyadh</dc:creator>
  <cp:lastModifiedBy>riyadh</cp:lastModifiedBy>
  <cp:revision>8</cp:revision>
  <dcterms:created xsi:type="dcterms:W3CDTF">2018-12-10T18:31:45Z</dcterms:created>
  <dcterms:modified xsi:type="dcterms:W3CDTF">2018-12-11T19:47:26Z</dcterms:modified>
</cp:coreProperties>
</file>