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2132856"/>
            <a:ext cx="7772400" cy="1470025"/>
          </a:xfrm>
        </p:spPr>
        <p:txBody>
          <a:bodyPr/>
          <a:lstStyle/>
          <a:p>
            <a:r>
              <a:rPr lang="ar-IQ" dirty="0" smtClean="0"/>
              <a:t>المحاضرة السابعة والاربعون :من البغداديين المتأخرين ابن يعيش (ت 643هـ)</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677766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lgn="just">
              <a:lnSpc>
                <a:spcPct val="115000"/>
              </a:lnSpc>
              <a:spcAft>
                <a:spcPts val="1000"/>
              </a:spcAft>
            </a:pPr>
            <a:r>
              <a:rPr lang="ar-IQ" sz="2000" b="1" dirty="0">
                <a:solidFill>
                  <a:prstClr val="black"/>
                </a:solidFill>
                <a:ea typeface="Calibri"/>
                <a:cs typeface="Simplified Arabic"/>
              </a:rPr>
              <a:t>ويعيش2 بن علي بن يعيش موصلي الأصل حلبي الدار والمولد، وكان مولده سنة 556 وأقبل على تعلم العربية منذ نعومة أظفاره، ورحل إلى بغداد ودمشق يتلقى عن الشيوخ، وعاد إلى حلب فتصدر الإقراء بها إلى أن توفي سنة 643 للهجرة. وصلته بالمدرسة البغدادية تتضح في شرحه كتاب التصريف الملوكي لابن جني. وأهم مصنفاته النحوية شرحه على مفصل الزمخشري، وهو مطبوع بالقاهرة في عشرة مجلدات, صنَّفه -كما يقول في مقدمته- في سن السبعين، وهو أشبه بدائرة معارف لآراء النحاة من بصريين وكوفيين وبغداديين، حتى كأنه لم يترك مصنفا لعَلَم من أعلامهم إلا استوعبه وتمثل كل ما فيه من آراء تمثلا منقطع القرين. ويلقانا منذ الصفحات الأولى منتصرا للبصريين، فقد انتصر لرأيهم في أن الاسم مشتق من السموّ لا من السمة كما قال الكوفيون3، ولا يلبث أن نراه يعرض آراء سيبويه والأخفش والجرمي والمازني والكوفيين في إعراب الأسماء الخمسة، ويوهن في صراحة آراء الكوفيين والمازني والجرمي زاعما أنه خُولف في هذه الأسماء القياس بحذف </a:t>
            </a:r>
            <a:r>
              <a:rPr lang="ar-IQ" sz="2000" b="1" dirty="0" err="1">
                <a:solidFill>
                  <a:prstClr val="black"/>
                </a:solidFill>
                <a:ea typeface="Calibri"/>
                <a:cs typeface="Simplified Arabic"/>
              </a:rPr>
              <a:t>لاماتها</a:t>
            </a:r>
            <a:r>
              <a:rPr lang="ar-IQ" sz="2000" b="1" dirty="0">
                <a:solidFill>
                  <a:prstClr val="black"/>
                </a:solidFill>
                <a:ea typeface="Calibri"/>
                <a:cs typeface="Simplified Arabic"/>
              </a:rPr>
              <a:t> في حال إفرادها؛ لأنك إذا قلت: أخ, فأصله: أخو وأب فأصله: أبو، والذي يدل على ذلك قولهم في التثنية: أبوان </a:t>
            </a:r>
            <a:r>
              <a:rPr lang="ar-IQ" sz="2000" b="1" dirty="0" err="1">
                <a:solidFill>
                  <a:prstClr val="black"/>
                </a:solidFill>
                <a:ea typeface="Calibri"/>
                <a:cs typeface="Simplified Arabic"/>
              </a:rPr>
              <a:t>وأخوان</a:t>
            </a:r>
            <a:r>
              <a:rPr lang="ar-IQ" sz="2000" b="1" dirty="0">
                <a:solidFill>
                  <a:prstClr val="black"/>
                </a:solidFill>
                <a:ea typeface="Calibri"/>
                <a:cs typeface="Simplified Arabic"/>
              </a:rPr>
              <a:t> ... وكان مقتضى القياس أن تقلب الواو فيها ألفا لتحركها وانفتاح ما قبلها، إلا أنهم حذفوها تخفيفا4.</a:t>
            </a:r>
            <a:endParaRPr lang="en-US" sz="1500" dirty="0">
              <a:solidFill>
                <a:prstClr val="black"/>
              </a:solidFill>
              <a:ea typeface="Calibri"/>
              <a:cs typeface="Arial"/>
            </a:endParaRPr>
          </a:p>
          <a:p>
            <a:endParaRPr lang="ar-IQ" dirty="0"/>
          </a:p>
        </p:txBody>
      </p:sp>
    </p:spTree>
    <p:extLst>
      <p:ext uri="{BB962C8B-B14F-4D97-AF65-F5344CB8AC3E}">
        <p14:creationId xmlns:p14="http://schemas.microsoft.com/office/powerpoint/2010/main" val="3407059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r>
              <a:rPr lang="ar-IQ" sz="2500" b="1" dirty="0">
                <a:solidFill>
                  <a:prstClr val="black"/>
                </a:solidFill>
                <a:ea typeface="Calibri"/>
                <a:cs typeface="Simplified Arabic"/>
              </a:rPr>
              <a:t>ويعرض لرأي سيبويه والكسائي في التنازع وما ذهب إليه الأول من أن في ضربني في مثل: ضربني وضرب زيدا, فاعلا مضمرا دل عليه مفعول ضربت، وما ذهب إليه الكسائي من أن ضربني لا فاعل لها، بل فاعلها محذوف، ويعلق على ذلك بأن رأي سيبويه هو الصحيح ويحتج له5. وينتصر لرأي البصريين في</a:t>
            </a:r>
            <a:r>
              <a:rPr lang="ar-IQ" sz="2500" dirty="0">
                <a:solidFill>
                  <a:prstClr val="black"/>
                </a:solidFill>
                <a:ea typeface="Calibri"/>
                <a:cs typeface="Simplified Arabic"/>
              </a:rPr>
              <a:t> </a:t>
            </a:r>
            <a:r>
              <a:rPr lang="ar-IQ" sz="2500" b="1" dirty="0">
                <a:solidFill>
                  <a:prstClr val="black"/>
                </a:solidFill>
                <a:ea typeface="Calibri"/>
                <a:cs typeface="Simplified Arabic"/>
              </a:rPr>
              <a:t>أن عامل المبتدأ هو الابتداء لا الخبر كما قال الكوفيون1. ويهاجم رأي الكوفيين القائل بأن عندك في مثل: محمد عندك, منصوب بالخلاف2، ويضعف رأيهم في أن الاسم الواقع بعد لولا يرتفع بها لنيابتها عن الفعل3، كما يضعف رأيهم في أنّ إنّ وأخواتها لا تعمل الرفع في الخبر وإنما هو مرفوع على حاله قبل دخول إن وصواحبها4. وعلى هذا النحو لا يزال ابن يعيش يضعف آراء الكوفيين ويقوي آراء البصريين، ويلقانا من حين إلى حين استحسانه لبعض آراء الكوفيين كاستحسانه تخريجهم لقراءة: {إِنْ هَذَانِ لَسَاحِرَانِ} على أن إن نافية واللام بمعنى إلا، والتقدير: ما هذان إلا ساحران، يقول: وهو تقدير حسن5. </a:t>
            </a:r>
            <a:endParaRPr lang="ar-IQ" sz="2500" dirty="0">
              <a:solidFill>
                <a:prstClr val="black"/>
              </a:solidFill>
            </a:endParaRPr>
          </a:p>
          <a:p>
            <a:endParaRPr lang="ar-IQ" dirty="0"/>
          </a:p>
        </p:txBody>
      </p:sp>
    </p:spTree>
    <p:extLst>
      <p:ext uri="{BB962C8B-B14F-4D97-AF65-F5344CB8AC3E}">
        <p14:creationId xmlns:p14="http://schemas.microsoft.com/office/powerpoint/2010/main" val="4126465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lgn="just">
              <a:lnSpc>
                <a:spcPct val="115000"/>
              </a:lnSpc>
              <a:spcAft>
                <a:spcPts val="1000"/>
              </a:spcAft>
            </a:pPr>
            <a:r>
              <a:rPr lang="ar-IQ" sz="2700" b="1" dirty="0">
                <a:solidFill>
                  <a:prstClr val="black"/>
                </a:solidFill>
                <a:ea typeface="Calibri"/>
                <a:cs typeface="Simplified Arabic"/>
              </a:rPr>
              <a:t>وجوز رأي الكسائي في أن "حيث" قد تضاف إلى المفرد وقال: إنها لغة كقول بعضهم: "حيث ليّ العمائم"6. وذهب مع الفراء والزمخشري إلى أن لو تأتي للتمني وحينئذ تكون مصدرية مثل أن7, وكان يجوز مع الكوفيين صرف ما لا ينصرف في ضرورة الشعر8, وكان يستحسن رأي أبي علي الفارسي في أن المعطوف في مثل: قام محمد وعمر معمول لفعل محذوف من جنس الفعل الأول9، وكذلك رأيه في أن اللام الداخلة أو اللازمة مع إن الملغاة فارقة بينها وبين إن النافية10. واحتج لرأيه في أن إما في مثل: جاء إما علي وإما عمر ليست عاطفة11. ولعلنا لا نبعد إذا قلنا: إنه كان أكثر البغداديين المتأخرين انتصارا وحماسة للبصريين.</a:t>
            </a:r>
            <a:endParaRPr lang="en-US" sz="2000" dirty="0">
              <a:solidFill>
                <a:prstClr val="black"/>
              </a:solidFill>
              <a:ea typeface="Calibri"/>
              <a:cs typeface="Arial"/>
            </a:endParaRPr>
          </a:p>
          <a:p>
            <a:endParaRPr lang="ar-IQ" dirty="0"/>
          </a:p>
        </p:txBody>
      </p:sp>
    </p:spTree>
    <p:extLst>
      <p:ext uri="{BB962C8B-B14F-4D97-AF65-F5344CB8AC3E}">
        <p14:creationId xmlns:p14="http://schemas.microsoft.com/office/powerpoint/2010/main" val="3605419712"/>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522</Words>
  <Application>Microsoft Office PowerPoint</Application>
  <PresentationFormat>عرض على الشاشة (3:4)‏</PresentationFormat>
  <Paragraphs>4</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السابعة والاربعون :من البغداديين المتأخرين ابن يعيش (ت 643هـ)</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 والاربعون :من البغداديين المتاخرين ابن يعيش (ت 643ه)</dc:title>
  <dc:creator>riyadh</dc:creator>
  <cp:lastModifiedBy>riyadh</cp:lastModifiedBy>
  <cp:revision>5</cp:revision>
  <dcterms:created xsi:type="dcterms:W3CDTF">2018-12-11T19:41:57Z</dcterms:created>
  <dcterms:modified xsi:type="dcterms:W3CDTF">2018-12-11T19:45:54Z</dcterms:modified>
</cp:coreProperties>
</file>