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a:t>
            </a:r>
            <a:r>
              <a:rPr lang="ar-IQ" smtClean="0"/>
              <a:t>التاسعة والاربعون :أوائل </a:t>
            </a:r>
            <a:r>
              <a:rPr lang="ar-IQ" dirty="0" smtClean="0"/>
              <a:t>نحاة المدرسة الاندلسية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413653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pPr>
            <a:r>
              <a:rPr lang="ar-IQ" dirty="0">
                <a:solidFill>
                  <a:prstClr val="black"/>
                </a:solidFill>
                <a:ea typeface="Calibri"/>
                <a:cs typeface="Simplified Arabic"/>
              </a:rPr>
              <a:t>وأول نحاة الأندلس بالمعنى الدقيق لكلمة نحوي, جودي3 بن عثمان </a:t>
            </a:r>
            <a:r>
              <a:rPr lang="ar-IQ" dirty="0" err="1">
                <a:solidFill>
                  <a:prstClr val="black"/>
                </a:solidFill>
                <a:ea typeface="Calibri"/>
                <a:cs typeface="Simplified Arabic"/>
              </a:rPr>
              <a:t>المَوْروري</a:t>
            </a:r>
            <a:r>
              <a:rPr lang="ar-IQ" dirty="0">
                <a:solidFill>
                  <a:prstClr val="black"/>
                </a:solidFill>
                <a:ea typeface="Calibri"/>
                <a:cs typeface="Simplified Arabic"/>
              </a:rPr>
              <a:t>: الذي رحل إلى المشرق وتتلمذ للكسائي والفراء، وهو أول من أدخل إلى موطنه كتب الكوفيين، وأول من صنف به في النحو، وما زال يدرسه لطلابه حتى توفي سنة 198 للهجرة. وكان يعاصره أبو عبد الله1 محمد بن عبد الله الذي رحل مثله إلى المشرق، وأخذ عن عثمان بن سعيد المصري المعروف باسم وَرْش قراءته، وأدخلها إلى الأندلس، وكان بصيرا بالعربية.</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3990271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2500" dirty="0">
                <a:solidFill>
                  <a:prstClr val="black"/>
                </a:solidFill>
                <a:ea typeface="Calibri"/>
                <a:cs typeface="Simplified Arabic"/>
              </a:rPr>
              <a:t>ويتكاثر هؤلاء القراء والمؤدبون في القرن الثالث الهجري، ويتميز من بينهم عبد الملك2 بن حبيب السلمي المتوفى سنة 238 للهجرة، وكان إماما في الفقه والحديث والنحو واللغة، وبين مصنفاته كتاب في إعراب القرآن. ويعنى في نفس القرن مفرج3 بن مالك النحوي بوضع شرح على كتاب الكسائي، كما يعنى معاصره أبو بكر4 بن خاطب النحوي المكفوف بوضع كتاب في النحو كانت له شهرة في موطنه. ويذكر الزبيدي كثيرين كانوا يعنون بالشعر القديم والعباسي وشرحه للطلاب.</a:t>
            </a:r>
            <a:endParaRPr lang="en-US" sz="1900" dirty="0">
              <a:solidFill>
                <a:prstClr val="black"/>
              </a:solidFill>
              <a:ea typeface="Calibri"/>
              <a:cs typeface="Arial"/>
            </a:endParaRPr>
          </a:p>
          <a:p>
            <a:pPr lvl="0"/>
            <a:r>
              <a:rPr lang="ar-IQ" sz="2500" dirty="0">
                <a:solidFill>
                  <a:prstClr val="black"/>
                </a:solidFill>
                <a:ea typeface="Calibri"/>
                <a:cs typeface="Simplified Arabic"/>
              </a:rPr>
              <a:t>ويبدو أن الأندلس تأخرت في عنايتها بالنحو البصري, وأنها صبَّت عنايتها أولا على النحو الكوفي </a:t>
            </a:r>
            <a:r>
              <a:rPr lang="ar-IQ" sz="2500" dirty="0" err="1">
                <a:solidFill>
                  <a:prstClr val="black"/>
                </a:solidFill>
                <a:ea typeface="Calibri"/>
                <a:cs typeface="Simplified Arabic"/>
              </a:rPr>
              <a:t>مقتدية</a:t>
            </a:r>
            <a:r>
              <a:rPr lang="ar-IQ" sz="2500" dirty="0">
                <a:solidFill>
                  <a:prstClr val="black"/>
                </a:solidFill>
                <a:ea typeface="Calibri"/>
                <a:cs typeface="Simplified Arabic"/>
              </a:rPr>
              <a:t> بنحويِّها الأول جودي بن عثمان، حتى إذا أصبحنا في أواخر القرن الثالث الهجري وجدنا </a:t>
            </a:r>
            <a:r>
              <a:rPr lang="ar-IQ" sz="2500" dirty="0" err="1">
                <a:solidFill>
                  <a:prstClr val="black"/>
                </a:solidFill>
                <a:ea typeface="Calibri"/>
                <a:cs typeface="Simplified Arabic"/>
              </a:rPr>
              <a:t>الأفُشْنيق</a:t>
            </a:r>
            <a:r>
              <a:rPr lang="ar-IQ" sz="2500" dirty="0">
                <a:solidFill>
                  <a:prstClr val="black"/>
                </a:solidFill>
                <a:ea typeface="Calibri"/>
                <a:cs typeface="Simplified Arabic"/>
              </a:rPr>
              <a:t> محمد بن موسى بن هاشم المتوفى سنة 307 يرحل إلى المشرق ويلقى بمصر أبا جعفر الدينوري، ويأخذ عنه كتاب سيبويه رواية </a:t>
            </a:r>
            <a:r>
              <a:rPr lang="ar-IQ" sz="2500" dirty="0" err="1">
                <a:solidFill>
                  <a:prstClr val="black"/>
                </a:solidFill>
                <a:ea typeface="Calibri"/>
                <a:cs typeface="Simplified Arabic"/>
              </a:rPr>
              <a:t>ويقرؤه</a:t>
            </a:r>
            <a:r>
              <a:rPr lang="ar-IQ" sz="2500" dirty="0">
                <a:solidFill>
                  <a:prstClr val="black"/>
                </a:solidFill>
                <a:ea typeface="Calibri"/>
                <a:cs typeface="Simplified Arabic"/>
              </a:rPr>
              <a:t> بقرطبة لطلابه.</a:t>
            </a:r>
            <a:endParaRPr lang="ar-IQ" sz="2500" dirty="0">
              <a:solidFill>
                <a:prstClr val="black"/>
              </a:solidFill>
            </a:endParaRPr>
          </a:p>
          <a:p>
            <a:endParaRPr lang="ar-IQ" dirty="0"/>
          </a:p>
        </p:txBody>
      </p:sp>
    </p:spTree>
    <p:extLst>
      <p:ext uri="{BB962C8B-B14F-4D97-AF65-F5344CB8AC3E}">
        <p14:creationId xmlns:p14="http://schemas.microsoft.com/office/powerpoint/2010/main" val="3352914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3000" dirty="0">
                <a:solidFill>
                  <a:prstClr val="black"/>
                </a:solidFill>
                <a:ea typeface="Calibri"/>
                <a:cs typeface="Simplified Arabic"/>
              </a:rPr>
              <a:t>ويأخذ غير نحوي في مدارسة الكتاب مثل أحمد بن يوسف بن حجاج المتوفى سنة 336, وكان يضع دائما كتاب سيبويه بين يديه ولا يَنِي عن مطالعته في حال فراغه وشغله وصحته وسقمه.</a:t>
            </a:r>
            <a:endParaRPr lang="en-US" sz="2200" dirty="0">
              <a:solidFill>
                <a:prstClr val="black"/>
              </a:solidFill>
              <a:ea typeface="Calibri"/>
              <a:cs typeface="Arial"/>
            </a:endParaRPr>
          </a:p>
          <a:p>
            <a:pPr lvl="0"/>
            <a:r>
              <a:rPr lang="ar-IQ" sz="3000" dirty="0">
                <a:solidFill>
                  <a:prstClr val="black"/>
                </a:solidFill>
                <a:ea typeface="Calibri"/>
                <a:cs typeface="Simplified Arabic"/>
              </a:rPr>
              <a:t>والكلام، ورحل إلى المشرق فلقي بمصر نحويها النابه أبا جعفر بن النحاس، وأخذ عنه كتاب سيبويه رواية، وعاد إلى قرطبة يفرغ له ولقراءته على الطلاب، شارحا له ومفسرا تفسيرا مبينا، تسعفه دقة نظره ومنطقه وقدرته على الاستنباط وتحليل العبارات والغوص على العلل.</a:t>
            </a:r>
            <a:endParaRPr lang="ar-IQ" sz="3000" dirty="0">
              <a:solidFill>
                <a:prstClr val="black"/>
              </a:solidFill>
            </a:endParaRPr>
          </a:p>
          <a:p>
            <a:endParaRPr lang="ar-IQ" dirty="0"/>
          </a:p>
        </p:txBody>
      </p:sp>
    </p:spTree>
    <p:extLst>
      <p:ext uri="{BB962C8B-B14F-4D97-AF65-F5344CB8AC3E}">
        <p14:creationId xmlns:p14="http://schemas.microsoft.com/office/powerpoint/2010/main" val="641181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200" dirty="0">
                <a:solidFill>
                  <a:prstClr val="black"/>
                </a:solidFill>
                <a:ea typeface="Calibri"/>
                <a:cs typeface="Simplified Arabic"/>
              </a:rPr>
              <a:t>ولم يكن يكتفي بقراءته لطلابه، فقد كان يعقد لهم مجلسا في كل جمعة للمناظرة في مسائلة، ويقول الزبيدي في بيان مكانته في تاريخ النحو بالأندلس: "لم يكن عند مؤدبي العربية ولا عند غيرهم ممن عُني بالنحو كبير علم "بالعربية" حتى ورد محمد بن يحيى عليهم، وذلك أن المؤدبين إنما كانوا يعانون إقامة الصناعة في تلقين تلاميذهم العوامل وما شاكلها وتقريب المعاني لهم في ذلك. ولم يأخذوا أنفسهم بعلم دقائق العربية </a:t>
            </a:r>
            <a:r>
              <a:rPr lang="ar-IQ" sz="2200" dirty="0" err="1">
                <a:solidFill>
                  <a:prstClr val="black"/>
                </a:solidFill>
                <a:ea typeface="Calibri"/>
                <a:cs typeface="Simplified Arabic"/>
              </a:rPr>
              <a:t>وغوامضها</a:t>
            </a:r>
            <a:r>
              <a:rPr lang="ar-IQ" sz="2200" dirty="0">
                <a:solidFill>
                  <a:prstClr val="black"/>
                </a:solidFill>
                <a:ea typeface="Calibri"/>
                <a:cs typeface="Simplified Arabic"/>
              </a:rPr>
              <a:t> والاعتلال لمسائلها، ثم كانوا لا ينظرون في إمالة ولا إدغام ولا تصريف ولا أبنية، ولا يجيبون في شيء منها، حتى نهج لهم سبيل النظر وأعلمهم بما عليه أهل هذا الشأن في المشرق من استقصاء الفن بوجوهه واستيفائه على حدوده, وأنهم بذلك استحقوا الرياسة". ويقول </a:t>
            </a:r>
            <a:r>
              <a:rPr lang="ar-IQ" sz="2200" dirty="0" err="1">
                <a:solidFill>
                  <a:prstClr val="black"/>
                </a:solidFill>
                <a:ea typeface="Calibri"/>
                <a:cs typeface="Simplified Arabic"/>
              </a:rPr>
              <a:t>القفطي</a:t>
            </a:r>
            <a:r>
              <a:rPr lang="ar-IQ" sz="2200" dirty="0">
                <a:solidFill>
                  <a:prstClr val="black"/>
                </a:solidFill>
                <a:ea typeface="Calibri"/>
                <a:cs typeface="Simplified Arabic"/>
              </a:rPr>
              <a:t>: "لما ورد محمد بن يحيى "على قرطبة" أخذ في التدقيق والاستنباط والاعتراض والجواب وطرد الفروع إلى الأصول، فاستفاد منه المعلمون طريقه، واعتمدوا ما سنَّه من ذلك".</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1206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dirty="0">
                <a:solidFill>
                  <a:prstClr val="black"/>
                </a:solidFill>
                <a:ea typeface="Calibri"/>
                <a:cs typeface="Simplified Arabic"/>
              </a:rPr>
              <a:t>وكان يعاصره في قرطبة أبو علي القالي البغدادي الذي نزل الأندلس في سنة 330 للهجرة لعهد عبد الرحمن الناصر وقاد فيها نهضة لغوية ونحوية خصبة، كان معوَّله فيها على قراءة ذخائر اللغة والشعر والنحو التي حملها معه من المشرق، وكان مما حمله كتاب سيبويه أخذه عن ابن </a:t>
            </a:r>
            <a:r>
              <a:rPr lang="ar-IQ" dirty="0" err="1">
                <a:solidFill>
                  <a:prstClr val="black"/>
                </a:solidFill>
                <a:ea typeface="Calibri"/>
                <a:cs typeface="Simplified Arabic"/>
              </a:rPr>
              <a:t>درستويه</a:t>
            </a:r>
            <a:r>
              <a:rPr lang="ar-IQ" dirty="0">
                <a:solidFill>
                  <a:prstClr val="black"/>
                </a:solidFill>
                <a:ea typeface="Calibri"/>
                <a:cs typeface="Simplified Arabic"/>
              </a:rPr>
              <a:t> عن المبرد، وكان يجنح إلى المذهب البصري وينافح عنه مناظرا مجادلا.</a:t>
            </a:r>
            <a:endParaRPr lang="en-US" sz="2400" dirty="0">
              <a:solidFill>
                <a:prstClr val="black"/>
              </a:solidFill>
              <a:ea typeface="Calibri"/>
              <a:cs typeface="Arial"/>
            </a:endParaRPr>
          </a:p>
          <a:p>
            <a:endParaRPr lang="ar-IQ" dirty="0"/>
          </a:p>
        </p:txBody>
      </p:sp>
    </p:spTree>
    <p:extLst>
      <p:ext uri="{BB962C8B-B14F-4D97-AF65-F5344CB8AC3E}">
        <p14:creationId xmlns:p14="http://schemas.microsoft.com/office/powerpoint/2010/main" val="758712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r>
              <a:rPr lang="ar-IQ" sz="2700" dirty="0">
                <a:solidFill>
                  <a:prstClr val="black"/>
                </a:solidFill>
                <a:ea typeface="Calibri"/>
                <a:cs typeface="Simplified Arabic"/>
              </a:rPr>
              <a:t>وخلفه هو والرباحي جيل من تلاميذهما, مضى يعكف على مدارسة كتاب سيبويه وكتب غيره من البصريين والكوفيين، من أهمهم: أبو بكر بن القوطية المتوفى سنة 367 للهجرة تلميذ القالي وصاحب كتاب الأفعال وتصاريفها المنشور في ليدن، ومحمد2 بن الحسن الزبيدي المتوفى سنة 379 تلميذ القالي أيضا ومؤلف كتاب طبقات النحويين واللغويين الذي يتردد ذكره في هوامش هذا الكتاب، وله مصنف في النحو سماه "الواضح", وأبو عبد الله محمد بن عاصم العاصمي المتوفى سنة 382 تلميذ الرباحي وحامل روايته لكتاب سيبويه وكان لا يقل عن أصحاب المبرد بصرا بالعربية ودقائقها الخفية, وأحمد4 بن أبان المتوفى سنة 382، وله شرحان على كتابي الكسائي والأخفش. ولعل في ذكر الكسائي ما يدل على أن الأندلس ظلت تعنى بالنحو الكوفي بجانب عنايتها بالنحو البصري. </a:t>
            </a:r>
            <a:endParaRPr lang="ar-IQ" sz="2700" dirty="0">
              <a:solidFill>
                <a:prstClr val="black"/>
              </a:solidFill>
            </a:endParaRPr>
          </a:p>
          <a:p>
            <a:endParaRPr lang="ar-IQ" dirty="0"/>
          </a:p>
        </p:txBody>
      </p:sp>
    </p:spTree>
    <p:extLst>
      <p:ext uri="{BB962C8B-B14F-4D97-AF65-F5344CB8AC3E}">
        <p14:creationId xmlns:p14="http://schemas.microsoft.com/office/powerpoint/2010/main" val="1288501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r>
              <a:rPr lang="ar-IQ" sz="2700" dirty="0">
                <a:solidFill>
                  <a:prstClr val="black"/>
                </a:solidFill>
                <a:ea typeface="Calibri"/>
                <a:cs typeface="Simplified Arabic"/>
              </a:rPr>
              <a:t>. ومن هذا الجيل هارون5 بن موسى القرطبي النحوي المتوفى سنة 401, وله تصنيف في تفسير عيون كتاب سيبويه. ويلقانا في أوائل عصر ملوك الطوائف نحاة مختلفون، من أشهرهم ابن الإفليلي6 المتوفى سنة 441, وكان متصدرا بقرطبة لإقراء الطلاب، وكان يُقرئهم فيما يقرئ كتاب سيبويه، رواية عن العاصمي تلميذ الرباحي. وأشهر منه وأنبه ابن سِيده7 الضرير المتوفى سنة 448 "ولم يكن في زمانه أعلم منه بالنحو واللغة والأشعار وأيام العرب وما يتعلق بها". وله أكبر معجم مؤلف حسب المعاني هو المخصَّص المطبوع بالقاهرة في سبعة عشر مجلدا، وقد صبغ مباحثه فيه بصبغة نحوية وصرفية واسعة، ويعلن ذلك في أوائله، إذ يقول: "ومن طريف ما أودعته إياه بغاية الاستقصاء ونهاية الاستقراء وإجادة التعبير والتأنق في محاسن التحبير, الممدود والمقصور والتأنيث والتذكير وما يجيء من الأسماء والأفعال على بناءين وثلاثة فصاعدا, وما يُبْدَل من حروف الجر بعضها مكان بعض". </a:t>
            </a:r>
            <a:endParaRPr lang="ar-IQ" sz="2700" dirty="0">
              <a:solidFill>
                <a:prstClr val="black"/>
              </a:solidFill>
            </a:endParaRPr>
          </a:p>
          <a:p>
            <a:endParaRPr lang="ar-IQ" dirty="0"/>
          </a:p>
        </p:txBody>
      </p:sp>
    </p:spTree>
    <p:extLst>
      <p:ext uri="{BB962C8B-B14F-4D97-AF65-F5344CB8AC3E}">
        <p14:creationId xmlns:p14="http://schemas.microsoft.com/office/powerpoint/2010/main" val="679859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gn="just">
              <a:lnSpc>
                <a:spcPct val="115000"/>
              </a:lnSpc>
              <a:spcAft>
                <a:spcPts val="1000"/>
              </a:spcAft>
            </a:pPr>
            <a:r>
              <a:rPr lang="ar-IQ" sz="2000" dirty="0">
                <a:solidFill>
                  <a:prstClr val="black"/>
                </a:solidFill>
                <a:ea typeface="Calibri"/>
                <a:cs typeface="Simplified Arabic"/>
              </a:rPr>
              <a:t>وتعنى الجامعة العربية الآن بنشر معجمه المسمى بالمحكم المرتب حسب مخارج الحروف على طريقة معجم العين للخليل، وهو في نحو عشرين مجلدا، ويصرح في فواتحه بما أضاف إليه من مواد نحوية كثيرة، يقول: "أما ما نثرت عليه من كتب النحويين المتأخرين المتضمنة لتعليل اللغة, فكتب أبي علي الفارسي: </a:t>
            </a:r>
            <a:r>
              <a:rPr lang="ar-IQ" sz="2000" dirty="0" err="1">
                <a:solidFill>
                  <a:prstClr val="black"/>
                </a:solidFill>
                <a:ea typeface="Calibri"/>
                <a:cs typeface="Simplified Arabic"/>
              </a:rPr>
              <a:t>الحلبيات</a:t>
            </a:r>
            <a:r>
              <a:rPr lang="ar-IQ" sz="2000" dirty="0">
                <a:solidFill>
                  <a:prstClr val="black"/>
                </a:solidFill>
                <a:ea typeface="Calibri"/>
                <a:cs typeface="Simplified Arabic"/>
              </a:rPr>
              <a:t> والبغداديات </a:t>
            </a:r>
            <a:r>
              <a:rPr lang="ar-IQ" sz="2000" dirty="0" err="1">
                <a:solidFill>
                  <a:prstClr val="black"/>
                </a:solidFill>
                <a:ea typeface="Calibri"/>
                <a:cs typeface="Simplified Arabic"/>
              </a:rPr>
              <a:t>والأهوازيات</a:t>
            </a:r>
            <a:r>
              <a:rPr lang="ar-IQ" sz="2000" dirty="0">
                <a:solidFill>
                  <a:prstClr val="black"/>
                </a:solidFill>
                <a:ea typeface="Calibri"/>
                <a:cs typeface="Simplified Arabic"/>
              </a:rPr>
              <a:t> والتذكرة والحجة والأغفال والإيضاح ... وكتب أبي الفتح عثمان بن جني كالمُعرب والتمام وشرحه لشعر المتنبي والخصائص وسر الصناعة والتعاقب والمحتسب".</a:t>
            </a:r>
            <a:endParaRPr lang="en-US" sz="1500" dirty="0">
              <a:solidFill>
                <a:prstClr val="black"/>
              </a:solidFill>
              <a:ea typeface="Calibri"/>
              <a:cs typeface="Arial"/>
            </a:endParaRPr>
          </a:p>
          <a:p>
            <a:pPr lvl="0" algn="just">
              <a:lnSpc>
                <a:spcPct val="115000"/>
              </a:lnSpc>
              <a:spcAft>
                <a:spcPts val="1000"/>
              </a:spcAft>
            </a:pPr>
            <a:r>
              <a:rPr lang="ar-IQ" sz="2000" dirty="0">
                <a:solidFill>
                  <a:prstClr val="black"/>
                </a:solidFill>
                <a:ea typeface="Calibri"/>
                <a:cs typeface="Simplified Arabic"/>
              </a:rPr>
              <a:t>وفي ذلك الدلالة البينة على أننا لا نصل إلى ابن سيده حتى ينغمس نحاة الأندلس في النحو البغدادي بجانب انغماسهم في النحو البصري والكوفي، ويكون ذلك إيذانا بأن تتضح شخصيتهم في النحو ودراساته، فقد تعمقوا في مصنفاته على مر العصور وتعمقوا في اتجاهاته.</a:t>
            </a:r>
            <a:endParaRPr lang="en-US" sz="1500" dirty="0">
              <a:solidFill>
                <a:prstClr val="black"/>
              </a:solidFill>
              <a:ea typeface="Calibri"/>
              <a:cs typeface="Arial"/>
            </a:endParaRPr>
          </a:p>
          <a:p>
            <a:pPr lvl="0" algn="just">
              <a:lnSpc>
                <a:spcPct val="115000"/>
              </a:lnSpc>
              <a:spcAft>
                <a:spcPts val="1000"/>
              </a:spcAft>
            </a:pPr>
            <a:r>
              <a:rPr lang="ar-IQ" sz="2000" dirty="0">
                <a:solidFill>
                  <a:prstClr val="black"/>
                </a:solidFill>
                <a:ea typeface="Calibri"/>
                <a:cs typeface="Simplified Arabic"/>
              </a:rPr>
              <a:t>المحاضرة الأربعون: خصائص نحو المدرسة الأندلسية، وأبرز نحاتها</a:t>
            </a:r>
            <a:endParaRPr lang="ar-IQ" dirty="0"/>
          </a:p>
        </p:txBody>
      </p:sp>
    </p:spTree>
    <p:extLst>
      <p:ext uri="{BB962C8B-B14F-4D97-AF65-F5344CB8AC3E}">
        <p14:creationId xmlns:p14="http://schemas.microsoft.com/office/powerpoint/2010/main" val="170484694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956</Words>
  <Application>Microsoft Office PowerPoint</Application>
  <PresentationFormat>عرض على الشاشة (3:4)‏</PresentationFormat>
  <Paragraphs>13</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سمة Office</vt:lpstr>
      <vt:lpstr>المحاضرة التاسعة والاربعون :أوائل نحاة المدرسة الاندلسية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2</cp:revision>
  <dcterms:created xsi:type="dcterms:W3CDTF">2018-12-11T19:50:48Z</dcterms:created>
  <dcterms:modified xsi:type="dcterms:W3CDTF">2018-12-11T19:57:47Z</dcterms:modified>
</cp:coreProperties>
</file>