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normAutofit fontScale="90000"/>
          </a:bodyPr>
          <a:lstStyle/>
          <a:p>
            <a:pPr algn="just">
              <a:lnSpc>
                <a:spcPct val="115000"/>
              </a:lnSpc>
              <a:spcAft>
                <a:spcPts val="1000"/>
              </a:spcAft>
            </a:pPr>
            <a:r>
              <a:rPr lang="ar-IQ" dirty="0" smtClean="0">
                <a:ea typeface="Calibri"/>
                <a:cs typeface="Simplified Arabic"/>
              </a:rPr>
              <a:t>المحاضرة </a:t>
            </a:r>
            <a:r>
              <a:rPr lang="ar-IQ" dirty="0" smtClean="0">
                <a:ea typeface="Calibri"/>
                <a:cs typeface="Simplified Arabic"/>
              </a:rPr>
              <a:t>الخمسون: </a:t>
            </a:r>
            <a:r>
              <a:rPr lang="ar-IQ" dirty="0" smtClean="0">
                <a:ea typeface="Calibri"/>
                <a:cs typeface="Simplified Arabic"/>
              </a:rPr>
              <a:t>من اعلام المدرسة الاندلسية الاعلم </a:t>
            </a:r>
            <a:r>
              <a:rPr lang="ar-IQ" dirty="0" err="1" smtClean="0">
                <a:ea typeface="Calibri"/>
                <a:cs typeface="Simplified Arabic"/>
              </a:rPr>
              <a:t>الشنتمري</a:t>
            </a:r>
            <a:r>
              <a:rPr lang="ar-IQ" dirty="0" smtClean="0">
                <a:ea typeface="Calibri"/>
                <a:cs typeface="Simplified Arabic"/>
              </a:rPr>
              <a:t>.</a:t>
            </a:r>
            <a:r>
              <a:rPr lang="en-US" sz="3600" dirty="0">
                <a:ea typeface="Calibri"/>
                <a:cs typeface="Arial"/>
              </a:rPr>
              <a:t/>
            </a:r>
            <a:br>
              <a:rPr lang="en-US" sz="3600" dirty="0">
                <a:ea typeface="Calibri"/>
                <a:cs typeface="Arial"/>
              </a:rPr>
            </a:b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0710916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pPr algn="just">
              <a:lnSpc>
                <a:spcPct val="115000"/>
              </a:lnSpc>
              <a:spcAft>
                <a:spcPts val="1000"/>
              </a:spcAft>
            </a:pPr>
            <a:r>
              <a:rPr lang="ar-IQ" dirty="0">
                <a:ea typeface="Calibri"/>
                <a:cs typeface="Simplified Arabic"/>
              </a:rPr>
              <a:t>أخذت دراسة النحو تزدهر في الأندلس منذ عصر ملوك الطوائف، فإذا نُحاتها يخالطون جميع النحاة السابقين من بصريين وكوفيين وبغداديين، وإذا هم ينتهجون نهج الأخيرين من الاختيار من آراء نحاة الكوفة والبصرة، ويضيفون إلى ذلك اختيارات من آراء البغداديين وخاصة أبا علي الفارسي وابن جني. ولا يكتفون بذلك، بل يسيرون في اتجاههم من كثرة التعليلات والنفوذ إلى بعض الآراء الجديدة، وبذلك يتيحون لمنهج البغداديين ضروبا من الخصب والنماء.</a:t>
            </a:r>
            <a:endParaRPr lang="en-US" sz="2400" dirty="0">
              <a:ea typeface="Calibri"/>
              <a:cs typeface="Arial"/>
            </a:endParaRPr>
          </a:p>
          <a:p>
            <a:endParaRPr lang="ar-IQ" dirty="0"/>
          </a:p>
        </p:txBody>
      </p:sp>
    </p:spTree>
    <p:extLst>
      <p:ext uri="{BB962C8B-B14F-4D97-AF65-F5344CB8AC3E}">
        <p14:creationId xmlns:p14="http://schemas.microsoft.com/office/powerpoint/2010/main" val="27095625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lnSpcReduction="20000"/>
          </a:bodyPr>
          <a:lstStyle/>
          <a:p>
            <a:r>
              <a:rPr lang="ar-IQ" dirty="0">
                <a:ea typeface="Calibri"/>
                <a:cs typeface="Simplified Arabic"/>
              </a:rPr>
              <a:t>ولعلنا لا نبعد إذا قلنا: إن الأعلم </a:t>
            </a:r>
            <a:r>
              <a:rPr lang="ar-IQ" dirty="0" err="1">
                <a:ea typeface="Calibri"/>
                <a:cs typeface="Simplified Arabic"/>
              </a:rPr>
              <a:t>الشنتمري</a:t>
            </a:r>
            <a:r>
              <a:rPr lang="ar-IQ" dirty="0">
                <a:ea typeface="Calibri"/>
                <a:cs typeface="Simplified Arabic"/>
              </a:rPr>
              <a:t> المتوفى سنة 476 للهجرة هو أول من نهج لنحاة الأندلس في قوة هذا الاتجاه، فقد كان لا يكتفي في الأحكام النحوية بالعلل الأولى التي يدور عليها الحكم مثل أن كل مبتدأ مرفوع، بل كان يطلب علة ثانية لمثل هذا الحكم يوضح بها لماذا رُفع المبتدأ ولم ينصب، يقول ابن مضاء: "وكان الأعلم -رحمه الله- على بصره بالنحو, مولعا بهذه العلل الثواني، ويرى أنه إذا استنبط منها شيئا فقد ظفر بطائل"2. وكان ما يزال يختار لنفسه من آراء البصريين والكوفيين والبغداديين، من ذلك اختياره رأي السيرافي البصري في أن "مِنْ" تأتي مرادفة لربما إذا اتصلت بما، وبذلك خرّجا عبارة سيبويه في الكتاب: "واعلم أنهم مما يحذفون كذا"3.</a:t>
            </a:r>
            <a:endParaRPr lang="ar-IQ" dirty="0"/>
          </a:p>
        </p:txBody>
      </p:sp>
    </p:spTree>
    <p:extLst>
      <p:ext uri="{BB962C8B-B14F-4D97-AF65-F5344CB8AC3E}">
        <p14:creationId xmlns:p14="http://schemas.microsoft.com/office/powerpoint/2010/main" val="1085035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lnSpcReduction="10000"/>
          </a:bodyPr>
          <a:lstStyle/>
          <a:p>
            <a:r>
              <a:rPr lang="ar-IQ" dirty="0">
                <a:ea typeface="Calibri"/>
                <a:cs typeface="Simplified Arabic"/>
              </a:rPr>
              <a:t>ومن ذلك اختياره رأي الفراء إمام الكوفة في أن الفاء قد تزاد في الخبر إذا كان أمرا أو نهيا فقط مثل: "زيد فكلمْه" و"زيد فلا تكلمْه"4. وكان يخِّرج ما ذهب إليه الكسائي من أن العرب تقول: "فإذا هو إياها" في مثل العبارة: "كنت أظن أن العقرب أشد لسعة من الزنبور, فإذا هو هي" على أن إياها مفعول مطلق، والأصل: فإذا هو يلسع لسعتها، ثم حذف الفعل كما تقول: "ما زيد إلا شُرْبَ الإبل" ثم حذف المضاف, وواضح ما في ذلك من تقدير بعيد. وكان بعض النحاة يذهب إلى أن رَحْمانا في مثل: "تبارك رحمانا" تمييز، وذهب الأعلم إلى أنه عَلَم منصوب بإضمار أخص، وصوب رأيه ابن هشام6.</a:t>
            </a:r>
            <a:endParaRPr lang="ar-IQ" dirty="0"/>
          </a:p>
        </p:txBody>
      </p:sp>
    </p:spTree>
    <p:extLst>
      <p:ext uri="{BB962C8B-B14F-4D97-AF65-F5344CB8AC3E}">
        <p14:creationId xmlns:p14="http://schemas.microsoft.com/office/powerpoint/2010/main" val="2512512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algn="just">
              <a:lnSpc>
                <a:spcPct val="115000"/>
              </a:lnSpc>
              <a:spcAft>
                <a:spcPts val="1000"/>
              </a:spcAft>
            </a:pPr>
            <a:r>
              <a:rPr lang="ar-IQ" dirty="0">
                <a:ea typeface="Calibri"/>
                <a:cs typeface="Simplified Arabic"/>
              </a:rPr>
              <a:t>وكان يذهب إلى أن الاستئناف مع الفاء العاطفة قد يكون على معنى السببية، فينتفي الثاني لانتفاء الأول، وبذلك خرّج قراءة السبعة: {لَا يُؤْذَنُ لَهُمْ فَيَعْتَذِرُونَ} فالفاء فاء الاستئناف والفعل وراءها منفي لا مثبت7. وكان سيبويه -وتبعه المبرد وابن السراج وهشام من الكوفيين- يمنع العطف على معمولي عاملين مثل: "في الدار زيد والحجرةِ عمرو", </a:t>
            </a:r>
            <a:r>
              <a:rPr lang="ar-IQ" dirty="0" err="1">
                <a:ea typeface="Calibri"/>
                <a:cs typeface="Simplified Arabic"/>
              </a:rPr>
              <a:t>و"في</a:t>
            </a:r>
            <a:r>
              <a:rPr lang="ar-IQ" dirty="0">
                <a:ea typeface="Calibri"/>
                <a:cs typeface="Simplified Arabic"/>
              </a:rPr>
              <a:t> الدار زيد وعمرو الحجرةِ" بعطف الحجرة على الدار بالجر وعمرو على زيد بالرفع. وأجاز ذلك الأخفش والكسائي والفراء والزجاج من البصريين. وفصَّل القاعدة الأعلم، فقال: إن ولي المخفوض حرف العطف كالمثال الأول جاز؛ لمجيئه في السماع، ولأن المتعاطفات تعادلت فيه، وإلا امتنع كما في المثال الثاني1.</a:t>
            </a:r>
            <a:endParaRPr lang="en-US" sz="2400" dirty="0">
              <a:ea typeface="Calibri"/>
              <a:cs typeface="Arial"/>
            </a:endParaRPr>
          </a:p>
          <a:p>
            <a:endParaRPr lang="ar-IQ" dirty="0"/>
          </a:p>
        </p:txBody>
      </p:sp>
    </p:spTree>
    <p:extLst>
      <p:ext uri="{BB962C8B-B14F-4D97-AF65-F5344CB8AC3E}">
        <p14:creationId xmlns:p14="http://schemas.microsoft.com/office/powerpoint/2010/main" val="1830930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85000" lnSpcReduction="20000"/>
          </a:bodyPr>
          <a:lstStyle/>
          <a:p>
            <a:pPr algn="just">
              <a:lnSpc>
                <a:spcPct val="115000"/>
              </a:lnSpc>
              <a:spcAft>
                <a:spcPts val="1000"/>
              </a:spcAft>
            </a:pPr>
            <a:r>
              <a:rPr lang="ar-IQ" dirty="0">
                <a:ea typeface="Calibri"/>
                <a:cs typeface="Simplified Arabic"/>
              </a:rPr>
              <a:t>ونرى الأعلم يشرح كتاب الجمل للزجاجي البغدادي، وروايته للدواوين الستة الجاهلية: دواوين امرئ القيس, وزهير، والنابغة، وعلقمة، وطرفة، وعنترة مسندة إلى الأصمعي مشهورة. وأهم من ذلك أنه روى كتاب سيبويه عن ابن </a:t>
            </a:r>
            <a:r>
              <a:rPr lang="ar-IQ" dirty="0" err="1">
                <a:ea typeface="Calibri"/>
                <a:cs typeface="Simplified Arabic"/>
              </a:rPr>
              <a:t>الإفليلي</a:t>
            </a:r>
            <a:r>
              <a:rPr lang="ar-IQ" dirty="0">
                <a:ea typeface="Calibri"/>
                <a:cs typeface="Simplified Arabic"/>
              </a:rPr>
              <a:t>، وأقرأه لطلابه مبصرا لهم بدقائقه، مذللا صعابه، محللا مشاكله تحليلا واسعا. ويتوافر الأندلسيون من حوله ومن بعده على هذا الكتاب حتى يشتهر في العالم العربي أن بيئة عربية لا تبلغ بيئة الأندلس في تحرير نصه وكشف </a:t>
            </a:r>
            <a:r>
              <a:rPr lang="ar-IQ" dirty="0" err="1">
                <a:ea typeface="Calibri"/>
                <a:cs typeface="Simplified Arabic"/>
              </a:rPr>
              <a:t>غوامضه</a:t>
            </a:r>
            <a:r>
              <a:rPr lang="ar-IQ" dirty="0">
                <a:ea typeface="Calibri"/>
                <a:cs typeface="Simplified Arabic"/>
              </a:rPr>
              <a:t>، مما جعل الزمخشري يرحل في شبيبته من خوارزم إلى مكة لقراءته على نحوي أندلسي كان مجاورا بها هو عبد2 الله بن طلحة المتوفى سنة 518 للهجرة. وكان يعاصره ثلاثة من أعلام النحاة الأندلسيين عاشوا جميعا في عصر المرابطين، وهم: أبو محمد بن السيد, وابن </a:t>
            </a:r>
            <a:r>
              <a:rPr lang="ar-IQ" dirty="0" err="1">
                <a:ea typeface="Calibri"/>
                <a:cs typeface="Simplified Arabic"/>
              </a:rPr>
              <a:t>الباذش</a:t>
            </a:r>
            <a:r>
              <a:rPr lang="ar-IQ" dirty="0">
                <a:ea typeface="Calibri"/>
                <a:cs typeface="Simplified Arabic"/>
              </a:rPr>
              <a:t>, وابن الطَّرَاوة.</a:t>
            </a:r>
            <a:endParaRPr lang="en-US" sz="2400" dirty="0">
              <a:ea typeface="Calibri"/>
              <a:cs typeface="Arial"/>
            </a:endParaRPr>
          </a:p>
          <a:p>
            <a:endParaRPr lang="ar-IQ" dirty="0"/>
          </a:p>
        </p:txBody>
      </p:sp>
    </p:spTree>
    <p:extLst>
      <p:ext uri="{BB962C8B-B14F-4D97-AF65-F5344CB8AC3E}">
        <p14:creationId xmlns:p14="http://schemas.microsoft.com/office/powerpoint/2010/main" val="3384387214"/>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603</Words>
  <Application>Microsoft Office PowerPoint</Application>
  <PresentationFormat>عرض على الشاشة (3:4)‏</PresentationFormat>
  <Paragraphs>6</Paragraphs>
  <Slides>6</Slides>
  <Notes>0</Notes>
  <HiddenSlides>0</HiddenSlides>
  <MMClips>0</MMClips>
  <ScaleCrop>false</ScaleCrop>
  <HeadingPairs>
    <vt:vector size="4" baseType="variant">
      <vt:variant>
        <vt:lpstr>نسق</vt:lpstr>
      </vt:variant>
      <vt:variant>
        <vt:i4>1</vt:i4>
      </vt:variant>
      <vt:variant>
        <vt:lpstr>عناوين الشرائح</vt:lpstr>
      </vt:variant>
      <vt:variant>
        <vt:i4>6</vt:i4>
      </vt:variant>
    </vt:vector>
  </HeadingPairs>
  <TitlesOfParts>
    <vt:vector size="7" baseType="lpstr">
      <vt:lpstr>سمة Office</vt:lpstr>
      <vt:lpstr>المحاضرة الخمسون: من اعلام المدرسة الاندلسية الاعلم الشنتمري. </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المحاضرة الأربعون: منهج المدرسة الأندلسية ، وأشهر نحاتها. </dc:title>
  <dc:creator>riyadh</dc:creator>
  <cp:lastModifiedBy>riyadh</cp:lastModifiedBy>
  <cp:revision>6</cp:revision>
  <dcterms:created xsi:type="dcterms:W3CDTF">2018-12-10T18:18:28Z</dcterms:created>
  <dcterms:modified xsi:type="dcterms:W3CDTF">2018-12-11T20:04:02Z</dcterms:modified>
</cp:coreProperties>
</file>