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r>
              <a:rPr lang="ar-IQ" dirty="0" smtClean="0"/>
              <a:t>المحاضرة الحادية والخمسون :من اعلام المدرسة الاندلسية ابن السيد البطليوسي (ت521هـ) وابن </a:t>
            </a:r>
            <a:r>
              <a:rPr lang="ar-IQ" dirty="0" err="1" smtClean="0"/>
              <a:t>الباذش</a:t>
            </a:r>
            <a:r>
              <a:rPr lang="ar-IQ" dirty="0" smtClean="0"/>
              <a:t> </a:t>
            </a:r>
            <a:r>
              <a:rPr lang="ar-IQ" dirty="0" smtClean="0"/>
              <a:t>(ت528هـ)</a:t>
            </a: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2017258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lnSpcReduction="10000"/>
          </a:bodyPr>
          <a:lstStyle/>
          <a:p>
            <a:pPr lvl="0"/>
            <a:r>
              <a:rPr lang="ar-IQ" sz="3000" dirty="0">
                <a:solidFill>
                  <a:prstClr val="black"/>
                </a:solidFill>
                <a:ea typeface="Calibri"/>
                <a:cs typeface="Simplified Arabic"/>
              </a:rPr>
              <a:t>أما ابن السيد فهو عبد الله بن محمد بن السيد </a:t>
            </a:r>
            <a:r>
              <a:rPr lang="ar-IQ" sz="3000" dirty="0" err="1">
                <a:solidFill>
                  <a:prstClr val="black"/>
                </a:solidFill>
                <a:ea typeface="Calibri"/>
                <a:cs typeface="Simplified Arabic"/>
              </a:rPr>
              <a:t>البطليوس</a:t>
            </a:r>
            <a:r>
              <a:rPr lang="ar-IQ" sz="3000" dirty="0">
                <a:solidFill>
                  <a:prstClr val="black"/>
                </a:solidFill>
                <a:ea typeface="Calibri"/>
                <a:cs typeface="Simplified Arabic"/>
              </a:rPr>
              <a:t> النحوي المتوفى سنة 521, كان يقرئ الطلاب في قرطبة ثم في بلنسية النحو، وعُني بكتاب الجمل للزجاجي، فكتب كتابا في إصلاح الخلل الواقع فيه بسبب إيجازه الشديد وآخر في شرح أبياته. وصنف في النحو كتابا سماه "المسائل والأجوبة"4. وتدور له في كتب النحاة آراء مختلفة، منها ما يتابع فيه سيبويه مثل أن ما إذا اتصلت بقلّ كفَّتْها عن العمل ولا تدخل حينئذ إلا على جملة فعلية، أما ظهور الفاعل بعدها في بعض الأشعار فضرورة1. ومنها ما يتابع فيه الكوفيين مثل أن "كأنّ" لا تفيد التشبيه إلا إذا كان خبرها جامدا مثل: كأن محمدا أسد2. وكان يتابع الكسائي في أن زيدا في مثل: "أنا زيد ضربته" يجوز فيها الرفع والنصب على الاشتغال3.</a:t>
            </a:r>
            <a:endParaRPr lang="ar-IQ" sz="3000" dirty="0">
              <a:solidFill>
                <a:prstClr val="black"/>
              </a:solidFill>
            </a:endParaRPr>
          </a:p>
          <a:p>
            <a:endParaRPr lang="ar-IQ" dirty="0"/>
          </a:p>
        </p:txBody>
      </p:sp>
    </p:spTree>
    <p:extLst>
      <p:ext uri="{BB962C8B-B14F-4D97-AF65-F5344CB8AC3E}">
        <p14:creationId xmlns:p14="http://schemas.microsoft.com/office/powerpoint/2010/main" val="1299743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lvl="0" algn="just">
              <a:lnSpc>
                <a:spcPct val="115000"/>
              </a:lnSpc>
              <a:spcAft>
                <a:spcPts val="1000"/>
              </a:spcAft>
            </a:pPr>
            <a:r>
              <a:rPr lang="ar-IQ" sz="2200" dirty="0">
                <a:solidFill>
                  <a:prstClr val="black"/>
                </a:solidFill>
                <a:ea typeface="Calibri"/>
                <a:cs typeface="Simplified Arabic"/>
              </a:rPr>
              <a:t>وتابع ابن جني في أن الرجل في مثل: "مرت بهذا الرجل" عطف بيان لا نعت4. ومما انفرد به عن سابقيه من النحاة أن "حتى" لا تعطف المفردات فقط بل تعطف أيضا الجمل مثل: "سَرَيْت حتى تكلُّ المطايا" برفع تكل5. ومن آرائه الدقيقة أن "ما" تقع صفة للتعظيم كقولهم: "لأمر ما يسود من يسود" أي: لأمر عظيم, ومنه: {الْحَاقَّةُ، مَا الْحَاقَّةُ} 6. وكان يكثر من </a:t>
            </a:r>
            <a:r>
              <a:rPr lang="ar-IQ" sz="2200" dirty="0" err="1">
                <a:solidFill>
                  <a:prstClr val="black"/>
                </a:solidFill>
                <a:ea typeface="Calibri"/>
                <a:cs typeface="Simplified Arabic"/>
              </a:rPr>
              <a:t>التخريجات</a:t>
            </a:r>
            <a:r>
              <a:rPr lang="ar-IQ" sz="2200" dirty="0">
                <a:solidFill>
                  <a:prstClr val="black"/>
                </a:solidFill>
                <a:ea typeface="Calibri"/>
                <a:cs typeface="Simplified Arabic"/>
              </a:rPr>
              <a:t> في الإعراب، من ذلك ذهابه إلى أن ما بعد إلا في مثل: "ما قام إلا زيدا إلا عمرا إلا خالدا أحد" يجوز فيه أربعة أوجه: النصب على الاستثناء كما نص عليه النحويون، والنصب على الحال، وجعل الأول حالا وما يليه استثناء، والعكس7. وخطّأ من يعرب {أَنِ} في قوله تعالى: {مَا قُلْتُ لَهُمْ إِلَّا مَا أَمَرْتَنِي بِهِ أَنِ اعْبُدُوا اللَّهَ} مصدرية وهي وما بعدها عطف بيان من الضمير في {بِهِ} ؛ لأن الضمير لا ينعت ولا يعطف عليه عطف بيان، إنما هي في الآية تفسيرية للقول على تأويله بالأمر8.</a:t>
            </a:r>
            <a:endParaRPr lang="en-US" sz="1700" dirty="0">
              <a:solidFill>
                <a:prstClr val="black"/>
              </a:solidFill>
              <a:ea typeface="Calibri"/>
              <a:cs typeface="Arial"/>
            </a:endParaRPr>
          </a:p>
          <a:p>
            <a:endParaRPr lang="ar-IQ" dirty="0"/>
          </a:p>
        </p:txBody>
      </p:sp>
    </p:spTree>
    <p:extLst>
      <p:ext uri="{BB962C8B-B14F-4D97-AF65-F5344CB8AC3E}">
        <p14:creationId xmlns:p14="http://schemas.microsoft.com/office/powerpoint/2010/main" val="1472427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lvl="0" algn="just">
              <a:lnSpc>
                <a:spcPct val="115000"/>
              </a:lnSpc>
              <a:spcAft>
                <a:spcPts val="1000"/>
              </a:spcAft>
            </a:pPr>
            <a:r>
              <a:rPr lang="ar-IQ" dirty="0">
                <a:solidFill>
                  <a:prstClr val="black"/>
                </a:solidFill>
                <a:ea typeface="Calibri"/>
                <a:cs typeface="Simplified Arabic"/>
              </a:rPr>
              <a:t>وابن </a:t>
            </a:r>
            <a:r>
              <a:rPr lang="ar-IQ" dirty="0" err="1">
                <a:solidFill>
                  <a:prstClr val="black"/>
                </a:solidFill>
                <a:ea typeface="Calibri"/>
                <a:cs typeface="Simplified Arabic"/>
              </a:rPr>
              <a:t>الباذش</a:t>
            </a:r>
            <a:r>
              <a:rPr lang="ar-IQ" dirty="0">
                <a:solidFill>
                  <a:prstClr val="black"/>
                </a:solidFill>
                <a:ea typeface="Calibri"/>
                <a:cs typeface="Simplified Arabic"/>
              </a:rPr>
              <a:t> هو علي بن أحمد بن خلف الأنصاري الغرناطي المتوفى سنة 528هـ, كان ذا معرفة واسعة بعلم العربية، وصنف شروحا على كتب مختلفة للبصريين والبغداديين مثل كتاب سيبويه وكتاب المقتضب للمبرد وأصول ابن السراج وجمل الزجاجي وإيضاح الفارسي.</a:t>
            </a:r>
            <a:endParaRPr lang="en-US" sz="2400" dirty="0">
              <a:solidFill>
                <a:prstClr val="black"/>
              </a:solidFill>
              <a:ea typeface="Calibri"/>
              <a:cs typeface="Arial"/>
            </a:endParaRPr>
          </a:p>
          <a:p>
            <a:endParaRPr lang="ar-IQ" dirty="0"/>
          </a:p>
        </p:txBody>
      </p:sp>
    </p:spTree>
    <p:extLst>
      <p:ext uri="{BB962C8B-B14F-4D97-AF65-F5344CB8AC3E}">
        <p14:creationId xmlns:p14="http://schemas.microsoft.com/office/powerpoint/2010/main" val="2044963536"/>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393</Words>
  <Application>Microsoft Office PowerPoint</Application>
  <PresentationFormat>عرض على الشاشة (3:4)‏</PresentationFormat>
  <Paragraphs>4</Paragraphs>
  <Slides>4</Slides>
  <Notes>0</Notes>
  <HiddenSlides>0</HiddenSlides>
  <MMClips>0</MMClips>
  <ScaleCrop>false</ScaleCrop>
  <HeadingPairs>
    <vt:vector size="4" baseType="variant">
      <vt:variant>
        <vt:lpstr>نسق</vt:lpstr>
      </vt:variant>
      <vt:variant>
        <vt:i4>1</vt:i4>
      </vt:variant>
      <vt:variant>
        <vt:lpstr>عناوين الشرائح</vt:lpstr>
      </vt:variant>
      <vt:variant>
        <vt:i4>4</vt:i4>
      </vt:variant>
    </vt:vector>
  </HeadingPairs>
  <TitlesOfParts>
    <vt:vector size="5" baseType="lpstr">
      <vt:lpstr>سمة Office</vt:lpstr>
      <vt:lpstr>المحاضرة الحادية والخمسون :من اعلام المدرسة الاندلسية ابن السيد البطليوسي (ت521هـ) وابن الباذش (ت528هـ)</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الحادية والخمسون :من اعلام المدرسة الاندلسية ابن السيد البطليوسي (ت521هـ) وابن البادش </dc:title>
  <dc:creator>riyadh</dc:creator>
  <cp:lastModifiedBy>riyadh</cp:lastModifiedBy>
  <cp:revision>4</cp:revision>
  <dcterms:created xsi:type="dcterms:W3CDTF">2018-12-11T20:01:44Z</dcterms:created>
  <dcterms:modified xsi:type="dcterms:W3CDTF">2018-12-11T20:07:55Z</dcterms:modified>
</cp:coreProperties>
</file>