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15000"/>
              </a:lnSpc>
              <a:spcAft>
                <a:spcPts val="1000"/>
              </a:spcAft>
            </a:pPr>
            <a:r>
              <a:rPr lang="ar-IQ" b="1" dirty="0">
                <a:ea typeface="Calibri"/>
                <a:cs typeface="Simplified Arabic"/>
              </a:rPr>
              <a:t>المحاضرة </a:t>
            </a:r>
            <a:r>
              <a:rPr lang="ar-IQ" b="1" smtClean="0">
                <a:ea typeface="Calibri"/>
                <a:cs typeface="Simplified Arabic"/>
              </a:rPr>
              <a:t>الثالثة والخمسون: </a:t>
            </a:r>
            <a:r>
              <a:rPr lang="ar-IQ" b="1" dirty="0">
                <a:ea typeface="Calibri"/>
                <a:cs typeface="Simplified Arabic"/>
              </a:rPr>
              <a:t>ابن </a:t>
            </a:r>
            <a:r>
              <a:rPr lang="ar-IQ" b="1" dirty="0" smtClean="0">
                <a:ea typeface="Calibri"/>
                <a:cs typeface="Simplified Arabic"/>
              </a:rPr>
              <a:t>عصفور(ت 669هـ) </a:t>
            </a:r>
            <a:r>
              <a:rPr lang="ar-IQ" b="1" dirty="0">
                <a:ea typeface="Calibri"/>
                <a:cs typeface="Simplified Arabic"/>
              </a:rPr>
              <a:t>منهجه وآراؤه النحوية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899070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r>
              <a:rPr lang="ar-IQ" b="1" dirty="0">
                <a:ea typeface="Calibri"/>
                <a:cs typeface="Simplified Arabic"/>
              </a:rPr>
              <a:t>هو أبو الحسن علي بن مؤمن بن محمد بن علي بن عصفور الحضرمي الإشبيلي المتوفى سنة 663 للهجرة, حامل لواء العربية في زمانه بالأندلس، وهو تلميذ </a:t>
            </a:r>
            <a:r>
              <a:rPr lang="ar-IQ" b="1" dirty="0" err="1">
                <a:ea typeface="Calibri"/>
                <a:cs typeface="Simplified Arabic"/>
              </a:rPr>
              <a:t>الشلوبين</a:t>
            </a:r>
            <a:r>
              <a:rPr lang="ar-IQ" b="1" dirty="0">
                <a:ea typeface="Calibri"/>
                <a:cs typeface="Simplified Arabic"/>
              </a:rPr>
              <a:t>، تصدر لإقراء النحو بعدة بلاد في موطنه. وله في النحو والتصريف مصنفات مختلفة، منها المقرَّب والممتع في التصريف ومختصر المحتسب لابن جني، وكان له ثلاثة شروح على الجمل للزجاجي. وله آراء كثيرة تدور في</a:t>
            </a:r>
            <a:r>
              <a:rPr lang="ar-IQ" dirty="0">
                <a:ea typeface="Calibri"/>
                <a:cs typeface="Simplified Arabic"/>
              </a:rPr>
              <a:t> </a:t>
            </a:r>
            <a:r>
              <a:rPr lang="ar-IQ" b="1" dirty="0">
                <a:ea typeface="Calibri"/>
                <a:cs typeface="Simplified Arabic"/>
              </a:rPr>
              <a:t>كتب النحاة، منها ما يقف فيه مع سيبويه والبصريين, ومنها ما يقف فيه مع الكوفيين أو البغداديين، ومنها ما يستقل به. فمما يقف فيه مع الأولين أنه كان يرى رأي سيبويه في أن لام المستغاث في مثل: "يا لزيد" متعلقة بفعل النداء المحذوف لا </a:t>
            </a:r>
            <a:r>
              <a:rPr lang="ar-IQ" b="1" dirty="0" err="1">
                <a:ea typeface="Calibri"/>
                <a:cs typeface="Simplified Arabic"/>
              </a:rPr>
              <a:t>بيا</a:t>
            </a:r>
            <a:r>
              <a:rPr lang="ar-IQ" b="1" dirty="0">
                <a:ea typeface="Calibri"/>
                <a:cs typeface="Simplified Arabic"/>
              </a:rPr>
              <a:t> كما ذهب إلى ذلك ابن جني ولا زائدة كما ذهب إلى ذلك المبرد1. وكذلك كان يختار رأيه في أن ما بعد لولا مبتدأ لا فاعل بإضمار فعل كما ذهب الكسائي2. وكان يذهب مذهب الأخفش في أن "إن" يجوز فيها الكسر والفتح إذا تلت مذ ومنذ مثل: "ما رحلت إلى هذا البلد مذ أو منذ أن الله خلقني"3, وكذلك في أنه يجوز نصب زيد على الاشتغال بعد إذا الفجائية في مثل: "خرجت فإذا زيد قد كلمه عمرو"4. وكان يرى رأي الزجاج في أن إذا الفجائية ظرف زمان5.</a:t>
            </a:r>
            <a:endParaRPr lang="ar-IQ" dirty="0"/>
          </a:p>
        </p:txBody>
      </p:sp>
    </p:spTree>
    <p:extLst>
      <p:ext uri="{BB962C8B-B14F-4D97-AF65-F5344CB8AC3E}">
        <p14:creationId xmlns:p14="http://schemas.microsoft.com/office/powerpoint/2010/main" val="552447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r>
              <a:rPr lang="ar-IQ" b="1" dirty="0">
                <a:ea typeface="Calibri"/>
                <a:cs typeface="Simplified Arabic"/>
              </a:rPr>
              <a:t>واختار رأي الجرمي والمازني في أن إعراب المثنى والجمع المذكر السالم ببقاء الألف والواو رفعا وانقلابهما ياء نصبا وجرا6. واختار رأي ابن السراج في أنه يجوز حذف مفعولي ظن دون قرينة وكذلك أخواتها, مستدلا بمثل قوله عز شأنه: {أَعِنْدَهُ عِلْمُ الْغَيْبِ فَهُوَ يَرَى} أي: يعلم، وقوله: {وَظَنَنْتُمْ ظَنَّ السَّوْءِ} 7. واختار رأي السيرافي أن الحائط في مثل: "رأسَك والحائط" معطوفة على رأسك لا منصوبة بفعل آخر مضمر كما ذهب ابن طاهر وابن خروف8. وكان يرى رأي أبي علي الفارسي في أن الفعل لا ينصب أكثر من حال واحدة لصاحب واحد, فلا يصح عندهما: "نظرت إلى محمد جالسا قارئا"9. واختار رأي الكوفيين في عد "هَبْ" من أخوات ظن10, وفي أنه تجوز الحكاية لكلام المتكلم لا بعد قال فقط, بل أيضا بعد كل فعل يلتقي بها في معناها </a:t>
            </a:r>
            <a:r>
              <a:rPr lang="ar-IQ" b="1" dirty="0" err="1">
                <a:ea typeface="Calibri"/>
                <a:cs typeface="Simplified Arabic"/>
              </a:rPr>
              <a:t>كناديت</a:t>
            </a:r>
            <a:r>
              <a:rPr lang="ar-IQ" b="1" dirty="0">
                <a:ea typeface="Calibri"/>
                <a:cs typeface="Simplified Arabic"/>
              </a:rPr>
              <a:t> ودعوت مثل: {فَدَعَا رَبَّهُ أَنِّي مَغْلُوبٌ فَانْتَصِرْ} 11. واختار رأي ابن السيد السالف في</a:t>
            </a:r>
            <a:r>
              <a:rPr lang="ar-IQ" dirty="0">
                <a:ea typeface="Calibri"/>
                <a:cs typeface="Simplified Arabic"/>
              </a:rPr>
              <a:t> </a:t>
            </a:r>
            <a:r>
              <a:rPr lang="ar-IQ" b="1" dirty="0">
                <a:ea typeface="Calibri"/>
                <a:cs typeface="Simplified Arabic"/>
              </a:rPr>
              <a:t>"ما" وأنها تقع صفة للتعظيم مثل: {الْحَاقَّةُ، مَا الْحَاقَّةُ} 1.</a:t>
            </a:r>
            <a:endParaRPr lang="ar-IQ" dirty="0"/>
          </a:p>
        </p:txBody>
      </p:sp>
    </p:spTree>
    <p:extLst>
      <p:ext uri="{BB962C8B-B14F-4D97-AF65-F5344CB8AC3E}">
        <p14:creationId xmlns:p14="http://schemas.microsoft.com/office/powerpoint/2010/main" val="3487784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15000"/>
              </a:lnSpc>
              <a:spcAft>
                <a:spcPts val="1000"/>
              </a:spcAft>
            </a:pPr>
            <a:r>
              <a:rPr lang="ar-IQ" b="1" dirty="0">
                <a:ea typeface="Calibri"/>
                <a:cs typeface="Simplified Arabic"/>
              </a:rPr>
              <a:t>وله وراء ذلك آراء انفرد بها كثيرة، منها أنَ </a:t>
            </a:r>
            <a:r>
              <a:rPr lang="ar-IQ" b="1" dirty="0" err="1">
                <a:ea typeface="Calibri"/>
                <a:cs typeface="Simplified Arabic"/>
              </a:rPr>
              <a:t>أَنْ</a:t>
            </a:r>
            <a:r>
              <a:rPr lang="ar-IQ" b="1" dirty="0">
                <a:ea typeface="Calibri"/>
                <a:cs typeface="Simplified Arabic"/>
              </a:rPr>
              <a:t> تأتي مفسرة بعد صريح القول مثل: "قلت لهم أَنْ أنصتوا"2 كما تأتي لربط الجواب بالقسم في مثل:</a:t>
            </a:r>
            <a:endParaRPr lang="en-US" sz="2400" dirty="0">
              <a:ea typeface="Calibri"/>
              <a:cs typeface="Arial"/>
            </a:endParaRPr>
          </a:p>
          <a:p>
            <a:pPr algn="just">
              <a:lnSpc>
                <a:spcPct val="115000"/>
              </a:lnSpc>
              <a:spcAft>
                <a:spcPts val="1000"/>
              </a:spcAft>
            </a:pPr>
            <a:r>
              <a:rPr lang="ar-IQ" b="1" dirty="0">
                <a:ea typeface="Calibri"/>
                <a:cs typeface="Simplified Arabic"/>
              </a:rPr>
              <a:t>أما والله أَنْ لو كنت حرا ... وما بالحر أنت ولا العتيق3</a:t>
            </a:r>
            <a:endParaRPr lang="en-US" sz="2400" dirty="0">
              <a:ea typeface="Calibri"/>
              <a:cs typeface="Arial"/>
            </a:endParaRPr>
          </a:p>
          <a:p>
            <a:r>
              <a:rPr lang="ar-IQ" b="1" dirty="0">
                <a:ea typeface="Calibri"/>
                <a:cs typeface="Simplified Arabic"/>
              </a:rPr>
              <a:t>وكان يرى اختيار المصدر نائبا للفاعل إذا اجتمع مع الظرف أو المجرور, مستدلا بمثل قوله تعالى: {فَإِذَا نُفِخَ فِي الصُّورِ نَفْخَةٌ وَاحِدَةٌ} 4 كما كان يرى لزوم "من" مع كأين مثل {وَكَأَيِّنْ مِنْ نَبِيٍّ قَاتَلَ} فلا يصح مثل: "وكأين رجلا أقدم" كما نص على ذلك سيبويه5. وكان يرى أنه لا يصح الاستثناء في العدد فلا يقال: "له علي ألف إلا خمسين" معتلا بأن أسماء العدد نصوص, فلا يجوز أن ترد إلا على ما وُضعت له6.</a:t>
            </a:r>
            <a:endParaRPr lang="ar-IQ" dirty="0"/>
          </a:p>
        </p:txBody>
      </p:sp>
    </p:spTree>
    <p:extLst>
      <p:ext uri="{BB962C8B-B14F-4D97-AF65-F5344CB8AC3E}">
        <p14:creationId xmlns:p14="http://schemas.microsoft.com/office/powerpoint/2010/main" val="3214695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20000"/>
          </a:bodyPr>
          <a:lstStyle/>
          <a:p>
            <a:r>
              <a:rPr lang="ar-IQ" b="1" dirty="0">
                <a:ea typeface="Calibri"/>
                <a:cs typeface="Simplified Arabic"/>
              </a:rPr>
              <a:t>وذهب إلى أن "لكن" في مثل: "ما قام زيد ولكن عمرو" هي العاطفة والواو زائدة لازمة7 كما ذهب إلى أن جملة "ما خلا" ونظائرها في الاستثناء مستأنفة، وليست حالا كما ذهب السيرافي، ولا منصوبة على الاستثناء كما ذهب ابن خروف8. وجوز أن يكون المحذوف في مثل "عمرك" و"أيمن الله" المبتدأ لا الخبر9 كما جوز الفصل بالظرف بين "إذن" ومنصوبها مثل "إذن غدا أكرمَك"10. وكان يرى أن "ماذا" في مثل: "انظر ماذا صنعت" لا يصح أن تكون مفعولا </a:t>
            </a:r>
            <a:r>
              <a:rPr lang="ar-IQ" b="1" dirty="0" err="1">
                <a:ea typeface="Calibri"/>
                <a:cs typeface="Simplified Arabic"/>
              </a:rPr>
              <a:t>لانظر</a:t>
            </a:r>
            <a:r>
              <a:rPr lang="ar-IQ" b="1" dirty="0">
                <a:ea typeface="Calibri"/>
                <a:cs typeface="Simplified Arabic"/>
              </a:rPr>
              <a:t> كما ذهب السيرافي وابن خروف والفارسي لأن الاستفهام له الصدر، إنما "ما" اسم استفهام مبتدأ </a:t>
            </a:r>
            <a:r>
              <a:rPr lang="ar-IQ" b="1" dirty="0" err="1">
                <a:ea typeface="Calibri"/>
                <a:cs typeface="Simplified Arabic"/>
              </a:rPr>
              <a:t>و"ذا</a:t>
            </a:r>
            <a:r>
              <a:rPr lang="ar-IQ" b="1" dirty="0">
                <a:ea typeface="Calibri"/>
                <a:cs typeface="Simplified Arabic"/>
              </a:rPr>
              <a:t>" اسم موصول خبر وجملة صنعت صلة11. ورأى أن {عُيُونًا} في مثل: {وَفَجَّرْنَا الْأَرْضَ عُيُونًا} تمييز لا حال12.</a:t>
            </a:r>
            <a:endParaRPr lang="ar-IQ" dirty="0"/>
          </a:p>
        </p:txBody>
      </p:sp>
    </p:spTree>
    <p:extLst>
      <p:ext uri="{BB962C8B-B14F-4D97-AF65-F5344CB8AC3E}">
        <p14:creationId xmlns:p14="http://schemas.microsoft.com/office/powerpoint/2010/main" val="1813912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pPr algn="just">
              <a:lnSpc>
                <a:spcPct val="115000"/>
              </a:lnSpc>
              <a:spcAft>
                <a:spcPts val="1000"/>
              </a:spcAft>
            </a:pPr>
            <a:r>
              <a:rPr lang="ar-IQ" b="1" dirty="0">
                <a:ea typeface="Calibri"/>
                <a:cs typeface="Simplified Arabic"/>
              </a:rPr>
              <a:t>وكان يذهب إلى أن القسم إذا أجيب بماض متصرف مثبت فإن كان قريبا من الحال جيء باللام وقد معا مثل: {تَاللَّهِ لَقَدْ آثَرَكَ اللَّهُ عَلَيْنَا} وإن كان بعيدا جيء باللام</a:t>
            </a:r>
            <a:r>
              <a:rPr lang="ar-IQ" dirty="0">
                <a:ea typeface="Calibri"/>
                <a:cs typeface="Simplified Arabic"/>
              </a:rPr>
              <a:t> </a:t>
            </a:r>
            <a:r>
              <a:rPr lang="ar-IQ" b="1" dirty="0">
                <a:ea typeface="Calibri"/>
                <a:cs typeface="Simplified Arabic"/>
              </a:rPr>
              <a:t>وحدها1. وكان يذهب إلى أن الكاف والياء المتصلتين بكأن في مثل: "كأني وكأنك بالدنيا لم تكن" زائدتان وكافتان لكأن عن العمل والباء زائدة في المبتدأ2. وقد يبعد في رأيه كقوله بأن الفاء في {فَانْفَجَرَتْ} في قوله جل وعز شأنه: {أَنِ اضْرِبْ بِعَصَاكَ الْحَجَرَ فَانْفَجَرَتْ} هي الفاء الداخلة على ضرب المحذوفة وأن فاء {فَانْفَجَرَتْ} حذفت ليكون على المحذوف دليل ببقاء بعضه. وليس هذا الرأي بشيء كما قال ابن هشام؛ لأن لفظ الفاءين واحد فكيف يحصل الدليل؟ 3. وكان يختار مع كثيرين من موطنه أن "غير" منصوبة في الاستثناء انتصاب التالي لإلا، لا انتصاب الحال كما ذهب إلى ذلك أبو علي الفارسي4.</a:t>
            </a:r>
            <a:endParaRPr lang="en-US" sz="2400">
              <a:ea typeface="Calibri"/>
              <a:cs typeface="Arial"/>
            </a:endParaRPr>
          </a:p>
          <a:p>
            <a:endParaRPr lang="ar-IQ"/>
          </a:p>
        </p:txBody>
      </p:sp>
    </p:spTree>
    <p:extLst>
      <p:ext uri="{BB962C8B-B14F-4D97-AF65-F5344CB8AC3E}">
        <p14:creationId xmlns:p14="http://schemas.microsoft.com/office/powerpoint/2010/main" val="798029369"/>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846</Words>
  <Application>Microsoft Office PowerPoint</Application>
  <PresentationFormat>عرض على الشاشة (3:4)‏</PresentationFormat>
  <Paragraphs>8</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المحاضرة الثالثة والخمسون: ابن عصفور(ت 669هـ) منهجه وآراؤه النحوية .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 والأربعون : ابن عصفور منهجه وآراؤه النحوية . </dc:title>
  <dc:creator>riyadh</dc:creator>
  <cp:lastModifiedBy>riyadh</cp:lastModifiedBy>
  <cp:revision>3</cp:revision>
  <dcterms:created xsi:type="dcterms:W3CDTF">2018-12-10T18:34:24Z</dcterms:created>
  <dcterms:modified xsi:type="dcterms:W3CDTF">2018-12-11T20:12:32Z</dcterms:modified>
</cp:coreProperties>
</file>