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IQ" sz="4000" b="1" dirty="0">
                <a:solidFill>
                  <a:prstClr val="black"/>
                </a:solidFill>
                <a:ea typeface="Calibri"/>
                <a:cs typeface="Simplified Arabic"/>
              </a:rPr>
              <a:t>المحاضرة </a:t>
            </a:r>
            <a:r>
              <a:rPr lang="ar-IQ" sz="4000" b="1" smtClean="0">
                <a:solidFill>
                  <a:prstClr val="black"/>
                </a:solidFill>
                <a:ea typeface="Calibri"/>
                <a:cs typeface="Simplified Arabic"/>
              </a:rPr>
              <a:t>الخامسة والخمسون: </a:t>
            </a:r>
            <a:r>
              <a:rPr lang="ar-IQ" sz="4000" b="1" dirty="0">
                <a:solidFill>
                  <a:prstClr val="black"/>
                </a:solidFill>
                <a:ea typeface="Calibri"/>
                <a:cs typeface="Simplified Arabic"/>
              </a:rPr>
              <a:t>مدرسة مصر النحوية نشأتها وأوائل نحاتها القسم </a:t>
            </a:r>
            <a:r>
              <a:rPr lang="ar-IQ" sz="4000" b="1" dirty="0" smtClean="0">
                <a:solidFill>
                  <a:prstClr val="black"/>
                </a:solidFill>
                <a:ea typeface="Calibri"/>
                <a:cs typeface="Simplified Arabic"/>
              </a:rPr>
              <a:t>الثاني</a:t>
            </a:r>
            <a:br>
              <a:rPr lang="ar-IQ" sz="4000" b="1" dirty="0" smtClean="0">
                <a:solidFill>
                  <a:prstClr val="black"/>
                </a:solidFill>
                <a:ea typeface="Calibri"/>
                <a:cs typeface="Simplified Arabic"/>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2461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sz="2200" b="1" dirty="0">
                <a:solidFill>
                  <a:prstClr val="black"/>
                </a:solidFill>
                <a:ea typeface="Calibri"/>
                <a:cs typeface="Simplified Arabic"/>
              </a:rPr>
              <a:t>وما نكاد نمضي في القرن الرابع الهجري لعصر الدولة </a:t>
            </a:r>
            <a:r>
              <a:rPr lang="ar-IQ" sz="2200" b="1" dirty="0" err="1">
                <a:solidFill>
                  <a:prstClr val="black"/>
                </a:solidFill>
                <a:ea typeface="Calibri"/>
                <a:cs typeface="Simplified Arabic"/>
              </a:rPr>
              <a:t>الإخشيدية</a:t>
            </a:r>
            <a:r>
              <a:rPr lang="ar-IQ" sz="2200" b="1" dirty="0">
                <a:solidFill>
                  <a:prstClr val="black"/>
                </a:solidFill>
                <a:ea typeface="Calibri"/>
                <a:cs typeface="Simplified Arabic"/>
              </a:rPr>
              <a:t> حتى تظهر طائفة من النحاة النابهين, في مقدمتهم كُراع النمل وأبو العباس أحمد بن ولاد. وكراع2 النمل هو علي بن الحسن الهُنائي الأزدي، عاش حتى سنة 320 وقد رحل إلى بغداد، وأخذ عن النحويين البصريين والكوفيين. وكان يمزج في مصنفاته بين آرائهما وكان إلى آراء البصريين أميل، وصنف في اللغة كتبا مختلفة، من أهمها "المنضد" ويقال: إنه لقب بكراع النمل لقصره.</a:t>
            </a:r>
            <a:endParaRPr lang="en-US" sz="1700" dirty="0">
              <a:solidFill>
                <a:prstClr val="black"/>
              </a:solidFill>
              <a:ea typeface="Calibri"/>
              <a:cs typeface="Arial"/>
            </a:endParaRPr>
          </a:p>
          <a:p>
            <a:pPr lvl="0"/>
            <a:r>
              <a:rPr lang="ar-IQ" sz="2200" b="1" dirty="0">
                <a:solidFill>
                  <a:prstClr val="black"/>
                </a:solidFill>
                <a:ea typeface="Calibri"/>
                <a:cs typeface="Simplified Arabic"/>
              </a:rPr>
              <a:t>وأنبه منه وأشهر أبو العباس3 أحمد بن محمد بن ولاد المتوفى سنة 332 للهجرة. وَرِثَ العناية بالنحو والإكباب على درسه عن أبيه وجده السالفين، وإليه صارت نسخة أبيه من كتاب سيبويه التي أخذها عن المبرد كما أسلفنا، وقد رحل إلى العراق وتتلمذ للزجاج البصري، وكان يعجب به لذكائه وبصره بمسائل النحو وقدرته على الاستنباط. وعاد إلى موطنه وظل يفيد الطلاب ويصنف في اللغة والنحو إلى وفاته. وعنه أخذ المنذر بن سعيد قاضي قضاة الأندلس معجم "العين" </a:t>
            </a:r>
            <a:endParaRPr lang="ar-IQ" sz="2200" dirty="0">
              <a:solidFill>
                <a:prstClr val="black"/>
              </a:solidFill>
            </a:endParaRPr>
          </a:p>
          <a:p>
            <a:endParaRPr lang="ar-IQ" dirty="0"/>
          </a:p>
        </p:txBody>
      </p:sp>
    </p:spTree>
    <p:extLst>
      <p:ext uri="{BB962C8B-B14F-4D97-AF65-F5344CB8AC3E}">
        <p14:creationId xmlns:p14="http://schemas.microsoft.com/office/powerpoint/2010/main" val="1460461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3000" b="1" dirty="0">
                <a:solidFill>
                  <a:prstClr val="black"/>
                </a:solidFill>
                <a:ea typeface="Calibri"/>
                <a:cs typeface="Simplified Arabic"/>
              </a:rPr>
              <a:t>المنسوب للخليل. ويقال: إن بعض أمراء مصر جَمَعَ بينه وبين أبي جعفر النحاس للمناظرة، فقال له النحاس: كيف تبني مثال "</a:t>
            </a:r>
            <a:r>
              <a:rPr lang="ar-IQ" sz="3000" b="1" dirty="0" err="1">
                <a:solidFill>
                  <a:prstClr val="black"/>
                </a:solidFill>
                <a:ea typeface="Calibri"/>
                <a:cs typeface="Simplified Arabic"/>
              </a:rPr>
              <a:t>افْعَلَوْت</a:t>
            </a:r>
            <a:r>
              <a:rPr lang="ar-IQ" sz="3000" b="1" dirty="0">
                <a:solidFill>
                  <a:prstClr val="black"/>
                </a:solidFill>
                <a:ea typeface="Calibri"/>
                <a:cs typeface="Simplified Arabic"/>
              </a:rPr>
              <a:t>" من رميت؟ فقال أبو العباس: "</a:t>
            </a:r>
            <a:r>
              <a:rPr lang="ar-IQ" sz="3000" b="1" dirty="0" err="1">
                <a:solidFill>
                  <a:prstClr val="black"/>
                </a:solidFill>
                <a:ea typeface="Calibri"/>
                <a:cs typeface="Simplified Arabic"/>
              </a:rPr>
              <a:t>ارْمَيَيْت</a:t>
            </a:r>
            <a:r>
              <a:rPr lang="ar-IQ" sz="3000" b="1" dirty="0">
                <a:solidFill>
                  <a:prstClr val="black"/>
                </a:solidFill>
                <a:ea typeface="Calibri"/>
                <a:cs typeface="Simplified Arabic"/>
              </a:rPr>
              <a:t>" فخطأه النحاس قائلا: ليس في كلام العرب </a:t>
            </a:r>
            <a:r>
              <a:rPr lang="ar-IQ" sz="3000" b="1" dirty="0" err="1">
                <a:solidFill>
                  <a:prstClr val="black"/>
                </a:solidFill>
                <a:ea typeface="Calibri"/>
                <a:cs typeface="Simplified Arabic"/>
              </a:rPr>
              <a:t>افعلوت</a:t>
            </a:r>
            <a:r>
              <a:rPr lang="ar-IQ" sz="3000" b="1" dirty="0">
                <a:solidFill>
                  <a:prstClr val="black"/>
                </a:solidFill>
                <a:ea typeface="Calibri"/>
                <a:cs typeface="Simplified Arabic"/>
              </a:rPr>
              <a:t> ولا </a:t>
            </a:r>
            <a:r>
              <a:rPr lang="ar-IQ" sz="3000" b="1" dirty="0" err="1">
                <a:solidFill>
                  <a:prstClr val="black"/>
                </a:solidFill>
                <a:ea typeface="Calibri"/>
                <a:cs typeface="Simplified Arabic"/>
              </a:rPr>
              <a:t>افْعَلَيْت</a:t>
            </a:r>
            <a:r>
              <a:rPr lang="ar-IQ" sz="3000" b="1" dirty="0">
                <a:solidFill>
                  <a:prstClr val="black"/>
                </a:solidFill>
                <a:ea typeface="Calibri"/>
                <a:cs typeface="Simplified Arabic"/>
              </a:rPr>
              <a:t>. فقال أبو العباس: إنما سألتني أن أمثل</a:t>
            </a:r>
            <a:r>
              <a:rPr lang="ar-IQ" sz="3000" dirty="0">
                <a:solidFill>
                  <a:prstClr val="black"/>
                </a:solidFill>
                <a:ea typeface="Calibri"/>
                <a:cs typeface="Simplified Arabic"/>
              </a:rPr>
              <a:t> </a:t>
            </a:r>
            <a:r>
              <a:rPr lang="ar-IQ" sz="3000" b="1" dirty="0">
                <a:solidFill>
                  <a:prstClr val="black"/>
                </a:solidFill>
                <a:ea typeface="Calibri"/>
                <a:cs typeface="Simplified Arabic"/>
              </a:rPr>
              <a:t>لك بناء ففعلت. قال الزبيدي: "وأحسن أبو العباس في قياسه حين قلب الواو ياء؛ لأن الواو تنقلب في المضارعة ياء؛ ولذلك تقول: </a:t>
            </a:r>
            <a:r>
              <a:rPr lang="ar-IQ" sz="3000" b="1" dirty="0" err="1">
                <a:solidFill>
                  <a:prstClr val="black"/>
                </a:solidFill>
                <a:ea typeface="Calibri"/>
                <a:cs typeface="Simplified Arabic"/>
              </a:rPr>
              <a:t>ارمييت</a:t>
            </a:r>
            <a:r>
              <a:rPr lang="ar-IQ" sz="3000" b="1" dirty="0">
                <a:solidFill>
                  <a:prstClr val="black"/>
                </a:solidFill>
                <a:ea typeface="Calibri"/>
                <a:cs typeface="Simplified Arabic"/>
              </a:rPr>
              <a:t> ولا تقول: </a:t>
            </a:r>
            <a:r>
              <a:rPr lang="ar-IQ" sz="3000" b="1" dirty="0" err="1">
                <a:solidFill>
                  <a:prstClr val="black"/>
                </a:solidFill>
                <a:ea typeface="Calibri"/>
                <a:cs typeface="Simplified Arabic"/>
              </a:rPr>
              <a:t>ارميوت</a:t>
            </a:r>
            <a:r>
              <a:rPr lang="ar-IQ" sz="3000" b="1" dirty="0">
                <a:solidFill>
                  <a:prstClr val="black"/>
                </a:solidFill>
                <a:ea typeface="Calibri"/>
                <a:cs typeface="Simplified Arabic"/>
              </a:rPr>
              <a:t> ... وتبع أبو العباس سُنَّة الأخفش سعيد بن مسعدة, فإنه كان يبني من الأمثلة ما لا مثال له"1.</a:t>
            </a:r>
            <a:endParaRPr lang="en-US" sz="2200" dirty="0">
              <a:solidFill>
                <a:prstClr val="black"/>
              </a:solidFill>
              <a:ea typeface="Calibri"/>
              <a:cs typeface="Arial"/>
            </a:endParaRPr>
          </a:p>
          <a:p>
            <a:endParaRPr lang="ar-IQ" dirty="0"/>
          </a:p>
        </p:txBody>
      </p:sp>
    </p:spTree>
    <p:extLst>
      <p:ext uri="{BB962C8B-B14F-4D97-AF65-F5344CB8AC3E}">
        <p14:creationId xmlns:p14="http://schemas.microsoft.com/office/powerpoint/2010/main" val="912889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r>
              <a:rPr lang="ar-IQ" sz="2700" b="1" dirty="0">
                <a:solidFill>
                  <a:prstClr val="black"/>
                </a:solidFill>
                <a:ea typeface="Calibri"/>
                <a:cs typeface="Simplified Arabic"/>
              </a:rPr>
              <a:t>ومن مصنفاته المطبوعة كتاب المقصور والممدود على حروف المعجم, وهو كتاب نفيس في بابه. وله كتاب "الانتصار لسيبويه من المبرد" ومنه مخطوطة بدار الكتب المصرية, وفيه يتعقب المبرد في كتابه الذي تتبع به كلام سيبويه وسماه "مسائل الغلط" وكان قد كتبه في حداثته مما جعله يعتذر منه2. وقد نقض عليه ابن ولاد كل ما أورده على الإمام النحوي الكبير، وفي كتاب الرد على النحاة لابن مضاء بعض أمثلة من نقضه3. وله آراء نحوية مختلفة، كان يتابع فيها أحيانا الكوفيين على الرغم من إعجابه الشديد بسيبويه وأئمة البصريين، من ذلك </a:t>
            </a:r>
            <a:r>
              <a:rPr lang="ar-IQ" sz="2700" b="1" dirty="0" err="1">
                <a:solidFill>
                  <a:prstClr val="black"/>
                </a:solidFill>
                <a:ea typeface="Calibri"/>
                <a:cs typeface="Simplified Arabic"/>
              </a:rPr>
              <a:t>تجويزهم</a:t>
            </a:r>
            <a:r>
              <a:rPr lang="ar-IQ" sz="2700" b="1" dirty="0">
                <a:solidFill>
                  <a:prstClr val="black"/>
                </a:solidFill>
                <a:ea typeface="Calibri"/>
                <a:cs typeface="Simplified Arabic"/>
              </a:rPr>
              <a:t> أن يجري المقصور مثل مصطفى في جمعه جمعا سالما مجرى المنقوص، فيضم فيه ما قبل الواو في مثل: مصطفُون ويكسر ما قبل الياء في مثل: مصطفِين وقاضين، وكان يقول: إن ذلك لغة لبعض العرب4. وكان يجوز مع أستاذه الزجاج أن تدخل لام الابتداء على معمول الخبر المقدم إذا كان مفعولا به مثل: "إن زيدا لطعامَك آكل"5.</a:t>
            </a:r>
            <a:endParaRPr lang="ar-IQ" dirty="0"/>
          </a:p>
        </p:txBody>
      </p:sp>
    </p:spTree>
    <p:extLst>
      <p:ext uri="{BB962C8B-B14F-4D97-AF65-F5344CB8AC3E}">
        <p14:creationId xmlns:p14="http://schemas.microsoft.com/office/powerpoint/2010/main" val="3473046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15000"/>
              </a:lnSpc>
              <a:spcAft>
                <a:spcPts val="1000"/>
              </a:spcAft>
            </a:pPr>
            <a:r>
              <a:rPr lang="ar-IQ" sz="2700" b="1" dirty="0">
                <a:solidFill>
                  <a:prstClr val="black"/>
                </a:solidFill>
                <a:ea typeface="Calibri"/>
                <a:cs typeface="Simplified Arabic"/>
              </a:rPr>
              <a:t>وكان يذهب -وتبعه أبو علي الفارسي- إلى أن نون المثنى والجمع السالم عوض عن الحركة والتنوين في المفرد معا6. وذهب -وتبعه ابن مالك- إلى أن "من" مع اسم التفضيل في مثل: "زيد أفضل من عمرو" للمجاوزة لا الابتداء كما ذهب سيبويه، كأنه قيل: جاوز زيد عمرا في الفضل7. وكان سيبويه يذهب إلى أن قولهم: "لاهِ أبوك" أصله: لله أبوك؛ فحذفت لام الجر، ولام التعريف، وبنيت لاه لتضمنها لها مع</a:t>
            </a:r>
            <a:r>
              <a:rPr lang="ar-IQ" sz="2700" dirty="0">
                <a:solidFill>
                  <a:prstClr val="black"/>
                </a:solidFill>
                <a:ea typeface="Calibri"/>
                <a:cs typeface="Simplified Arabic"/>
              </a:rPr>
              <a:t> </a:t>
            </a:r>
            <a:r>
              <a:rPr lang="ar-IQ" sz="2700" b="1" dirty="0">
                <a:solidFill>
                  <a:prstClr val="black"/>
                </a:solidFill>
                <a:ea typeface="Calibri"/>
                <a:cs typeface="Simplified Arabic"/>
              </a:rPr>
              <a:t>حذفها كما بُنيت أمس لتضمنها معنى لام التعريف. وذهب ابن ولاد إلى أن أصل "لاهِ أبوك": آلله أبوك, حذفت الهمزة النائبة عن واو القسم وقالوا: للهِي وخففت الألف1. وكان يذهب إلى أن صيغة المبالغة "فَعِيل" تعمل عمل اسم الفاعل, فتنصب المفعول به مثل: شِرِّيب الماءَ2.</a:t>
            </a:r>
            <a:endParaRPr lang="en-US" sz="2000" dirty="0">
              <a:solidFill>
                <a:prstClr val="black"/>
              </a:solidFill>
              <a:ea typeface="Calibri"/>
              <a:cs typeface="Arial"/>
            </a:endParaRPr>
          </a:p>
          <a:p>
            <a:endParaRPr lang="ar-IQ" dirty="0"/>
          </a:p>
        </p:txBody>
      </p:sp>
    </p:spTree>
    <p:extLst>
      <p:ext uri="{BB962C8B-B14F-4D97-AF65-F5344CB8AC3E}">
        <p14:creationId xmlns:p14="http://schemas.microsoft.com/office/powerpoint/2010/main" val="92587056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598</Words>
  <Application>Microsoft Office PowerPoint</Application>
  <PresentationFormat>عرض على الشاشة (3:4)‏</PresentationFormat>
  <Paragraphs>6</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الخامسة والخمسون: مدرسة مصر النحوية نشأتها وأوائل نحاتها القسم الثاني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والأربعون : مدرسة مصر النحوية نشأتها وأوائل نحاتها القسم الثاني </dc:title>
  <dc:creator>riyadh</dc:creator>
  <cp:lastModifiedBy>riyadh</cp:lastModifiedBy>
  <cp:revision>3</cp:revision>
  <dcterms:created xsi:type="dcterms:W3CDTF">2018-12-11T20:14:39Z</dcterms:created>
  <dcterms:modified xsi:type="dcterms:W3CDTF">2018-12-11T20:17:28Z</dcterms:modified>
</cp:coreProperties>
</file>