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15000"/>
              </a:lnSpc>
              <a:spcAft>
                <a:spcPts val="1000"/>
              </a:spcAft>
            </a:pPr>
            <a:r>
              <a:rPr lang="ar-IQ" b="1" dirty="0">
                <a:ea typeface="Calibri"/>
                <a:cs typeface="Simplified Arabic"/>
              </a:rPr>
              <a:t>المحاضرة </a:t>
            </a:r>
            <a:r>
              <a:rPr lang="ar-IQ" b="1" smtClean="0">
                <a:ea typeface="Calibri"/>
                <a:cs typeface="Simplified Arabic"/>
              </a:rPr>
              <a:t>السادسة والخمسون: </a:t>
            </a:r>
            <a:r>
              <a:rPr lang="ar-IQ" b="1" dirty="0">
                <a:ea typeface="Calibri"/>
                <a:cs typeface="Simplified Arabic"/>
              </a:rPr>
              <a:t>ابن </a:t>
            </a:r>
            <a:r>
              <a:rPr lang="ar-IQ" b="1">
                <a:ea typeface="Calibri"/>
                <a:cs typeface="Simplified Arabic"/>
              </a:rPr>
              <a:t>هشام </a:t>
            </a:r>
            <a:r>
              <a:rPr lang="ar-IQ" b="1" smtClean="0">
                <a:ea typeface="Calibri"/>
                <a:cs typeface="Simplified Arabic"/>
              </a:rPr>
              <a:t>الانصاري(ت 761هـ) </a:t>
            </a:r>
            <a:r>
              <a:rPr lang="ar-IQ" b="1" dirty="0">
                <a:ea typeface="Calibri"/>
                <a:cs typeface="Simplified Arabic"/>
              </a:rPr>
              <a:t>ثقافته ومنهجه النحوي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640363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r>
              <a:rPr lang="ar-IQ" b="1" dirty="0">
                <a:ea typeface="Calibri"/>
                <a:cs typeface="Simplified Arabic"/>
              </a:rPr>
              <a:t>هو جمال الدين عبد الله بن يوسف بن أحمد بن عبد الله بن هشام الأنصاري المصري، وُلد بالقاهرة سنة 708 للهجرة وبها توفي سنة 761, وقد طارت شهرته في العربية منذ حياته، فأقبل عليه الطلاب من كل فج يفيدون من علمه ومباحثه النحوية الدقيقة واستنباطاته الرائعة. ويقال: إنه لم يقرأ على أبي حيان سوى ديوان زهير، وكأنه ثمرة العلماء المصريين من أساتذته، وقد تحول يتعمق مذاهب النحاة، وتمثلها تمثلا غريبا نادرا، وهي مبثوثة في مصنفاته مع مناقشتها وبيان الضعيف منها والسديد، مع إثارته ما لا يحصى من الخواطر والآراء في كل ما يناقشه وكل ما يعرضه. </a:t>
            </a:r>
            <a:endParaRPr lang="ar-IQ" dirty="0"/>
          </a:p>
        </p:txBody>
      </p:sp>
    </p:spTree>
    <p:extLst>
      <p:ext uri="{BB962C8B-B14F-4D97-AF65-F5344CB8AC3E}">
        <p14:creationId xmlns:p14="http://schemas.microsoft.com/office/powerpoint/2010/main" val="2075983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15000"/>
              </a:lnSpc>
              <a:spcAft>
                <a:spcPts val="1000"/>
              </a:spcAft>
            </a:pPr>
            <a:r>
              <a:rPr lang="ar-IQ" b="1" dirty="0">
                <a:ea typeface="Calibri"/>
                <a:cs typeface="Simplified Arabic"/>
              </a:rPr>
              <a:t>وبلغ الإعجاب به لدى بعض معاصريه حدا</a:t>
            </a:r>
            <a:r>
              <a:rPr lang="ar-IQ" dirty="0">
                <a:ea typeface="Calibri"/>
                <a:cs typeface="Simplified Arabic"/>
              </a:rPr>
              <a:t> </a:t>
            </a:r>
            <a:r>
              <a:rPr lang="ar-IQ" b="1" dirty="0">
                <a:ea typeface="Calibri"/>
                <a:cs typeface="Simplified Arabic"/>
              </a:rPr>
              <a:t>جعلهم يقولون: إنه أنحى من سيبويه! وخلّف في العربية مصنفات كثيرة، من أهمها: كتاب "مغني اللبيب عن كتب </a:t>
            </a:r>
            <a:r>
              <a:rPr lang="ar-IQ" b="1" dirty="0" err="1">
                <a:ea typeface="Calibri"/>
                <a:cs typeface="Simplified Arabic"/>
              </a:rPr>
              <a:t>الأعاريب</a:t>
            </a:r>
            <a:r>
              <a:rPr lang="ar-IQ" b="1" dirty="0">
                <a:ea typeface="Calibri"/>
                <a:cs typeface="Simplified Arabic"/>
              </a:rPr>
              <a:t>" وقد اختطّ له منهجا لم يسبق إليه، إذ لم يُقمه على أبواب النحو المعروفة، بل قسمه قسمين كبيرين؛ قسما أفرده للحروف والأدوات التي تشبه مفاتيح البيان في لغتنا، ومضى يوضّح وظائفها وطرق استخدامها مع عرض جميع الآراء المتصلة بها عرضا باهرا. أما القسم الثاني فتحدث فيه عن أحكام الجملة وأقسامها المتنوعة وأحكام الظرف والجار والمجرور وخصائص الأبواب النحوية وصور العبارات الغريبة, مع ما لا يكاد ينفد من ملاحظات وقواعد كلية تجسم أسرار العربية، وقد طبع هذا الكتاب مرارا، وطبع معه شرحان أو حاشيتان للأمير والدسوقي. ومن مصنفاته: "أوضح المسالك إلى ألفية ابن مالك" وهو مطبوع مرارا، وشرحه الشيخ خالد الأزهري باسم "التصريح على التوضيح" وكتب عليه حاشية الشيخ </a:t>
            </a:r>
            <a:r>
              <a:rPr lang="ar-IQ" b="1" dirty="0" err="1">
                <a:ea typeface="Calibri"/>
                <a:cs typeface="Simplified Arabic"/>
              </a:rPr>
              <a:t>يس</a:t>
            </a:r>
            <a:r>
              <a:rPr lang="ar-IQ" b="1" dirty="0">
                <a:ea typeface="Calibri"/>
                <a:cs typeface="Simplified Arabic"/>
              </a:rPr>
              <a:t> العليمي الحمصي، والحاشية والشرح مطبوعان معه. ولابن هشام بجانب هذين المصنفين شذور الذهب في معرفة كلام العرب، وهو مطبوع مرارا ومثله "قطر الندا وبل </a:t>
            </a:r>
            <a:r>
              <a:rPr lang="ar-IQ" b="1" dirty="0" err="1">
                <a:ea typeface="Calibri"/>
                <a:cs typeface="Simplified Arabic"/>
              </a:rPr>
              <a:t>الصدا</a:t>
            </a:r>
            <a:r>
              <a:rPr lang="ar-IQ" b="1" dirty="0">
                <a:ea typeface="Calibri"/>
                <a:cs typeface="Simplified Arabic"/>
              </a:rPr>
              <a:t>" و"الإعراب عن قواعد الإعراب". وله وراء ذلك مصنفات نحوية كثيرة لا تزال مخطوطة ومحفوظة على رفوف المكتبات المختلفة. وهو يمتاز فيها جميعا بوضوح عبارته مع الأداء الدقيق إلى أبعد حدود الدقة, مسهبا مطنبا أو موجزا مجملا.</a:t>
            </a:r>
            <a:endParaRPr lang="en-US" sz="2400" dirty="0">
              <a:ea typeface="Calibri"/>
              <a:cs typeface="Arial"/>
            </a:endParaRPr>
          </a:p>
          <a:p>
            <a:endParaRPr lang="ar-IQ" dirty="0"/>
          </a:p>
        </p:txBody>
      </p:sp>
    </p:spTree>
    <p:extLst>
      <p:ext uri="{BB962C8B-B14F-4D97-AF65-F5344CB8AC3E}">
        <p14:creationId xmlns:p14="http://schemas.microsoft.com/office/powerpoint/2010/main" val="3559481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algn="just">
              <a:lnSpc>
                <a:spcPct val="115000"/>
              </a:lnSpc>
              <a:spcAft>
                <a:spcPts val="1000"/>
              </a:spcAft>
            </a:pPr>
            <a:r>
              <a:rPr lang="ar-IQ" b="1" dirty="0">
                <a:ea typeface="Calibri"/>
                <a:cs typeface="Simplified Arabic"/>
              </a:rPr>
              <a:t>ومنهجه في النحو هو منهج المدرسة البغدادية، فهو يوازن بين آراء البصريين والكوفيين ومن تلاهما من النحاة في أقطار العالم العربي، مختارا لنفسه منها ما يتمشّى مع مقاييسه مظهرا قدرة فائقة في التوجيه والتعليل والتخريج، وكثيرا ما يشتق لنفسه رأيا جديدا لم يسبق إليه، وخاصة في توجيهاته الإعرابية على نحو ما يتضح لقارئ كتابه المغني.</a:t>
            </a:r>
            <a:endParaRPr lang="en-US" sz="2400" dirty="0">
              <a:ea typeface="Calibri"/>
              <a:cs typeface="Arial"/>
            </a:endParaRPr>
          </a:p>
          <a:p>
            <a:pPr>
              <a:lnSpc>
                <a:spcPct val="115000"/>
              </a:lnSpc>
              <a:spcAft>
                <a:spcPts val="1000"/>
              </a:spcAft>
            </a:pPr>
            <a:r>
              <a:rPr lang="en-US" sz="2400">
                <a:ea typeface="Calibri"/>
                <a:cs typeface="Arial"/>
              </a:rPr>
              <a:t> </a:t>
            </a:r>
          </a:p>
          <a:p>
            <a:endParaRPr lang="ar-IQ"/>
          </a:p>
        </p:txBody>
      </p:sp>
    </p:spTree>
    <p:extLst>
      <p:ext uri="{BB962C8B-B14F-4D97-AF65-F5344CB8AC3E}">
        <p14:creationId xmlns:p14="http://schemas.microsoft.com/office/powerpoint/2010/main" val="286868955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406</Words>
  <Application>Microsoft Office PowerPoint</Application>
  <PresentationFormat>عرض على الشاشة (3:4)‏</PresentationFormat>
  <Paragraphs>5</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السادسة والخمسون: ابن هشام الانصاري(ت 761هـ) ثقافته ومنهجه النحوي .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والأربعون: ابن هشام الانصاري ثقافته ومنهجه النحوي . </dc:title>
  <dc:creator>riyadh</dc:creator>
  <cp:lastModifiedBy>riyadh</cp:lastModifiedBy>
  <cp:revision>4</cp:revision>
  <dcterms:created xsi:type="dcterms:W3CDTF">2018-12-10T18:45:20Z</dcterms:created>
  <dcterms:modified xsi:type="dcterms:W3CDTF">2018-12-11T20:22:43Z</dcterms:modified>
</cp:coreProperties>
</file>