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a:t>المحاضرة </a:t>
            </a:r>
            <a:r>
              <a:rPr lang="ar-IQ" smtClean="0"/>
              <a:t>السابعة </a:t>
            </a:r>
            <a:r>
              <a:rPr lang="ar-IQ" smtClean="0"/>
              <a:t>والخمسون </a:t>
            </a:r>
            <a:r>
              <a:rPr lang="ar-IQ" dirty="0" smtClean="0"/>
              <a:t>:متابعة ابن هشام الانصاري للنحاة البصريين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4242254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يقف ابن هشام الانصاري في  أغلب اختياراته النحوية مع البصريين، من ذلك اختياره رأي سيبويه في أن المبتدأ مرفوع بالابتداء وأن الخبر مرفوع بالمبتدأ1، وأن كان وأخواتها تعمل الرفع في اسمها والنصب في خبرها1، وأن المفعول به منصوب بالفعل2، وأن المضاف إليه مجرور بالمضاف لا بالإضافة ولا بمعنى اللام المحذوفة3، وقد لا نبالغ إذا قلنا: إنه كان يجل سيبويه إجلالا بعيدا، كما كان يجل جمهور البصريين، وفي كل جانب من كتاباته نراه متحمسا لهم مدافعا عن آرائهم، من ذلك أنه كان يذهب مذهب يونس بن حبيب في أن تاء أخت وبنت ليست للتأنيث4. وكان يرى رأي سيبويه وجمهور البصريين في أن المحذوف في مثل {تَأْمُرُونِّي} نون الرفع لا نون الوقاية5. وكان يرفض رأي الكوفيين القائل بأن أسماء الإشارة قد تحل محل أسماء الصلة، في مثل: "وهذا تحملين طليق" إذ يعرب الكوفيون هذا اسما موصولا بمعنى الذي6، كما رفض رأيهم متشيعا للبصريين في أن الوصف يسد معه الفاعل مسد الخبر إذا لم يتقدمه نفي أو استفهام في مثل: "خبيرٌ بنو لهب"7, وكان يحتم مع جمهور البصريين أن يكون الخبر مع الظرف والجار والمجرور محذوفا وتقديره: كائن أو مستقر, لا كان أو استقر8. </a:t>
            </a:r>
            <a:endParaRPr lang="ar-IQ" dirty="0"/>
          </a:p>
        </p:txBody>
      </p:sp>
    </p:spTree>
    <p:extLst>
      <p:ext uri="{BB962C8B-B14F-4D97-AF65-F5344CB8AC3E}">
        <p14:creationId xmlns:p14="http://schemas.microsoft.com/office/powerpoint/2010/main" val="4092901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r>
              <a:rPr lang="ar-IQ" b="1" dirty="0">
                <a:ea typeface="Calibri"/>
                <a:cs typeface="Simplified Arabic"/>
              </a:rPr>
              <a:t>وكان يختار رأي سيبويه في أن المرفوع بعد لولا في مثل: "لولا محمد لهلك العرب" مبتدأ مرفوع بالابتداء، يقول: "وليس المرفوع بعد لولا فاعلا بفعل محذوف ولا </a:t>
            </a:r>
            <a:r>
              <a:rPr lang="ar-IQ" b="1" dirty="0" err="1">
                <a:ea typeface="Calibri"/>
                <a:cs typeface="Simplified Arabic"/>
              </a:rPr>
              <a:t>بلولا</a:t>
            </a:r>
            <a:r>
              <a:rPr lang="ar-IQ" b="1" dirty="0">
                <a:ea typeface="Calibri"/>
                <a:cs typeface="Simplified Arabic"/>
              </a:rPr>
              <a:t>، خلافا لزاعمي ذلك"9 واختار رأيه في أن عسى في مثل عساك وعساه تجري مجرى لعل، ويوضح ذلك قائلا: إن في مثل هذا التعبير ثلاثة مذاهب: أحدها: أنها أجريت مجرى لعل في نصب الاسم ورفع الخبر كما أجريت لعل مجراها في اقتران خبرها بأن، قاله سيبويه، والثاني: أنها باقية على عملها عمل كان ولكن استعير ضمير النصب مكان ضمير الرفع، قاله الأخفش، ويورد ابن هشام عليه اعتراضين، كما يعترض على المذهب الثالث فيها، وهو مذهب المبرد وأبي علي الفارسي،</a:t>
            </a:r>
            <a:r>
              <a:rPr lang="ar-IQ" dirty="0">
                <a:ea typeface="Calibri"/>
                <a:cs typeface="Simplified Arabic"/>
              </a:rPr>
              <a:t> </a:t>
            </a:r>
            <a:r>
              <a:rPr lang="ar-IQ" b="1" dirty="0">
                <a:ea typeface="Calibri"/>
                <a:cs typeface="Simplified Arabic"/>
              </a:rPr>
              <a:t>إذ ذهبا إلى أنها باقية على إعمالها عمل كان ولكن قلب الكلام فجعل المخبر عنه خبرا وبالعكس1, وواضح من اعتراضه على المذهبين الثاني والثالث أنه إنما يرتضي مذهب سيبويه. وكان يقف معه ضد الكسائي في أن زيدا في مثل: "هل زيدا رأيته؟ " منصوب على الاشتغال بفعل محذوف ولا يصح أن يكون مبتدأ2، وأن حيث لا تضاف إلى المفرد قياسا3، </a:t>
            </a:r>
            <a:endParaRPr lang="ar-IQ" dirty="0"/>
          </a:p>
        </p:txBody>
      </p:sp>
    </p:spTree>
    <p:extLst>
      <p:ext uri="{BB962C8B-B14F-4D97-AF65-F5344CB8AC3E}">
        <p14:creationId xmlns:p14="http://schemas.microsoft.com/office/powerpoint/2010/main" val="1468607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وأن اسم الفاعل لا يعمل إلا إذا كان بمعنى الحال والاستقبال, وقد تمسك الكسائي بإعماله وهو بمعنى الماضي في الآية الكريمة: {وَكَلْبُهُمْ بَاسِطٌ ذِرَاعَيْهِ بِالْوَصِيدِ} وخرّج ذلك ابن هشام على حكاية الحال4. ومما خالف فيه الكسائي أيضا متشيعا لسيبويه وجمهور البصريين أن معمول اسم الفعل لا يصح أن يتقدم عليه5، وأن "إذن" الناصبة للمضارع لا بد أن تتصدر الجملة6، وأن المضارع ينصب بأن مضمرة وجوبا بعد اللام وأو وحتى والفاء والواو7. وكان يأخذ برأي سيبويه في أن "إذما" حرف شرط مثل إن الشرطية تماما خلافا للمبرد والفارسي القائلين بأنها ظرف زمان8، وكذلك أخذ برأيه في أنه لا يجوز أن يقال: "هذا لك وأباك" بنصب أباك مفعولا معه؛ لعدم تقدم فعل في الجملة أو شبهه خلافا للفارسي9. ومما كان يأخذ فيه برأي جمهور البصريين أن "زيد" في مثل: "إنْ زيد قام" فاعل لفعل محذوف لا مبتدأ خلافا للأخفش والكوفيين10، وأن الفاعل لا يصح أن يتقدم على فعله خلافا لأهل الكوفة11.</a:t>
            </a:r>
            <a:endParaRPr lang="en-US" sz="2400" dirty="0">
              <a:ea typeface="Calibri"/>
              <a:cs typeface="Arial"/>
            </a:endParaRPr>
          </a:p>
          <a:p>
            <a:endParaRPr lang="ar-IQ" dirty="0"/>
          </a:p>
        </p:txBody>
      </p:sp>
    </p:spTree>
    <p:extLst>
      <p:ext uri="{BB962C8B-B14F-4D97-AF65-F5344CB8AC3E}">
        <p14:creationId xmlns:p14="http://schemas.microsoft.com/office/powerpoint/2010/main" val="92798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r>
              <a:rPr lang="ar-IQ" b="1" dirty="0">
                <a:ea typeface="Calibri"/>
                <a:cs typeface="Simplified Arabic"/>
              </a:rPr>
              <a:t>وليس معنى ذلك أنه كان متعصبا لسيبويه وجمهور البصريين، وإنما معناه أنه كان </a:t>
            </a:r>
            <a:r>
              <a:rPr lang="ar-IQ" b="1" dirty="0" err="1">
                <a:ea typeface="Calibri"/>
                <a:cs typeface="Simplified Arabic"/>
              </a:rPr>
              <a:t>يوافقهم</a:t>
            </a:r>
            <a:r>
              <a:rPr lang="ar-IQ" b="1" dirty="0">
                <a:ea typeface="Calibri"/>
                <a:cs typeface="Simplified Arabic"/>
              </a:rPr>
              <a:t> في الكثرة الكثيرة من آرائهم النحوية، ولكن دون أن يوصد الأبواب أمام بعض آراء الكوفيين والبغداديين حين يراها جديرة بالاتباع، ومما كان يتابع فيه الكوفيين أن الفعل ماض ومضارع فقط وأن الأمر فرع من</a:t>
            </a:r>
            <a:r>
              <a:rPr lang="ar-IQ" dirty="0">
                <a:ea typeface="Calibri"/>
                <a:cs typeface="Simplified Arabic"/>
              </a:rPr>
              <a:t> </a:t>
            </a:r>
            <a:r>
              <a:rPr lang="ar-IQ" b="1" dirty="0">
                <a:ea typeface="Calibri"/>
                <a:cs typeface="Simplified Arabic"/>
              </a:rPr>
              <a:t>المضارع المصحوب بلام الطلب في مثل: لتقم، حُذفت للتخفيف في مثل: قم واقعد وتبعها حرف المضارع، يقول: "وبقولهم أقول؛ لأن الأمر معنى حقه أن يؤدى بالحرف ولأنه أخو النهي ولم يدل عليه إلا بالحرف، ولأن الفعل إنما وضع لتقييد الحدث بالزمان المحصل وكونه أمرا أو خبرا خارج عن مقصوده"1. وكان سيبويه يذهب إلى أن "أبؤسا" في مثل: "عسى الغوير أبؤسا" خبر عسى، وذهب الكوفيون ومعهم ابن هشام إلى أن "أبؤسا" خبر لكان أو يكون محذوفة أي: يكون أبؤسا، والجملة خبر عسى2. وذهب سيبويه إلى أن "كيف" تكون دائما ظرفا, وذهب الكوفيون وتابعهم ابن هشام إلى أنها تكون ظرفا أحيانا وأحيانا اسما غير ظرف، بدليل أنه يبدل منها بالرفع فيقال: كيف أنت؟ أصحيح أم سقيم؟ ولا يبدل المرفوع من المنصوب3</a:t>
            </a:r>
            <a:endParaRPr lang="ar-IQ" dirty="0"/>
          </a:p>
        </p:txBody>
      </p:sp>
    </p:spTree>
    <p:extLst>
      <p:ext uri="{BB962C8B-B14F-4D97-AF65-F5344CB8AC3E}">
        <p14:creationId xmlns:p14="http://schemas.microsoft.com/office/powerpoint/2010/main" val="41681091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779</Words>
  <Application>Microsoft Office PowerPoint</Application>
  <PresentationFormat>عرض على الشاشة (3:4)‏</PresentationFormat>
  <Paragraphs>5</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السابعة والخمسون :متابعة ابن هشام الانصاري للنحاة البصريين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والأربعون ابن هشام الأنصاري واختياراته النحوية .</dc:title>
  <dc:creator>riyadh</dc:creator>
  <cp:lastModifiedBy>riyadh</cp:lastModifiedBy>
  <cp:revision>5</cp:revision>
  <dcterms:created xsi:type="dcterms:W3CDTF">2018-12-10T18:40:22Z</dcterms:created>
  <dcterms:modified xsi:type="dcterms:W3CDTF">2018-12-11T20:41:52Z</dcterms:modified>
</cp:coreProperties>
</file>