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t>03/04/1440</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t>03/04/1440</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t>03/04/1440</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normAutofit/>
          </a:bodyPr>
          <a:lstStyle/>
          <a:p>
            <a:r>
              <a:rPr lang="ar-IQ">
                <a:solidFill>
                  <a:prstClr val="black"/>
                </a:solidFill>
              </a:rPr>
              <a:t>المحاضرة </a:t>
            </a:r>
            <a:r>
              <a:rPr lang="ar-IQ" smtClean="0">
                <a:solidFill>
                  <a:prstClr val="black"/>
                </a:solidFill>
              </a:rPr>
              <a:t>الثامنة </a:t>
            </a:r>
            <a:r>
              <a:rPr lang="ar-IQ" dirty="0" smtClean="0">
                <a:solidFill>
                  <a:prstClr val="black"/>
                </a:solidFill>
              </a:rPr>
              <a:t>والخمسون </a:t>
            </a:r>
            <a:br>
              <a:rPr lang="ar-IQ" dirty="0" smtClean="0">
                <a:solidFill>
                  <a:prstClr val="black"/>
                </a:solidFill>
              </a:rPr>
            </a:br>
            <a:r>
              <a:rPr lang="ar-IQ" dirty="0" smtClean="0">
                <a:solidFill>
                  <a:prstClr val="black"/>
                </a:solidFill>
              </a:rPr>
              <a:t> متابعة </a:t>
            </a:r>
            <a:r>
              <a:rPr lang="ar-IQ" dirty="0">
                <a:solidFill>
                  <a:prstClr val="black"/>
                </a:solidFill>
              </a:rPr>
              <a:t>ابن هشام الانصاري للنحاة </a:t>
            </a:r>
            <a:r>
              <a:rPr lang="ar-IQ" dirty="0" smtClean="0">
                <a:solidFill>
                  <a:prstClr val="black"/>
                </a:solidFill>
              </a:rPr>
              <a:t>الكوفيين </a:t>
            </a:r>
            <a:endParaRPr lang="ar-IQ" dirty="0"/>
          </a:p>
        </p:txBody>
      </p:sp>
      <p:sp>
        <p:nvSpPr>
          <p:cNvPr id="3" name="عنوان فرعي 2"/>
          <p:cNvSpPr>
            <a:spLocks noGrp="1"/>
          </p:cNvSpPr>
          <p:nvPr>
            <p:ph type="subTitle" idx="1"/>
          </p:nvPr>
        </p:nvSpPr>
        <p:spPr/>
        <p:txBody>
          <a:bodyPr/>
          <a:lstStyle/>
          <a:p>
            <a:endParaRPr lang="ar-IQ"/>
          </a:p>
        </p:txBody>
      </p:sp>
    </p:spTree>
    <p:extLst>
      <p:ext uri="{BB962C8B-B14F-4D97-AF65-F5344CB8AC3E}">
        <p14:creationId xmlns:p14="http://schemas.microsoft.com/office/powerpoint/2010/main" val="38646092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lstStyle/>
          <a:p>
            <a:pPr lvl="0" algn="just">
              <a:lnSpc>
                <a:spcPct val="115000"/>
              </a:lnSpc>
              <a:spcAft>
                <a:spcPts val="1000"/>
              </a:spcAft>
            </a:pPr>
            <a:r>
              <a:rPr lang="ar-IQ" sz="2000" b="1" dirty="0">
                <a:solidFill>
                  <a:prstClr val="black"/>
                </a:solidFill>
                <a:ea typeface="Calibri"/>
                <a:cs typeface="Simplified Arabic"/>
              </a:rPr>
              <a:t>وكان جمهور البصريين يمنع توكيد النكرة مطلقا وأجازه الأخفش والكوفيون إذا أفاد، وتابعهم ابن هشام، مصححا مثل: "اعتكفت أسبوعا كله"4. ومما أخذ فيه برأي الكوفيين إنكار أن التفسيرية, محتجا بأنه إذا قيل: "كتبت إليه أن قم" لم يكن قم نفس كتبت. ولهذا لو جئت بأي مكان أن في المثال لم تجده مقبولا في الطبع5. وكان يجوز مع الكوفيين منع صرف المنصرف في ضرورة الشعر6، وكذلك مد المقصور كقول بعض الشعراء:</a:t>
            </a:r>
            <a:endParaRPr lang="en-US" sz="1500" dirty="0">
              <a:solidFill>
                <a:prstClr val="black"/>
              </a:solidFill>
              <a:ea typeface="Calibri"/>
              <a:cs typeface="Arial"/>
            </a:endParaRPr>
          </a:p>
          <a:p>
            <a:pPr lvl="0" algn="just">
              <a:lnSpc>
                <a:spcPct val="115000"/>
              </a:lnSpc>
              <a:spcAft>
                <a:spcPts val="1000"/>
              </a:spcAft>
            </a:pPr>
            <a:r>
              <a:rPr lang="ar-IQ" sz="2000" b="1" dirty="0">
                <a:solidFill>
                  <a:prstClr val="black"/>
                </a:solidFill>
                <a:ea typeface="Calibri"/>
                <a:cs typeface="Simplified Arabic"/>
              </a:rPr>
              <a:t>فلا فقر يدوم ولا غناء</a:t>
            </a:r>
            <a:endParaRPr lang="en-US" sz="1500" dirty="0">
              <a:solidFill>
                <a:prstClr val="black"/>
              </a:solidFill>
              <a:ea typeface="Calibri"/>
              <a:cs typeface="Arial"/>
            </a:endParaRPr>
          </a:p>
          <a:p>
            <a:pPr lvl="0" algn="just">
              <a:lnSpc>
                <a:spcPct val="115000"/>
              </a:lnSpc>
              <a:spcAft>
                <a:spcPts val="1000"/>
              </a:spcAft>
            </a:pPr>
            <a:r>
              <a:rPr lang="ar-IQ" sz="2000" b="1" dirty="0">
                <a:solidFill>
                  <a:prstClr val="black"/>
                </a:solidFill>
                <a:ea typeface="Calibri"/>
                <a:cs typeface="Simplified Arabic"/>
              </a:rPr>
              <a:t>بمد كلمة غِنى7. وجوز أيضا مع الكوفيين عدا الفراء العطف على الضمير المتصل المخفوض بدون إعادة الخافض لقراءة حمزة وغيره: "تساءلون بِهِ وَالْأَرْحَامِ" بالخفض عطفا على الهاء المخفوضة بالباء8، كما جوز معهم الفصل بين المضاف والمضاف إليه بالمفعول مستدلا بقراءة ابن عامر: "وكذلك زُيِّنَ لِكثِير من الْمشركينَ قَتْلُ أَوْلَادَهم شُرَكَائهم" بإضافة قتل إلى شركائهم, أو بعبارة أخرى: إضافة المصدر إلى فاعله مع الفصل بينهما بالمفعول به وهو كلمة "أولادَهم"9.</a:t>
            </a:r>
            <a:endParaRPr lang="en-US" sz="1500" dirty="0">
              <a:solidFill>
                <a:prstClr val="black"/>
              </a:solidFill>
              <a:ea typeface="Calibri"/>
              <a:cs typeface="Arial"/>
            </a:endParaRPr>
          </a:p>
          <a:p>
            <a:endParaRPr lang="ar-IQ" dirty="0"/>
          </a:p>
        </p:txBody>
      </p:sp>
    </p:spTree>
    <p:extLst>
      <p:ext uri="{BB962C8B-B14F-4D97-AF65-F5344CB8AC3E}">
        <p14:creationId xmlns:p14="http://schemas.microsoft.com/office/powerpoint/2010/main" val="42608848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a:bodyPr>
          <a:lstStyle/>
          <a:p>
            <a:pPr lvl="0" algn="just">
              <a:lnSpc>
                <a:spcPct val="115000"/>
              </a:lnSpc>
              <a:spcAft>
                <a:spcPts val="1000"/>
              </a:spcAft>
            </a:pPr>
            <a:r>
              <a:rPr lang="ar-IQ" sz="2000" b="1" dirty="0">
                <a:solidFill>
                  <a:prstClr val="black"/>
                </a:solidFill>
                <a:ea typeface="Calibri"/>
                <a:cs typeface="Simplified Arabic"/>
              </a:rPr>
              <a:t>وكان يأخذ برأي الفراء في أن "لو" قد تكون حرفا مصدريا بمنزلة أن المصدرية, إلا أنها لا تنصب المضارع، ويكثر وقوعها حينئذ بعد ود ويود مثل: {وَدُّوا لَوْ تُدْهِنُ} و {يَوَدُّ أَحَدُهُمْ لَوْ يُعَمَّرُ} وقد تقع </a:t>
            </a:r>
            <a:r>
              <a:rPr lang="ar-IQ" sz="2000" b="1" dirty="0" err="1">
                <a:solidFill>
                  <a:prstClr val="black"/>
                </a:solidFill>
                <a:ea typeface="Calibri"/>
                <a:cs typeface="Simplified Arabic"/>
              </a:rPr>
              <a:t>بدونهما</a:t>
            </a:r>
            <a:r>
              <a:rPr lang="ar-IQ" sz="2000" b="1" dirty="0">
                <a:solidFill>
                  <a:prstClr val="black"/>
                </a:solidFill>
                <a:ea typeface="Calibri"/>
                <a:cs typeface="Simplified Arabic"/>
              </a:rPr>
              <a:t> كقول قتيلة:</a:t>
            </a:r>
            <a:endParaRPr lang="en-US" sz="1500" dirty="0">
              <a:solidFill>
                <a:prstClr val="black"/>
              </a:solidFill>
              <a:ea typeface="Calibri"/>
              <a:cs typeface="Arial"/>
            </a:endParaRPr>
          </a:p>
          <a:p>
            <a:pPr lvl="0" algn="just">
              <a:lnSpc>
                <a:spcPct val="115000"/>
              </a:lnSpc>
              <a:spcAft>
                <a:spcPts val="1000"/>
              </a:spcAft>
            </a:pPr>
            <a:r>
              <a:rPr lang="ar-IQ" sz="2000" b="1" dirty="0">
                <a:solidFill>
                  <a:prstClr val="black"/>
                </a:solidFill>
                <a:ea typeface="Calibri"/>
                <a:cs typeface="Simplified Arabic"/>
              </a:rPr>
              <a:t>ما كان ضرَّك لو مننت وربما ... مَنَّ الفتى وهو المغيظ المحنق</a:t>
            </a:r>
            <a:endParaRPr lang="en-US" sz="1500" dirty="0">
              <a:solidFill>
                <a:prstClr val="black"/>
              </a:solidFill>
              <a:ea typeface="Calibri"/>
              <a:cs typeface="Arial"/>
            </a:endParaRPr>
          </a:p>
          <a:p>
            <a:pPr lvl="0" algn="just">
              <a:lnSpc>
                <a:spcPct val="115000"/>
              </a:lnSpc>
              <a:spcAft>
                <a:spcPts val="1000"/>
              </a:spcAft>
            </a:pPr>
            <a:r>
              <a:rPr lang="ar-IQ" sz="2000" b="1" dirty="0">
                <a:solidFill>
                  <a:prstClr val="black"/>
                </a:solidFill>
                <a:ea typeface="Calibri"/>
                <a:cs typeface="Simplified Arabic"/>
              </a:rPr>
              <a:t>ويعرض لرأي جمهور البصريين في أنها في هذه المواضع شرطية وأن جوابها محذوف، ويقول: "لا خفاء بما في ذلك من التكلف"1.</a:t>
            </a:r>
            <a:endParaRPr lang="en-US" sz="1500" dirty="0">
              <a:solidFill>
                <a:prstClr val="black"/>
              </a:solidFill>
              <a:ea typeface="Calibri"/>
              <a:cs typeface="Arial"/>
            </a:endParaRPr>
          </a:p>
          <a:p>
            <a:endParaRPr lang="ar-IQ" dirty="0"/>
          </a:p>
        </p:txBody>
      </p:sp>
    </p:spTree>
    <p:extLst>
      <p:ext uri="{BB962C8B-B14F-4D97-AF65-F5344CB8AC3E}">
        <p14:creationId xmlns:p14="http://schemas.microsoft.com/office/powerpoint/2010/main" val="3120711001"/>
      </p:ext>
    </p:extLst>
  </p:cSld>
  <p:clrMapOvr>
    <a:masterClrMapping/>
  </p:clrMapOvr>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TotalTime>
  <Words>258</Words>
  <Application>Microsoft Office PowerPoint</Application>
  <PresentationFormat>عرض على الشاشة (3:4)‏</PresentationFormat>
  <Paragraphs>7</Paragraphs>
  <Slides>3</Slides>
  <Notes>0</Notes>
  <HiddenSlides>0</HiddenSlides>
  <MMClips>0</MMClips>
  <ScaleCrop>false</ScaleCrop>
  <HeadingPairs>
    <vt:vector size="4" baseType="variant">
      <vt:variant>
        <vt:lpstr>نسق</vt:lpstr>
      </vt:variant>
      <vt:variant>
        <vt:i4>1</vt:i4>
      </vt:variant>
      <vt:variant>
        <vt:lpstr>عناوين الشرائح</vt:lpstr>
      </vt:variant>
      <vt:variant>
        <vt:i4>3</vt:i4>
      </vt:variant>
    </vt:vector>
  </HeadingPairs>
  <TitlesOfParts>
    <vt:vector size="4" baseType="lpstr">
      <vt:lpstr>سمة Office</vt:lpstr>
      <vt:lpstr>المحاضرة الثامنة والخمسون   متابعة ابن هشام الانصاري للنحاة الكوفيين </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riyadh</dc:creator>
  <cp:lastModifiedBy>riyadh</cp:lastModifiedBy>
  <cp:revision>8</cp:revision>
  <dcterms:created xsi:type="dcterms:W3CDTF">2018-12-11T20:24:26Z</dcterms:created>
  <dcterms:modified xsi:type="dcterms:W3CDTF">2018-12-11T20:42:41Z</dcterms:modified>
</cp:coreProperties>
</file>