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a:t>
            </a:r>
            <a:r>
              <a:rPr lang="ar-IQ" smtClean="0"/>
              <a:t>التاسعة والخمسون </a:t>
            </a:r>
            <a:r>
              <a:rPr lang="ar-IQ" dirty="0" smtClean="0"/>
              <a:t>: متابعة ابن هشام الانصاري للبغداديين والاندلسيين </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783377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sz="1900" b="1" dirty="0">
                <a:solidFill>
                  <a:prstClr val="black"/>
                </a:solidFill>
                <a:ea typeface="Calibri"/>
                <a:cs typeface="Simplified Arabic"/>
              </a:rPr>
              <a:t>وعلى نحو ما كان يختار ابن هشام لنفسه من المدرستين الكوفية والبصرية, كان يختار لنفسه أيضا من المدرستين البغدادية والأندلسية، ومما اختاره من آراء أبي علي الفارسي أن "حيث" قد تقع مفعولا به كما في قوله تعالى: {اللَّهُ أَعْلَمُ حَيْثُ يَجْعَلُ رِسَالَتَهُ} 2 وأن قلما في مثل: "قلما يقوم زيد" لا تحتاج لفاعل؛ لأنها استُعملت استعمال ما النافية3، وأن "ما" قد تأتي زمانية، يقول: "وهذا ظاهر في قوله تعالى: {فَمَا اسْتَقَامُوا لَكُمْ فَاسْتَقِيمُوا لَهُمْ} أي: استقيموا لهم مدة استقامتهم لكم"4. ووافق ابن جني في أن الجملة قد تبدل من المفرد كقول بعض الشعراء:</a:t>
            </a:r>
            <a:endParaRPr lang="en-US" sz="1400" dirty="0">
              <a:solidFill>
                <a:prstClr val="black"/>
              </a:solidFill>
              <a:ea typeface="Calibri"/>
              <a:cs typeface="Arial"/>
            </a:endParaRPr>
          </a:p>
          <a:p>
            <a:endParaRPr lang="ar-IQ" dirty="0"/>
          </a:p>
        </p:txBody>
      </p:sp>
    </p:spTree>
    <p:extLst>
      <p:ext uri="{BB962C8B-B14F-4D97-AF65-F5344CB8AC3E}">
        <p14:creationId xmlns:p14="http://schemas.microsoft.com/office/powerpoint/2010/main" val="910433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15000"/>
              </a:lnSpc>
              <a:spcAft>
                <a:spcPts val="1000"/>
              </a:spcAft>
            </a:pPr>
            <a:r>
              <a:rPr lang="ar-IQ" sz="2200" b="1" dirty="0">
                <a:solidFill>
                  <a:prstClr val="black"/>
                </a:solidFill>
                <a:ea typeface="Calibri"/>
                <a:cs typeface="Simplified Arabic"/>
              </a:rPr>
              <a:t>إلى الله أشكو بالمدينة حاجةً ... وبالشام أخرى كيف يلتقيانِ؟</a:t>
            </a:r>
            <a:endParaRPr lang="en-US" sz="1700" dirty="0">
              <a:solidFill>
                <a:prstClr val="black"/>
              </a:solidFill>
              <a:ea typeface="Calibri"/>
              <a:cs typeface="Arial"/>
            </a:endParaRPr>
          </a:p>
          <a:p>
            <a:pPr lvl="0"/>
            <a:r>
              <a:rPr lang="ar-IQ" sz="2200" b="1" dirty="0">
                <a:solidFill>
                  <a:prstClr val="black"/>
                </a:solidFill>
                <a:ea typeface="Calibri"/>
                <a:cs typeface="Simplified Arabic"/>
              </a:rPr>
              <a:t>على تقدير أن جملة الاستفهام: "كيف يلتقيان" بدل من كلمتي "حاجة وأخرى" أي: إلى الله أشكو حاجتين تعذر التقائهما5. وقد أكثر من مراجعة الزمخشري، ويكفي أن نذكر من ذلك ثلاثة أمثلة، أولها: رده ما ذهب إليه من أن "لن" تقتضي تأبيد النفي وتوكيده، يقول: "وكلاهما دعوى بلا دليل، ولو كانت للتأبيد لم يقيد منفيها باليوم في قوله تعالى: {فَلَنْ أُكَلِّمَ الْيَوْمَ إِنْسِيًّا} ولكان ذكر الأبد في {وَلَنْ يَتَمَنَّوْهُ أَبَدًا} تكرارا والأصل عدمه"6. وثاني الأمثلة: ما ذهب إليه الزمخشري في الواو من أنها قد تأتي للإباحة مثل أو، وذلك في تعليقه بتفسيره على آية البقرة: {فَإِذَا أَمِنْتُمْ فَمَنْ تَمَتَّعَ بِالْعُمْرَةِ إِلَى الْحَجِّ فَمَا اسْتَيْسَرَ مِنَ</a:t>
            </a:r>
            <a:r>
              <a:rPr lang="ar-IQ" sz="2200" dirty="0">
                <a:solidFill>
                  <a:prstClr val="black"/>
                </a:solidFill>
                <a:ea typeface="Calibri"/>
                <a:cs typeface="Simplified Arabic"/>
              </a:rPr>
              <a:t> </a:t>
            </a:r>
            <a:r>
              <a:rPr lang="ar-IQ" sz="2200" b="1" dirty="0">
                <a:solidFill>
                  <a:prstClr val="black"/>
                </a:solidFill>
                <a:ea typeface="Calibri"/>
                <a:cs typeface="Simplified Arabic"/>
              </a:rPr>
              <a:t>الْهَدْيِ فَمَنْ لَمْ يَجِدْ فَصِيَامُ ثَلَاثَةِ أَيَّامٍ فِي الْحَجِّ وَسَبْعَةٍ إِذَا رَجَعْتُمْ تِلْكَ عَشَرَةٌ كَامِلَةٌ} فقد ذكر عند الكلام على قوله تعالى: {تِلْكَ عَشَرَةٌ كَامِلَةٌ} أن الواو تأتي للإباحة نحو: "جالس الحسن وابن سيرين", وأنه إنما جاء بتلك العبارة دفعا لتوهم إرادة الإباحة في قوله جل وعز: {فَصِيَامُ ثَلَاثَةِ أَيَّامٍ فِي الْحَجِّ وَسَبْعَةٍ إِذَا رَجَعْتُمْ} يقول ابن هشام: "وقلده في ذلك صاحب الإيضاح البياني ولا تعرف هذه المقالة لنحوي"1</a:t>
            </a:r>
            <a:endParaRPr lang="ar-IQ" sz="2200" dirty="0">
              <a:solidFill>
                <a:prstClr val="black"/>
              </a:solidFill>
            </a:endParaRPr>
          </a:p>
          <a:p>
            <a:endParaRPr lang="ar-IQ" dirty="0"/>
          </a:p>
        </p:txBody>
      </p:sp>
    </p:spTree>
    <p:extLst>
      <p:ext uri="{BB962C8B-B14F-4D97-AF65-F5344CB8AC3E}">
        <p14:creationId xmlns:p14="http://schemas.microsoft.com/office/powerpoint/2010/main" val="420619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r>
              <a:rPr lang="ar-IQ" sz="2300" b="1" dirty="0">
                <a:solidFill>
                  <a:prstClr val="black"/>
                </a:solidFill>
                <a:ea typeface="Calibri"/>
                <a:cs typeface="Simplified Arabic"/>
              </a:rPr>
              <a:t>والمثال الثالث: يتصل بعطف الزمخشري كلمات وعبارات متباعدة في الذكر الحكيم بعضها على بعض، إذ ذهب في قوله عز شأنه: {اقْتَرَبَتِ السَّاعَةُ وَانْشَقَّ الْقَمَرُ، وَإِنْ يَرَوْا آيَةً يُعْرِضُوا وَيَقُولُوا سِحْرٌ مُسْتَمِرٌّ، وَكَذَّبُوا وَاتَّبَعُوا أَهْوَاءَهُمْ وَكُلُّ أَمْرٍ مُسْتَقِرٌّ} إلى أن {وَكُلُّ أَمْرٍ مُسْتَقِرٌّ} فيمن جر {مُسْتَقِرٌّ} عطف على {السَّاعَةُ} ، وهي في رأي ابن هشام مبتدأ حذف خبره. ومن ذلك ذهاب الزمخشري إلى أن الآية رقم 38 في سورة الذاريات: {وَفِي مُوسَى إِذْ أَرْسَلْنَاهُ إِلَى فِرْعَوْنَ بِسُلْطَانٍ مُبِينٍ} معطوفة على الآية رقم 20: {وَفِي الْأَرْضِ آيَاتٌ لِلْمُوقِنِينَ} , وفي رأي ابن هشام أنها معطوفة على كلمة {فِيهَا} في الآية السابقة لها رقم 37: {وَتَرَكْنَا فِيهَا آيَةً لِلَّذِينَ يَخَافُونَ الْعَذَابَ الْأَلِيمَ} 2. وليس معنى ذلك أنه كان يعارض دائما آراء الزمخشري, فقد كان يرتضي بل يستحسن كثيرا من آرائه، من ذلك ما ذهب إليه من أن "أنما" بالفتح تفيد الحصر مثل "إنما" وقد اجتمعتا، كما يقول في قوله تعالى: {قُلْ إِنَّمَا يُوحَى إِلَيَّ أَنَّمَا إِلَهُكُمْ إِلَهٌ وَاحِدٌ} 3. </a:t>
            </a:r>
            <a:endParaRPr lang="ar-IQ" sz="2300" dirty="0">
              <a:solidFill>
                <a:prstClr val="black"/>
              </a:solidFill>
            </a:endParaRPr>
          </a:p>
          <a:p>
            <a:endParaRPr lang="ar-IQ" dirty="0"/>
          </a:p>
        </p:txBody>
      </p:sp>
    </p:spTree>
    <p:extLst>
      <p:ext uri="{BB962C8B-B14F-4D97-AF65-F5344CB8AC3E}">
        <p14:creationId xmlns:p14="http://schemas.microsoft.com/office/powerpoint/2010/main" val="3161919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lgn="just">
              <a:lnSpc>
                <a:spcPct val="115000"/>
              </a:lnSpc>
              <a:spcAft>
                <a:spcPts val="1000"/>
              </a:spcAft>
            </a:pPr>
            <a:r>
              <a:rPr lang="ar-IQ" sz="1900" b="1" dirty="0">
                <a:solidFill>
                  <a:prstClr val="black"/>
                </a:solidFill>
                <a:ea typeface="Calibri"/>
                <a:cs typeface="Simplified Arabic"/>
              </a:rPr>
              <a:t>ويقف بإزاء إفادة أما التوكيد في مثل: "أما زيد فمنطلق" ويقول: قل من ذكره ولم أر من أحكم شرحه غير الزمخشري, فإنه قال: "فائدة: أما في الكلام أن تعطيه فضل توكيد تقول: زيد ذاهب, فإذا قصدت توكيد ذلك وأنه لا محالة ذاهب وأنه بصدد الذهاب وأنه منه عزيمة قلت: أما زيد فذاهب؛ ولذلك قال سيبويه في تفسيره: مهما يكن من شيء فزيد ذاهب، وهذا التفسير مُدْل بفائدتين: بيان كونه توكيدا وأنه في معنى الشرط"4. وقد استصوب رأيه في أن "قد" تأتي للتوقع, وقد تأتي للتحقيق مثل: {قَدْ يَعْلَمُ مَا أَنْتُمْ</a:t>
            </a:r>
            <a:r>
              <a:rPr lang="ar-IQ" sz="1900" dirty="0">
                <a:solidFill>
                  <a:prstClr val="black"/>
                </a:solidFill>
                <a:ea typeface="Calibri"/>
                <a:cs typeface="Simplified Arabic"/>
              </a:rPr>
              <a:t> </a:t>
            </a:r>
            <a:r>
              <a:rPr lang="ar-IQ" sz="1900" b="1" dirty="0">
                <a:solidFill>
                  <a:prstClr val="black"/>
                </a:solidFill>
                <a:ea typeface="Calibri"/>
                <a:cs typeface="Simplified Arabic"/>
              </a:rPr>
              <a:t>عَلَيْهِ} إذ دخلت لتوكيد العلم1.</a:t>
            </a:r>
            <a:endParaRPr lang="en-US" sz="1400" dirty="0">
              <a:solidFill>
                <a:prstClr val="black"/>
              </a:solidFill>
              <a:ea typeface="Calibri"/>
              <a:cs typeface="Arial"/>
            </a:endParaRPr>
          </a:p>
          <a:p>
            <a:pPr lvl="0" algn="just">
              <a:lnSpc>
                <a:spcPct val="115000"/>
              </a:lnSpc>
              <a:spcAft>
                <a:spcPts val="1000"/>
              </a:spcAft>
            </a:pPr>
            <a:r>
              <a:rPr lang="ar-IQ" sz="1900" b="1" dirty="0">
                <a:solidFill>
                  <a:prstClr val="black"/>
                </a:solidFill>
                <a:ea typeface="Calibri"/>
                <a:cs typeface="Simplified Arabic"/>
              </a:rPr>
              <a:t>وأكثر الأندلسيين دورانا في مصنفاته ابن عصفور وابن مالك وأبو حيان، ومما اختاره من آراء الأول أن "لَنْ" قد تأتي للدعاء، والحجة في ذلك قول الأعشى:</a:t>
            </a:r>
            <a:endParaRPr lang="en-US" sz="1400" dirty="0">
              <a:solidFill>
                <a:prstClr val="black"/>
              </a:solidFill>
              <a:ea typeface="Calibri"/>
              <a:cs typeface="Arial"/>
            </a:endParaRPr>
          </a:p>
          <a:p>
            <a:pPr lvl="0" algn="just">
              <a:lnSpc>
                <a:spcPct val="115000"/>
              </a:lnSpc>
              <a:spcAft>
                <a:spcPts val="1000"/>
              </a:spcAft>
            </a:pPr>
            <a:r>
              <a:rPr lang="ar-IQ" sz="1900" b="1" dirty="0">
                <a:solidFill>
                  <a:prstClr val="black"/>
                </a:solidFill>
                <a:ea typeface="Calibri"/>
                <a:cs typeface="Simplified Arabic"/>
              </a:rPr>
              <a:t>لن تزالوا كذلكم ثم لا زلـ ... ـت لكم خالدا خلود الجبال2</a:t>
            </a:r>
            <a:endParaRPr lang="en-US" sz="1400" dirty="0">
              <a:solidFill>
                <a:prstClr val="black"/>
              </a:solidFill>
              <a:ea typeface="Calibri"/>
              <a:cs typeface="Arial"/>
            </a:endParaRPr>
          </a:p>
          <a:p>
            <a:pPr lvl="0" algn="just">
              <a:lnSpc>
                <a:spcPct val="115000"/>
              </a:lnSpc>
              <a:spcAft>
                <a:spcPts val="1000"/>
              </a:spcAft>
            </a:pPr>
            <a:r>
              <a:rPr lang="ar-IQ" sz="1900" b="1" dirty="0">
                <a:solidFill>
                  <a:prstClr val="black"/>
                </a:solidFill>
                <a:ea typeface="Calibri"/>
                <a:cs typeface="Simplified Arabic"/>
              </a:rPr>
              <a:t>وأن محل الجملة في التعليق النصب؛ ولذلك يعطف عليها بالنصب مثل: "عرفت من زيد وغير ذلك من الأمور" وكان ابن عصفور يستدل بقول كثير:</a:t>
            </a:r>
            <a:endParaRPr lang="en-US" sz="1400" dirty="0">
              <a:solidFill>
                <a:prstClr val="black"/>
              </a:solidFill>
              <a:ea typeface="Calibri"/>
              <a:cs typeface="Arial"/>
            </a:endParaRPr>
          </a:p>
          <a:p>
            <a:pPr lvl="0" algn="just">
              <a:lnSpc>
                <a:spcPct val="115000"/>
              </a:lnSpc>
              <a:spcAft>
                <a:spcPts val="1000"/>
              </a:spcAft>
            </a:pPr>
            <a:r>
              <a:rPr lang="ar-IQ" sz="1900" b="1" dirty="0">
                <a:solidFill>
                  <a:prstClr val="black"/>
                </a:solidFill>
                <a:ea typeface="Calibri"/>
                <a:cs typeface="Simplified Arabic"/>
              </a:rPr>
              <a:t>وما كنت أدري قبل عزة ما البكا ... ولا موجعاتِ القلب حتى تولت</a:t>
            </a:r>
            <a:endParaRPr lang="en-US" sz="14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885609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r>
              <a:rPr lang="ar-IQ" sz="2500" b="1" dirty="0">
                <a:solidFill>
                  <a:prstClr val="black"/>
                </a:solidFill>
                <a:ea typeface="Calibri"/>
                <a:cs typeface="Simplified Arabic"/>
              </a:rPr>
              <a:t>بنصب "موجعات" وعطفها على عبارة: "ما البكا" التي علق عنها فعل أدري3. أما ابن مالك فهو صاحبه الذي عني بشرح مصنفاته مثل التسهيل والألفية، ومن </a:t>
            </a:r>
            <a:r>
              <a:rPr lang="ar-IQ" sz="2500" b="1" dirty="0" err="1">
                <a:solidFill>
                  <a:prstClr val="black"/>
                </a:solidFill>
                <a:ea typeface="Calibri"/>
                <a:cs typeface="Simplified Arabic"/>
              </a:rPr>
              <a:t>يقرؤه</a:t>
            </a:r>
            <a:r>
              <a:rPr lang="ar-IQ" sz="2500" b="1" dirty="0">
                <a:solidFill>
                  <a:prstClr val="black"/>
                </a:solidFill>
                <a:ea typeface="Calibri"/>
                <a:cs typeface="Simplified Arabic"/>
              </a:rPr>
              <a:t> في "أوضح المسالك إلى ألفية ابن مالك" يجده يتابعه في جمهور آرائه، وقلما خالفه، وقد حكى آراءه أو قل كثيرا منها في كتابه "المغني" وتارة </a:t>
            </a:r>
            <a:r>
              <a:rPr lang="ar-IQ" sz="2500" b="1" dirty="0" err="1">
                <a:solidFill>
                  <a:prstClr val="black"/>
                </a:solidFill>
                <a:ea typeface="Calibri"/>
                <a:cs typeface="Simplified Arabic"/>
              </a:rPr>
              <a:t>يوافقه</a:t>
            </a:r>
            <a:r>
              <a:rPr lang="ar-IQ" sz="2500" b="1" dirty="0">
                <a:solidFill>
                  <a:prstClr val="black"/>
                </a:solidFill>
                <a:ea typeface="Calibri"/>
                <a:cs typeface="Simplified Arabic"/>
              </a:rPr>
              <a:t> وتارة يخالفه، ومما وافقه فيه أن إلى قد تأتي بمعنى في كما في الآية الكريمة: {لَيَجْمَعَنَّكُمْ إِلَى يَوْمِ الْقِيَامَةِ} 4, وأنه يمكن تخريج مسألة الزنبور: "فإذا هو إياها" على أن ضمير النصب استُعير في مكان ضمير الرفع، يقول: ويشهد له قراءة الحسن: "إياك تُعْبَدُ" ببناء الفعل للمفعول5، وأن حتى إذا عطفت على مجرور أُعيد الخافض فرقا بينها وبين الجارة مثل: مررت بالقوم حتى بزيد إلا إذا تعين كونها للعطف مثل: "عجبت من القوم حتى بنيهم". قال ابن هشام: وهو قيد حسن6، وأن "عن" الجارة قد تفيد الاستعانة مثل: "رميت عن القوس" أي: بالقوس7، </a:t>
            </a:r>
            <a:endParaRPr lang="ar-IQ" sz="2500" dirty="0">
              <a:solidFill>
                <a:prstClr val="black"/>
              </a:solidFill>
            </a:endParaRPr>
          </a:p>
          <a:p>
            <a:endParaRPr lang="ar-IQ" dirty="0"/>
          </a:p>
        </p:txBody>
      </p:sp>
    </p:spTree>
    <p:extLst>
      <p:ext uri="{BB962C8B-B14F-4D97-AF65-F5344CB8AC3E}">
        <p14:creationId xmlns:p14="http://schemas.microsoft.com/office/powerpoint/2010/main" val="2155068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sz="2300" b="1" dirty="0">
                <a:solidFill>
                  <a:prstClr val="black"/>
                </a:solidFill>
                <a:ea typeface="Calibri"/>
                <a:cs typeface="Simplified Arabic"/>
              </a:rPr>
              <a:t>ويقول: "عبارة ابن مالك في قد حسنة, فإنه قال: إنها تدخل على ماض متوقع، ولم يقل: إنها تفيد التوقع ... وهذا هو الحق"8, ويتابعه في أن كلا قد تأتي توكيدا لمعرفة مثل: "يا أشبه الناسِ كلِّ الناس بالقمر" وأنها ليست حينئذ نعتا كما زعم أبو حيان1. وكان يعجب بقوله في كيف: "لم يقل أحد: إنها ظرف إذ ليست زمانا ولا مكانا، ولكنها لما كانت تفسَّر بقولك على أي حال؛ لكونها سؤالا عن الأحوال العامة سميت ظرفا؛ لأنها في تأويل الجار والمجرور، واسم الظرف يطلق عليهما مجازا"2, كما كان يعجب بقوله: إن لما ظرف بمعنى "إذ" لا بمعنى حين كما زعم الفارسي وابن جني3. أما أبو حيان, فإنه كاد أن لا </a:t>
            </a:r>
            <a:r>
              <a:rPr lang="ar-IQ" sz="2300" b="1" dirty="0" err="1">
                <a:solidFill>
                  <a:prstClr val="black"/>
                </a:solidFill>
                <a:ea typeface="Calibri"/>
                <a:cs typeface="Simplified Arabic"/>
              </a:rPr>
              <a:t>يوافقه</a:t>
            </a:r>
            <a:r>
              <a:rPr lang="ar-IQ" sz="2300" b="1" dirty="0">
                <a:solidFill>
                  <a:prstClr val="black"/>
                </a:solidFill>
                <a:ea typeface="Calibri"/>
                <a:cs typeface="Simplified Arabic"/>
              </a:rPr>
              <a:t> في شيء، وكان كما أسلفنا يكثر من الخلاف على ابن مالك، وكأنما جعل ابن هشام نصب عينيه أن ينقض كل ما أورده عليه4، وكذلك على الزمخشري5.</a:t>
            </a:r>
            <a:endParaRPr lang="en-US" sz="1800" dirty="0">
              <a:solidFill>
                <a:prstClr val="black"/>
              </a:solidFill>
              <a:ea typeface="Calibri"/>
              <a:cs typeface="Arial"/>
            </a:endParaRPr>
          </a:p>
          <a:p>
            <a:endParaRPr lang="ar-IQ" dirty="0"/>
          </a:p>
        </p:txBody>
      </p:sp>
    </p:spTree>
    <p:extLst>
      <p:ext uri="{BB962C8B-B14F-4D97-AF65-F5344CB8AC3E}">
        <p14:creationId xmlns:p14="http://schemas.microsoft.com/office/powerpoint/2010/main" val="2609938264"/>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1094</Words>
  <Application>Microsoft Office PowerPoint</Application>
  <PresentationFormat>عرض على الشاشة (3:4)‏</PresentationFormat>
  <Paragraphs>12</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المحاضرة التاسعة والخمسون : متابعة ابن هشام الانصاري للبغداديين والاندلسيين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الستون : متابعة ابن هشام الانصاري للبغداديين والاندلسيين </dc:title>
  <dc:creator>riyadh</dc:creator>
  <cp:lastModifiedBy>riyadh</cp:lastModifiedBy>
  <cp:revision>3</cp:revision>
  <dcterms:created xsi:type="dcterms:W3CDTF">2018-12-11T20:31:57Z</dcterms:created>
  <dcterms:modified xsi:type="dcterms:W3CDTF">2018-12-11T20:43:15Z</dcterms:modified>
</cp:coreProperties>
</file>