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مدرسة البصرة</a:t>
            </a:r>
            <a:endParaRPr lang="ar-IQ" dirty="0"/>
          </a:p>
        </p:txBody>
      </p:sp>
      <p:sp>
        <p:nvSpPr>
          <p:cNvPr id="3" name="عنوان فرعي 2"/>
          <p:cNvSpPr>
            <a:spLocks noGrp="1"/>
          </p:cNvSpPr>
          <p:nvPr>
            <p:ph type="subTitle" idx="1"/>
          </p:nvPr>
        </p:nvSpPr>
        <p:spPr/>
        <p:txBody>
          <a:bodyPr/>
          <a:lstStyle/>
          <a:p>
            <a:r>
              <a:rPr lang="ar-IQ" dirty="0" smtClean="0"/>
              <a:t>موقعها وأهميتها</a:t>
            </a:r>
          </a:p>
          <a:p>
            <a:endParaRPr lang="ar-IQ" dirty="0"/>
          </a:p>
        </p:txBody>
      </p:sp>
    </p:spTree>
    <p:extLst>
      <p:ext uri="{BB962C8B-B14F-4D97-AF65-F5344CB8AC3E}">
        <p14:creationId xmlns:p14="http://schemas.microsoft.com/office/powerpoint/2010/main" val="3493809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r>
              <a:rPr lang="ar-IQ" dirty="0" smtClean="0"/>
              <a:t>المراكز الثقافية في البصرة</a:t>
            </a:r>
          </a:p>
          <a:p>
            <a:pPr marL="0" indent="0">
              <a:buNone/>
            </a:pPr>
            <a:r>
              <a:rPr lang="ar-IQ" dirty="0"/>
              <a:t>مدرسة البصرة</a:t>
            </a:r>
          </a:p>
          <a:p>
            <a:pPr marL="0" indent="0">
              <a:buNone/>
            </a:pPr>
            <a:r>
              <a:rPr lang="ar-IQ" dirty="0"/>
              <a:t>البصرة:</a:t>
            </a:r>
          </a:p>
          <a:p>
            <a:pPr marL="0" indent="0">
              <a:buNone/>
            </a:pPr>
            <a:r>
              <a:rPr lang="ar-IQ" dirty="0"/>
              <a:t>موقعها-تاريخها-أهميتها.</a:t>
            </a:r>
          </a:p>
          <a:p>
            <a:pPr marL="0" indent="0">
              <a:buNone/>
            </a:pPr>
            <a:r>
              <a:rPr lang="ar-IQ" dirty="0"/>
              <a:t>قبل ان ندرس أهم اراء نحاة البصرة يجدر بنا ان نعرف بالبصرة كمدينة تاريخية لها موقعها المطل على الخليج العربي وموقعها الاخر هو وقوعها عند التقاء نهري دجلة والفرات وفائدة هذا الموقع الاستراتيجي هو وفود الكثير من الداخلين في دين الاسلام مما جعلها موقعا عمليا بالإضافة الى موقعها الجغرافي المهم.</a:t>
            </a:r>
          </a:p>
          <a:p>
            <a:pPr marL="0" indent="0">
              <a:buNone/>
            </a:pPr>
            <a:r>
              <a:rPr lang="ar-IQ" dirty="0"/>
              <a:t>وكانت تسمى قديما (بالسرة)في العصور القديمة ويدل هذا على قدمها وهي أقدم من بغداد والكوفة وعند ما فتحها المسلمون دخل مع الجيش الفاتح الكثير من المسلمين القراء وقبائلهم العربية الاصلية القادمة من الجزيرة العربية التي تحمل العادات اللغوية العربية الاصلية وفصاحة الكلام.</a:t>
            </a:r>
          </a:p>
          <a:p>
            <a:pPr marL="0" indent="0">
              <a:buNone/>
            </a:pPr>
            <a:r>
              <a:rPr lang="ar-IQ" dirty="0"/>
              <a:t>ونشطت البصرة ثقافيا عن طريق هؤلاء القراء وتطورت البصرة عمرانيا عن طريق بناء المسجد الجامع. ودار الامارة وعقد سوق المبرد الذي يتجمع فيه الشعراء لإلقاء قصائدهم وتطور هذا المبرد لكي يكون تجمعا ليس للشعراء فحسب بل أصبح يضم حلقات عملية اخرى مثل دراسة الغريب والالفاظ والنحو واللغة والفقه.... الخ من العلوم وتكونت ثقافات في البصرة متعددة بسبب اختلاط مختلف الجنسيات الاخرى غير العربية مثل الفارسية والهندية والسريانية وبعض الجنسيات الاخرى القادمة عن طريق الخليج للسفر والتجارة.</a:t>
            </a:r>
          </a:p>
          <a:p>
            <a:pPr marL="0" indent="0">
              <a:buNone/>
            </a:pPr>
            <a:endParaRPr lang="ar-IQ" dirty="0"/>
          </a:p>
          <a:p>
            <a:pPr marL="0" indent="0">
              <a:buNone/>
            </a:pPr>
            <a:endParaRPr lang="ar-IQ" dirty="0"/>
          </a:p>
        </p:txBody>
      </p:sp>
    </p:spTree>
    <p:extLst>
      <p:ext uri="{BB962C8B-B14F-4D97-AF65-F5344CB8AC3E}">
        <p14:creationId xmlns:p14="http://schemas.microsoft.com/office/powerpoint/2010/main" val="202410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المسجد الجامع</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smtClean="0"/>
              <a:t>المسجد الجامع</a:t>
            </a:r>
          </a:p>
          <a:p>
            <a:pPr marL="0" indent="0">
              <a:buNone/>
            </a:pPr>
            <a:r>
              <a:rPr lang="ar-IQ" dirty="0"/>
              <a:t>اهم المركز الحضارية في البصرة.</a:t>
            </a:r>
          </a:p>
          <a:p>
            <a:pPr marL="0" indent="0">
              <a:buNone/>
            </a:pPr>
            <a:r>
              <a:rPr lang="ar-IQ" dirty="0"/>
              <a:t>المسجد الجامع:</a:t>
            </a:r>
          </a:p>
          <a:p>
            <a:pPr marL="0" indent="0">
              <a:buNone/>
            </a:pPr>
            <a:r>
              <a:rPr lang="ar-IQ" dirty="0"/>
              <a:t>أسسه عتبة بن غزوان عند تمصيره للبصرة وكان يقع المسجد وسط المدينة فيأتي أليه المسلمون لأداء الصلاة وهؤلاء المسلمون من طبقات مختلفة منهم القراء واهل اللغة واهل النحو وفقهاء.... الخ وبعد اداء الصلاة يتجمع هؤلاء العلماء كل حسب اختصاصه للتباحث في مختلف العلوم ومنها النحو فتكونت حلقات دراسية يرأسها أحد العلماء المعروفين. ومن هذه الحلقات:</a:t>
            </a:r>
          </a:p>
          <a:p>
            <a:pPr marL="0" indent="0">
              <a:buNone/>
            </a:pPr>
            <a:r>
              <a:rPr lang="ar-IQ" dirty="0"/>
              <a:t>1-حلقة الحسن البصري(ت110هـ) كان الحسن البصري أحد القراء المشهورين ومن فقهاء البصرة ويتمتع بقوة الفصاحة والبيان والحجة لذلك وفد اليه الكثيرون من المسلمين الذين تعلموا على يديه.</a:t>
            </a:r>
          </a:p>
          <a:p>
            <a:pPr marL="0" indent="0">
              <a:buNone/>
            </a:pPr>
            <a:r>
              <a:rPr lang="ar-IQ" dirty="0"/>
              <a:t>2-مجلس واصول بن عطاء (ت131هـ): </a:t>
            </a:r>
            <a:r>
              <a:rPr lang="ar-IQ" dirty="0" err="1"/>
              <a:t>هوأحد</a:t>
            </a:r>
            <a:r>
              <a:rPr lang="ar-IQ" dirty="0"/>
              <a:t> طلبة الحسن البصري وطرده الحسن لإثارته اقوالاً جدلية عقلية تخرج عن بعض اصول الدين الاسلامي مما ادى الى تكوين مذهب المعتزلة وكون مجلسا خاصا به.</a:t>
            </a:r>
          </a:p>
          <a:p>
            <a:pPr marL="0" indent="0">
              <a:buNone/>
            </a:pPr>
            <a:r>
              <a:rPr lang="ar-IQ" dirty="0"/>
              <a:t>3-مجلس ايوب السختياني وهو الزهاد المشهورين بالفقه والورع واصبحت له مكانة عملية بين متبعيه.</a:t>
            </a:r>
          </a:p>
          <a:p>
            <a:pPr marL="0" indent="0">
              <a:buNone/>
            </a:pPr>
            <a:r>
              <a:rPr lang="ar-IQ" dirty="0"/>
              <a:t>4-مجلس حماد بن سلمة (ت165هـ): وهو محدث فصيح ومن متقدمي النحاة كان يقول:(من لحن في حديثي فقد كذب علي) وكان يصحح الحديث ويرويه لطلبته ويعني بألفاظه وسنده وتفسير معانيه واحكامه.</a:t>
            </a:r>
          </a:p>
          <a:p>
            <a:pPr marL="0" indent="0">
              <a:buNone/>
            </a:pPr>
            <a:r>
              <a:rPr lang="ar-IQ" dirty="0"/>
              <a:t>5-مجلس أبي عمرو بن العلاء (ت154هـ) وهو أحد القراء السبعة والعربي الوحيد فيهم ومن أوائل النحاة ومن علماء اللغة المشهورين.</a:t>
            </a:r>
          </a:p>
          <a:p>
            <a:pPr marL="0" indent="0">
              <a:buNone/>
            </a:pPr>
            <a:r>
              <a:rPr lang="ar-IQ" dirty="0"/>
              <a:t>6-مجلس الخليل بن احمد الفراهيدي (ت175هـ): </a:t>
            </a:r>
            <a:r>
              <a:rPr lang="ar-IQ" dirty="0" err="1"/>
              <a:t>وهوأشهر</a:t>
            </a:r>
            <a:r>
              <a:rPr lang="ar-IQ" dirty="0"/>
              <a:t> المجالس وازدحم فيه الدارسون وكانت حلقته أعظم حلقة في اللغة والنحو والقراءات والعلوم الاخرى</a:t>
            </a:r>
            <a:r>
              <a:rPr lang="ar-IQ" dirty="0" smtClean="0"/>
              <a:t>.</a:t>
            </a:r>
          </a:p>
          <a:p>
            <a:pPr marL="0" indent="0">
              <a:buNone/>
            </a:pPr>
            <a:r>
              <a:rPr lang="ar-IQ" dirty="0"/>
              <a:t>ثانيا: المربد:</a:t>
            </a:r>
          </a:p>
          <a:p>
            <a:pPr marL="0" indent="0">
              <a:buNone/>
            </a:pPr>
            <a:r>
              <a:rPr lang="ar-IQ" dirty="0"/>
              <a:t>يشبه المربد (سوق عكاظ) وهما سوقان للتبادل التجاري وكان المربد سوقاً للإبل ويسمى بسوق الإبل وبعد ذلك تطور حتى اجتمع فيه الشعراء لإلقاء قصائدهم وبعد ذلك تطور ليكون مجمعا علميا لأهل المدينة والبادية وتطور ليكون ليس مجلسا شعريا فقط وانما تحول الى مجالس في اللغة والنحو والشعراء وعلوم اللغة والدين الاخرى.</a:t>
            </a:r>
          </a:p>
          <a:p>
            <a:pPr marL="0" indent="0">
              <a:buNone/>
            </a:pPr>
            <a:endParaRPr lang="ar-IQ" dirty="0"/>
          </a:p>
          <a:p>
            <a:pPr marL="0" indent="0">
              <a:buNone/>
            </a:pPr>
            <a:endParaRPr lang="ar-IQ" dirty="0"/>
          </a:p>
        </p:txBody>
      </p:sp>
    </p:spTree>
    <p:extLst>
      <p:ext uri="{BB962C8B-B14F-4D97-AF65-F5344CB8AC3E}">
        <p14:creationId xmlns:p14="http://schemas.microsoft.com/office/powerpoint/2010/main" val="68953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أصالة النحو العربي</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أصالة النحو العربي</a:t>
            </a:r>
          </a:p>
          <a:p>
            <a:r>
              <a:rPr lang="ar-IQ" dirty="0"/>
              <a:t>يتميز النحو العربي بميزات عن نحو الامم الاخرى منها سعته واصوله وتفرده بالإعراب والحركات والتثنية والجمع .... الخ من الميزات الاخرى لهذا اهتم به المستشرقون وقد سبقه في هذا الاهتمام علماء النحو العرب الاوائل وشكك المستشرقون بأصالة النحو العربي وقالوا بتأثره بنحو الامم الاخرى إذا: المستشرقون هم اول من شكك بالنحو العربي كما يقول (جيرار تروبوا) وذكر أسبابا لهذا الطعن وهذه الاسباب هي: ان النحو العربي نحو واسع ويحتل مكانا متميزا بين نحو الامم الاخرى وتأثيره على نحو بعض الامم.</a:t>
            </a:r>
          </a:p>
          <a:p>
            <a:r>
              <a:rPr lang="ar-IQ" dirty="0"/>
              <a:t>س: بما شكك المستشرقون بالنحو العربي او عن طريق شككوا بأصالته؟</a:t>
            </a:r>
          </a:p>
          <a:p>
            <a:r>
              <a:rPr lang="ar-IQ" dirty="0"/>
              <a:t>الجواب: شككوا بالنحو العربي عن طريق: مناهجه. </a:t>
            </a:r>
            <a:r>
              <a:rPr lang="ar-IQ" dirty="0" err="1"/>
              <a:t>وفكره.واصوله.وتقسيماته</a:t>
            </a:r>
            <a:r>
              <a:rPr lang="ar-IQ" dirty="0"/>
              <a:t> وانقسم العلماء الى ثلاثة اقسام في مواقفهم من اصالة النحو العربي وكانت هذه المواقف:</a:t>
            </a:r>
          </a:p>
          <a:p>
            <a:r>
              <a:rPr lang="ar-IQ" dirty="0"/>
              <a:t>1-موقف متردد حائر </a:t>
            </a:r>
          </a:p>
          <a:p>
            <a:r>
              <a:rPr lang="ar-IQ" dirty="0"/>
              <a:t>2-موقف حذر متشكك</a:t>
            </a:r>
          </a:p>
          <a:p>
            <a:r>
              <a:rPr lang="ar-IQ" dirty="0"/>
              <a:t>3-موقف يبحث ويناقش.</a:t>
            </a:r>
          </a:p>
          <a:p>
            <a:r>
              <a:rPr lang="ar-IQ" dirty="0"/>
              <a:t>وارجع المستشرقون تأثر النحو العربي بنحو الامم الاخرى الى ثلاث امم وهي:</a:t>
            </a:r>
          </a:p>
          <a:p>
            <a:r>
              <a:rPr lang="ar-IQ" dirty="0"/>
              <a:t>1-اليونانية 2-السريانية 3-الفارسية.</a:t>
            </a:r>
          </a:p>
          <a:p>
            <a:r>
              <a:rPr lang="ar-IQ" dirty="0"/>
              <a:t>وهذا تفصيل للآراء في كل واحدة منها.</a:t>
            </a:r>
          </a:p>
          <a:p>
            <a:endParaRPr lang="ar-IQ" dirty="0"/>
          </a:p>
        </p:txBody>
      </p:sp>
    </p:spTree>
    <p:extLst>
      <p:ext uri="{BB962C8B-B14F-4D97-AF65-F5344CB8AC3E}">
        <p14:creationId xmlns:p14="http://schemas.microsoft.com/office/powerpoint/2010/main" val="874790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err="1" smtClean="0"/>
              <a:t>اليونانيىة</a:t>
            </a:r>
            <a:endParaRPr lang="ar-IQ" dirty="0"/>
          </a:p>
        </p:txBody>
      </p:sp>
      <p:sp>
        <p:nvSpPr>
          <p:cNvPr id="3" name="عنصر نائب للمحتوى 2"/>
          <p:cNvSpPr>
            <a:spLocks noGrp="1"/>
          </p:cNvSpPr>
          <p:nvPr>
            <p:ph idx="1"/>
          </p:nvPr>
        </p:nvSpPr>
        <p:spPr/>
        <p:txBody>
          <a:bodyPr>
            <a:normAutofit fontScale="47500" lnSpcReduction="20000"/>
          </a:bodyPr>
          <a:lstStyle/>
          <a:p>
            <a:endParaRPr lang="ar-IQ" dirty="0"/>
          </a:p>
          <a:p>
            <a:r>
              <a:rPr lang="ar-IQ" dirty="0"/>
              <a:t>أولا: اليونانية:</a:t>
            </a:r>
          </a:p>
          <a:p>
            <a:r>
              <a:rPr lang="ar-IQ" dirty="0"/>
              <a:t>اتهم المستشرقون وبعض العرب المحدثين النحو العربي بانه تأثر بالنحو اليوناني عن طريق تأثره بالمنطق</a:t>
            </a:r>
          </a:p>
          <a:p>
            <a:r>
              <a:rPr lang="ar-IQ" dirty="0"/>
              <a:t>والفلسفة اليونانية وهذا واضح وظاهر في تقسيم النحو العربي كما يدعون او الكلام الى: اسم ,فعل حرف ويقولون :هذا من تقسيم المنطق وهو :اسم, فعل ,اداة ,وقالوا </a:t>
            </a:r>
            <a:r>
              <a:rPr lang="ar-IQ" dirty="0" err="1"/>
              <a:t>ايضا:تأثر</a:t>
            </a:r>
            <a:r>
              <a:rPr lang="ar-IQ" dirty="0"/>
              <a:t> العرب بنقط الاعراب اي (الحركات) اي ان العرب اخذوها من اليونانيين ,وهذا غير صحيح لأسباب سوف نوضحها لاحقة.</a:t>
            </a:r>
          </a:p>
          <a:p>
            <a:r>
              <a:rPr lang="ar-IQ" dirty="0"/>
              <a:t>-انقسم العلماء الذين قالوا بهذا التأثر الى ثلاثة مواقف، وهي:</a:t>
            </a:r>
          </a:p>
          <a:p>
            <a:r>
              <a:rPr lang="ar-IQ" dirty="0"/>
              <a:t>اولا: موقف الذين اتهموا النحو العربي بالتأثر الكامل بالنحو اليوناني وعلى هذا الموقف:</a:t>
            </a:r>
          </a:p>
          <a:p>
            <a:r>
              <a:rPr lang="ar-IQ" dirty="0"/>
              <a:t>أ-لمستشرق الألماني(مركس)في (ق19) نشر كتابا هو ((تاريخ صناعة النحو عن السريان)) وفيه ذكر تأثر النحو العربي بالمنطق اليوناني واقتبس منه بعض المفاهيم والمصطلحات.</a:t>
            </a:r>
          </a:p>
          <a:p>
            <a:r>
              <a:rPr lang="ar-IQ" dirty="0"/>
              <a:t>ب-  (</a:t>
            </a:r>
            <a:r>
              <a:rPr lang="ar-IQ" dirty="0" err="1"/>
              <a:t>فليش</a:t>
            </a:r>
            <a:r>
              <a:rPr lang="ar-IQ" dirty="0"/>
              <a:t>) مستشرق فرنسي في كتابه ((علم اللغة))</a:t>
            </a:r>
            <a:r>
              <a:rPr lang="ar-IQ" dirty="0" err="1"/>
              <a:t>قال:ان</a:t>
            </a:r>
            <a:r>
              <a:rPr lang="ar-IQ" dirty="0"/>
              <a:t> النحو العربي تأثر بالنحو اليوناني ومنطق ارسطو.</a:t>
            </a:r>
          </a:p>
          <a:p>
            <a:r>
              <a:rPr lang="ar-IQ" dirty="0"/>
              <a:t>ج- (</a:t>
            </a:r>
            <a:r>
              <a:rPr lang="ar-IQ" dirty="0" err="1"/>
              <a:t>فيرسج</a:t>
            </a:r>
            <a:r>
              <a:rPr lang="ar-IQ" dirty="0"/>
              <a:t>) مستشرق هندي في كتابه ((العناصر اليونانية في الفكر اللساني العربي))وذكر تأثره النحاة العرب بالنحو والفلسفة المنطق اليوناني واتباعهم بعض المصطلحات والمفاهيم.</a:t>
            </a:r>
          </a:p>
          <a:p>
            <a:r>
              <a:rPr lang="ar-IQ" dirty="0"/>
              <a:t>ثانيا: -موقف وسط قال: ان النحو العربي نشأ عربيا وترعرع ولكن يعد ذلك تأثر بالنحو والمنطق اليوناني وعلى هذا الرأي المستشرق (ليتمان) الذي يرى ان سيبويه: هو مؤسس علم العربية وصاحب اول كتاب فيها انه أنشأ علم النحو العربي لكن بعد مرور الزمن تأثر بتقسيم الفلسفة والمنطق للكلام: اسم فعل رابط. وتقسيم سيبويه هو: اسم فعل حرف.</a:t>
            </a:r>
          </a:p>
          <a:p>
            <a:r>
              <a:rPr lang="ar-IQ" dirty="0"/>
              <a:t>ثالثا: -موقف مدافع عن النحو العربي حيث يقول: ان النحو العربي لم يتأثر بالنحو اليوناني ولا المنطق وعلى هذا الرأي أكثر العلماء العرب والمستشرقين ومن هؤلاء المستشرقين (كارتر)في كتابه ((اصول النحو العربي)) وبين عدم تأثير النحو العربي بالنحو اليوناني واحتج لهذا الامر بان سيبويه في كتابه استخدم نوعين من مصطلحات وهما:</a:t>
            </a:r>
          </a:p>
          <a:p>
            <a:endParaRPr lang="ar-IQ" dirty="0"/>
          </a:p>
        </p:txBody>
      </p:sp>
    </p:spTree>
    <p:extLst>
      <p:ext uri="{BB962C8B-B14F-4D97-AF65-F5344CB8AC3E}">
        <p14:creationId xmlns:p14="http://schemas.microsoft.com/office/powerpoint/2010/main" val="2694094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اليونانية</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أ-مجموعة كبيرة من مصطلحات العربية المأخوذة من روح اللغة العربية المنقولة من الفقه الى النحو.</a:t>
            </a:r>
          </a:p>
          <a:p>
            <a:r>
              <a:rPr lang="ar-IQ" dirty="0"/>
              <a:t>ب-مصطلحات قليلة العدد لعل بعضها قد يكون يونانيا.</a:t>
            </a:r>
          </a:p>
          <a:p>
            <a:r>
              <a:rPr lang="ar-IQ" dirty="0"/>
              <a:t>وبهذا يكون النحو عربيا اصيلا واما بالنسبة للتقسيم فهو (كلمة: اسم فعل حرف) </a:t>
            </a:r>
            <a:r>
              <a:rPr lang="ar-IQ" dirty="0" err="1"/>
              <a:t>فهوأصلي</a:t>
            </a:r>
            <a:r>
              <a:rPr lang="ar-IQ" dirty="0"/>
              <a:t> اخذه ابو الاسود عن الامام علي (ع)وهذا التقسيم هو قبل دخول عصر الترجمة اليونانية الى العربية او السريانية الى العربية ولم يكن هناك ترجمة اصلا.</a:t>
            </a:r>
          </a:p>
          <a:p>
            <a:r>
              <a:rPr lang="ar-IQ" dirty="0"/>
              <a:t>واما بالنسبة للأصول (سماع. قياس. </a:t>
            </a:r>
            <a:r>
              <a:rPr lang="ar-IQ" dirty="0" err="1"/>
              <a:t>استصحابحال</a:t>
            </a:r>
            <a:r>
              <a:rPr lang="ar-IQ" dirty="0"/>
              <a:t>. اجماع) فهي قد اخذت من الفقه الاسلامي العربي.</a:t>
            </a:r>
          </a:p>
          <a:p>
            <a:r>
              <a:rPr lang="ar-IQ" dirty="0"/>
              <a:t>س: ماهي طرق التأثير اليوناني على النحو العربي التي اتهم بها المستشرقون النحو العربي؟ مع ذكر اسماء العلماء وكتبهم.</a:t>
            </a:r>
          </a:p>
          <a:p>
            <a:r>
              <a:rPr lang="ar-IQ" dirty="0"/>
              <a:t>الجواب: انقسم الباحثون في طريقة التأثر اول نقل التأثير من اليونانية الى العربية الى قسمين وهما:</a:t>
            </a:r>
          </a:p>
          <a:p>
            <a:r>
              <a:rPr lang="ar-IQ" dirty="0"/>
              <a:t>القسم الأول: التأثير المباشر: اي تأثر النحو العربي بالنحو اليوناني تأثرا مباشرا عن طريق الترجمة اليونانية الى العربية وعلى هذا الرأي كل من:</a:t>
            </a:r>
          </a:p>
          <a:p>
            <a:r>
              <a:rPr lang="ar-IQ" dirty="0"/>
              <a:t>ابراهيم مصطفى: يرى ان أبا الاسود اخذ (الحركات)من اليونانية. -</a:t>
            </a:r>
          </a:p>
          <a:p>
            <a:r>
              <a:rPr lang="ar-IQ" dirty="0"/>
              <a:t>-د. محمود السعران: يقول: ان النحو العربي في بدايته تأثر بالمنطق اليوناني ومنطق ارسطو خاصة.</a:t>
            </a:r>
          </a:p>
          <a:p>
            <a:r>
              <a:rPr lang="ar-IQ" dirty="0"/>
              <a:t>-د. علي ابو المكارم.</a:t>
            </a:r>
          </a:p>
          <a:p>
            <a:r>
              <a:rPr lang="ar-IQ" dirty="0"/>
              <a:t>القسم  الثاني :التأثير غير مباشر :اي نقل. التأثر أو الاقتباس عن طريق السريانية اي من اليونانية الى السريانية ومن السريانية الى العربية وعلى هذا الرأي.</a:t>
            </a:r>
          </a:p>
          <a:p>
            <a:r>
              <a:rPr lang="ar-IQ" dirty="0"/>
              <a:t>-دائرة المعارف الإسلامية (مجموعة من الباحثين).</a:t>
            </a:r>
          </a:p>
          <a:p>
            <a:r>
              <a:rPr lang="ar-IQ" dirty="0"/>
              <a:t>-احمد امين (فجر الاسلام) ويرى: ان الاتصال بين العرب واليونانيين ضعف وإنما تم هذا التأثر بين السريان واليونانيين ونقل السريان هذا التأثر الى العرب لان السريان قريبون للعرب أكثر من اليونانيين.</a:t>
            </a:r>
          </a:p>
          <a:p>
            <a:endParaRPr lang="ar-IQ" dirty="0"/>
          </a:p>
        </p:txBody>
      </p:sp>
    </p:spTree>
    <p:extLst>
      <p:ext uri="{BB962C8B-B14F-4D97-AF65-F5344CB8AC3E}">
        <p14:creationId xmlns:p14="http://schemas.microsoft.com/office/powerpoint/2010/main" val="2349537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السريانية</a:t>
            </a:r>
            <a:endParaRPr lang="ar-IQ" dirty="0"/>
          </a:p>
        </p:txBody>
      </p:sp>
      <p:sp>
        <p:nvSpPr>
          <p:cNvPr id="3" name="عنصر نائب للمحتوى 2"/>
          <p:cNvSpPr>
            <a:spLocks noGrp="1"/>
          </p:cNvSpPr>
          <p:nvPr>
            <p:ph idx="1"/>
          </p:nvPr>
        </p:nvSpPr>
        <p:spPr/>
        <p:txBody>
          <a:bodyPr>
            <a:normAutofit fontScale="70000" lnSpcReduction="20000"/>
          </a:bodyPr>
          <a:lstStyle/>
          <a:p>
            <a:r>
              <a:rPr lang="ar-IQ" dirty="0"/>
              <a:t>ثانيا: السريانية:</a:t>
            </a:r>
          </a:p>
          <a:p>
            <a:r>
              <a:rPr lang="ar-IQ" dirty="0"/>
              <a:t>قال كثير من الباحثين بتأثر النحو العربي بالسرياني لقربهم من العرب في تلك الفترة وانقسموا إلى أربعة أراء وهذه الآراء:</a:t>
            </a:r>
          </a:p>
          <a:p>
            <a:r>
              <a:rPr lang="ar-IQ" dirty="0"/>
              <a:t>الرأي الأول: تأثر النحو العربي بالسرياني تأثرا كاملا وعلى هذا الرأي: حرجي زيدان في </a:t>
            </a:r>
            <a:r>
              <a:rPr lang="ar-IQ" dirty="0" err="1"/>
              <a:t>كتايه</a:t>
            </a:r>
            <a:r>
              <a:rPr lang="ar-IQ" dirty="0"/>
              <a:t> (تاريخ آداب اللغة العربية) واحمد آمين في كتابه (فجر الاسلام) واحمد حسن الزيات الذي يرى ان أبل </a:t>
            </a:r>
            <a:r>
              <a:rPr lang="ar-IQ" dirty="0" err="1"/>
              <a:t>اﻷسود</a:t>
            </a:r>
            <a:r>
              <a:rPr lang="ar-IQ" dirty="0"/>
              <a:t> الدؤلي قد اخذ(الحركات)من النحو السرياني.</a:t>
            </a:r>
          </a:p>
          <a:p>
            <a:r>
              <a:rPr lang="ar-IQ" dirty="0"/>
              <a:t>الرأي الثاني: موقف وسط غير متشدد حيث يرى أن العربية آخذت جزءا من نحوها من السريانية مثل تقسيم الكلام في النحو:(اسم فعل حرف المعنى) 2-الحركات التي وضعها أبو </a:t>
            </a:r>
            <a:r>
              <a:rPr lang="ar-IQ" dirty="0" err="1"/>
              <a:t>اﻷسود</a:t>
            </a:r>
            <a:r>
              <a:rPr lang="ar-IQ" dirty="0"/>
              <a:t> الدؤلي وعلى هذا الرأي الاب :(اسحاق ساكا).</a:t>
            </a:r>
          </a:p>
          <a:p>
            <a:r>
              <a:rPr lang="ar-IQ" dirty="0"/>
              <a:t>الرأي الثالث: ان النحو العربي تأثر بالسرياني من جانب واحد وهو (الحركات)اي اخذ الغرب الحركات من السريان وعلية : مصطفى نظيف الذي يرى ان الدؤلي اخذ الحركات من </a:t>
            </a:r>
            <a:r>
              <a:rPr lang="ar-IQ" dirty="0" err="1"/>
              <a:t>اﻷب</a:t>
            </a:r>
            <a:r>
              <a:rPr lang="ar-IQ" dirty="0"/>
              <a:t> (يعقوب </a:t>
            </a:r>
            <a:r>
              <a:rPr lang="ar-IQ" dirty="0" err="1"/>
              <a:t>الرهاوي</a:t>
            </a:r>
            <a:r>
              <a:rPr lang="ar-IQ" dirty="0"/>
              <a:t>) الذي ألف كتابا في النحو السرياني وعلى هذا الرأي .مصطفى صادق الرافعي وحسن عون.</a:t>
            </a:r>
          </a:p>
          <a:p>
            <a:r>
              <a:rPr lang="ar-IQ" dirty="0"/>
              <a:t>الرأي الرابع: يرى أن النحو العربي لم يتأثر بالنحو السرياني وكل الآراء في هذا الشأن غير صحيحة وعلى هذا الرأي د. عبد الرحمن السيد في (مدرسة البصرة النحوية).</a:t>
            </a:r>
          </a:p>
          <a:p>
            <a:endParaRPr lang="ar-IQ" dirty="0"/>
          </a:p>
        </p:txBody>
      </p:sp>
    </p:spTree>
    <p:extLst>
      <p:ext uri="{BB962C8B-B14F-4D97-AF65-F5344CB8AC3E}">
        <p14:creationId xmlns:p14="http://schemas.microsoft.com/office/powerpoint/2010/main" val="338379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الفارسية</a:t>
            </a: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ثالثا: الفارسية:</a:t>
            </a:r>
          </a:p>
          <a:p>
            <a:r>
              <a:rPr lang="ar-IQ" dirty="0"/>
              <a:t>يرى بعض الباحثين ان النحو العربي قد تأثر بالنحو الفارسي لقربهم آنذاك من أهل البصرة ويعيش كثير منهم في العراق. وانقسم الباحثون </a:t>
            </a:r>
            <a:r>
              <a:rPr lang="ar-IQ" dirty="0" err="1"/>
              <a:t>قي</a:t>
            </a:r>
            <a:r>
              <a:rPr lang="ar-IQ" dirty="0"/>
              <a:t> هذا الرأي إلى قسمين:</a:t>
            </a:r>
          </a:p>
          <a:p>
            <a:r>
              <a:rPr lang="ar-IQ" dirty="0" err="1"/>
              <a:t>أ_قدماء</a:t>
            </a:r>
            <a:r>
              <a:rPr lang="ar-IQ" dirty="0"/>
              <a:t>: يرى الأستاذ عبد الحميد حسن: إن المحدثين اتبعوا في رأيهم هذا القدماء مثل ابن خلدون في (مقدمة ابن خلدون) حيث ذكر تأثر النحو العربي بالنحو الفارسي.</a:t>
            </a:r>
          </a:p>
          <a:p>
            <a:r>
              <a:rPr lang="ar-IQ" dirty="0"/>
              <a:t>ب-المحدثون: وهم كل من: (قون كريمر) يرى إن الأعاجم هم الذين وضعوا النحو لحاجتهم اليه لدخولهم في الاسلام.</a:t>
            </a:r>
          </a:p>
          <a:p>
            <a:r>
              <a:rPr lang="ar-IQ" dirty="0"/>
              <a:t>د. شوقي  ضيف: يرى إن العرب تأثروا بمناهج </a:t>
            </a:r>
            <a:r>
              <a:rPr lang="ar-IQ" dirty="0" err="1"/>
              <a:t>الساسانين</a:t>
            </a:r>
            <a:r>
              <a:rPr lang="ar-IQ" dirty="0"/>
              <a:t> والرومان.</a:t>
            </a:r>
          </a:p>
          <a:p>
            <a:r>
              <a:rPr lang="ar-IQ" dirty="0"/>
              <a:t>د. احمد أمين : يرى إن انتشار الاسلام ودخولهم فيه جعلهم يدخلون معلوماتهم النحوية وطبقوها على العربية.</a:t>
            </a:r>
          </a:p>
          <a:p>
            <a:r>
              <a:rPr lang="ar-IQ" dirty="0"/>
              <a:t>س: </a:t>
            </a:r>
            <a:r>
              <a:rPr lang="ar-IQ" dirty="0" err="1"/>
              <a:t>ماهو</a:t>
            </a:r>
            <a:r>
              <a:rPr lang="ar-IQ" dirty="0"/>
              <a:t> رد الباحثين بصورة عامة في دفاعهم عن أصالة النحو العربي أو ماهي موقف الباحثين في دفاعهم بصورة عامة عن اصالة النحو العربي؟</a:t>
            </a:r>
          </a:p>
          <a:p>
            <a:r>
              <a:rPr lang="ar-IQ" dirty="0"/>
              <a:t>الجواب: انقسم موقف الباحثين في اثبات اصالة النحو العربي الى موقفين:</a:t>
            </a:r>
          </a:p>
          <a:p>
            <a:r>
              <a:rPr lang="ar-IQ" dirty="0"/>
              <a:t>الأول: موقف يرد بعض الآراء ويثبت البعض الأخر وعلى هذا الرأي الأستاذ عبد الحميد حسن. الذي رد التأثر بالنحو اليوناني والسرياني واثبت التأثر بالنحو الفارسي لأسباب منها</a:t>
            </a:r>
          </a:p>
          <a:p>
            <a:r>
              <a:rPr lang="ar-IQ" dirty="0"/>
              <a:t>1-وجود الفاعل في الفارسية والعربية وهما متشابهان.</a:t>
            </a:r>
          </a:p>
          <a:p>
            <a:r>
              <a:rPr lang="ar-IQ" dirty="0"/>
              <a:t>2-وجود المبتدأ والخبر في الفارسية والعربية.</a:t>
            </a:r>
          </a:p>
          <a:p>
            <a:r>
              <a:rPr lang="ar-IQ" dirty="0"/>
              <a:t>3-المصدر أصل للأفعال في الفارسية والعربية.</a:t>
            </a:r>
          </a:p>
          <a:p>
            <a:endParaRPr lang="ar-IQ" dirty="0"/>
          </a:p>
        </p:txBody>
      </p:sp>
    </p:spTree>
    <p:extLst>
      <p:ext uri="{BB962C8B-B14F-4D97-AF65-F5344CB8AC3E}">
        <p14:creationId xmlns:p14="http://schemas.microsoft.com/office/powerpoint/2010/main" val="338944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تكملة الفارسية</a:t>
            </a:r>
            <a:endParaRPr lang="ar-IQ" dirty="0"/>
          </a:p>
        </p:txBody>
      </p:sp>
      <p:sp>
        <p:nvSpPr>
          <p:cNvPr id="3" name="عنصر نائب للمحتوى 2"/>
          <p:cNvSpPr>
            <a:spLocks noGrp="1"/>
          </p:cNvSpPr>
          <p:nvPr>
            <p:ph idx="1"/>
          </p:nvPr>
        </p:nvSpPr>
        <p:spPr/>
        <p:txBody>
          <a:bodyPr>
            <a:normAutofit fontScale="55000" lnSpcReduction="20000"/>
          </a:bodyPr>
          <a:lstStyle/>
          <a:p>
            <a:r>
              <a:rPr lang="ar-IQ" dirty="0"/>
              <a:t>واستدل </a:t>
            </a:r>
            <a:r>
              <a:rPr lang="ar-IQ" dirty="0" err="1"/>
              <a:t>اﻷب</a:t>
            </a:r>
            <a:r>
              <a:rPr lang="ar-IQ" dirty="0"/>
              <a:t> (إقليمي يوسف داود) في كتابه ((اللمعة الشهية في النحو اللغة السريانية))و اثبت فيه تأثر السريانية بالعربية واشارة على الباحثين الذين يبحثون بتأثر العربية باليونانية والهندية فقال لهم: أن التأثر يكون داخل اللغات ذات </a:t>
            </a:r>
            <a:r>
              <a:rPr lang="ar-IQ" dirty="0" err="1"/>
              <a:t>اﻷصل</a:t>
            </a:r>
            <a:r>
              <a:rPr lang="ar-IQ" dirty="0"/>
              <a:t> الواحد مثل اللغات السامية ومن ضمنها العربية والسريانية وتأثرت السريانية بالعبرية وتأثرت العبرية بالعربية.</a:t>
            </a:r>
          </a:p>
          <a:p>
            <a:r>
              <a:rPr lang="ar-IQ" dirty="0"/>
              <a:t>الثاني: موقف يرد اتهام النحو العربي بالتأثر بنحو الامم الخرى وينفي هذا التأثر نفيا تاما ويقر بأصالته ومن الذين ذهبوا الى اصالة النحو العربي د. الرحمن السيد الذي رد أقوال المستشرقين وبعض العرب الذين قالوا بتأثر النحو العربي بنحو الأمم الأخرى بأقوال بعض المشرقين. مثل ليتمان ودي بور. وجو تولد فأيل وبرو كلمات </a:t>
            </a:r>
            <a:r>
              <a:rPr lang="ar-IQ" dirty="0" err="1"/>
              <a:t>وبرومليش</a:t>
            </a:r>
            <a:r>
              <a:rPr lang="ar-IQ" dirty="0"/>
              <a:t>: الذين يرون أصالة النحو العربي وواضح النحو هو الخليل وهو عربي أصيل ولم يتأثر </a:t>
            </a:r>
            <a:r>
              <a:rPr lang="ar-IQ" dirty="0" err="1"/>
              <a:t>باﻷمم</a:t>
            </a:r>
            <a:r>
              <a:rPr lang="ar-IQ" dirty="0"/>
              <a:t> الأخرى ولم يخالط غير العرب.</a:t>
            </a:r>
          </a:p>
          <a:p>
            <a:r>
              <a:rPr lang="ar-IQ" dirty="0"/>
              <a:t>ومع هؤلاء المستشرقين المعتدلين جيرار </a:t>
            </a:r>
            <a:r>
              <a:rPr lang="ar-IQ" dirty="0" err="1"/>
              <a:t>تروبر</a:t>
            </a:r>
            <a:r>
              <a:rPr lang="ar-IQ" dirty="0"/>
              <a:t> الذي نفى تأثر النحو العربي بالنحو اليوناني واصل المصطلحات العربية التي هي من صميم لغة العرب. واما اليونانيون فلم يعرفوا هذه المصطلحات مثل الاعراب والصرف وبقية المصطلحات الاخرى:</a:t>
            </a:r>
          </a:p>
          <a:p>
            <a:r>
              <a:rPr lang="ar-IQ" dirty="0"/>
              <a:t>-ان النحاة اليونانيين يرون ان نحوهم لم يؤثر بالنحو العربي.</a:t>
            </a:r>
          </a:p>
          <a:p>
            <a:r>
              <a:rPr lang="ar-IQ" dirty="0"/>
              <a:t>-عدم معرفة العرب عند نشوء النحو اللغة اليونانية وانتشر علم النحو قبل ظهور الترجمة.</a:t>
            </a:r>
          </a:p>
          <a:p>
            <a:r>
              <a:rPr lang="ar-IQ" dirty="0"/>
              <a:t>-يرى الدكتور عبد العال سالم مكرم: ان اللغة العربية والنحو خاصة مرتبطة بالجاهلية وطورها </a:t>
            </a:r>
            <a:r>
              <a:rPr lang="ar-IQ" dirty="0" err="1"/>
              <a:t>اﻷسلام</a:t>
            </a:r>
            <a:r>
              <a:rPr lang="ar-IQ" dirty="0"/>
              <a:t> وسبق العلماء العرب </a:t>
            </a:r>
            <a:r>
              <a:rPr lang="ar-IQ" dirty="0" err="1"/>
              <a:t>اﻷوائل</a:t>
            </a:r>
            <a:r>
              <a:rPr lang="ar-IQ" dirty="0"/>
              <a:t> المحدثين بقولهم بتسمية علم (النحو)الذي كان يسمى ب ((علم العربية))ومنهم الجمحي .والزبيدي وابو الطيب اللغوي. والسيرافي. وابن النديم الذين ينصون على ان واضعه عربي وهو أبو </a:t>
            </a:r>
            <a:r>
              <a:rPr lang="ar-IQ" dirty="0" err="1"/>
              <a:t>اﻷسود</a:t>
            </a:r>
            <a:r>
              <a:rPr lang="ar-IQ" dirty="0"/>
              <a:t> الدؤلي.</a:t>
            </a:r>
          </a:p>
          <a:p>
            <a:endParaRPr lang="ar-IQ" dirty="0"/>
          </a:p>
        </p:txBody>
      </p:sp>
    </p:spTree>
    <p:extLst>
      <p:ext uri="{BB962C8B-B14F-4D97-AF65-F5344CB8AC3E}">
        <p14:creationId xmlns:p14="http://schemas.microsoft.com/office/powerpoint/2010/main" val="2164797666"/>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1889</Words>
  <Application>Microsoft Office PowerPoint</Application>
  <PresentationFormat>عرض على الشاشة (3:4)‏</PresentationFormat>
  <Paragraphs>86</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سمة Office</vt:lpstr>
      <vt:lpstr>مدرسة البصرة</vt:lpstr>
      <vt:lpstr>عرض تقديمي في PowerPoint</vt:lpstr>
      <vt:lpstr>المسجد الجامع</vt:lpstr>
      <vt:lpstr>أصالة النحو العربي</vt:lpstr>
      <vt:lpstr>اليونانيىة</vt:lpstr>
      <vt:lpstr>تكملة اليونانية</vt:lpstr>
      <vt:lpstr>السريانية</vt:lpstr>
      <vt:lpstr>الفارسية</vt:lpstr>
      <vt:lpstr>تكملة الفارسية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مدرسة البصرة</dc:title>
  <cp:lastModifiedBy>DR.Ahmed Saker 2O14</cp:lastModifiedBy>
  <cp:revision>2</cp:revision>
  <dcterms:modified xsi:type="dcterms:W3CDTF">2018-12-13T11:22:40Z</dcterms:modified>
</cp:coreProperties>
</file>