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05/04/1440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05/04/1440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05/04/1440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smtClean="0"/>
              <a:t>المحاضرة السادسة</a:t>
            </a:r>
            <a:endParaRPr lang="ar-IQ" dirty="0"/>
          </a:p>
        </p:txBody>
      </p:sp>
      <p:sp>
        <p:nvSpPr>
          <p:cNvPr id="3" name="عنوان فرعي 2"/>
          <p:cNvSpPr>
            <a:spLocks noGrp="1"/>
          </p:cNvSpPr>
          <p:nvPr>
            <p:ph type="subTitle" idx="1"/>
          </p:nvPr>
        </p:nvSpPr>
        <p:spPr/>
        <p:txBody>
          <a:bodyPr/>
          <a:lstStyle/>
          <a:p>
            <a:r>
              <a:rPr lang="ar-IQ" dirty="0"/>
              <a:t>مصطلح النحو وأصالته</a:t>
            </a:r>
          </a:p>
        </p:txBody>
      </p:sp>
    </p:spTree>
    <p:extLst>
      <p:ext uri="{BB962C8B-B14F-4D97-AF65-F5344CB8AC3E}">
        <p14:creationId xmlns:p14="http://schemas.microsoft.com/office/powerpoint/2010/main" val="881042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مصطلح النحو</a:t>
            </a:r>
            <a:endParaRPr lang="ar-IQ" dirty="0"/>
          </a:p>
        </p:txBody>
      </p:sp>
      <p:sp>
        <p:nvSpPr>
          <p:cNvPr id="3" name="عنصر نائب للمحتوى 2"/>
          <p:cNvSpPr>
            <a:spLocks noGrp="1"/>
          </p:cNvSpPr>
          <p:nvPr>
            <p:ph idx="1"/>
          </p:nvPr>
        </p:nvSpPr>
        <p:spPr/>
        <p:txBody>
          <a:bodyPr>
            <a:normAutofit fontScale="77500" lnSpcReduction="20000"/>
          </a:bodyPr>
          <a:lstStyle/>
          <a:p>
            <a:r>
              <a:rPr lang="ar-IQ" dirty="0"/>
              <a:t>مصطلح النحو :-</a:t>
            </a:r>
          </a:p>
          <a:p>
            <a:r>
              <a:rPr lang="ar-IQ" dirty="0"/>
              <a:t>مثلما اختلف الباحثون في أصالة النحو العربي اختلفوا كذلك في تأصيل مصطلح (النحو)واول من هذا الرأي الأزهري في معجمه (تهذيب اللغة): الذي ارجع مصطلح النحو الى السريانية ونقل هذا الكلام ابن منظور في (لسان العرب)ولم يعلق على كلام الازهري وعرف ابن منظور </a:t>
            </a:r>
            <a:r>
              <a:rPr lang="ar-IQ" dirty="0" err="1"/>
              <a:t>النحو:بأنه</a:t>
            </a:r>
            <a:r>
              <a:rPr lang="ar-IQ" dirty="0"/>
              <a:t> علم الإعراب .وإعراب الكلام العربي .والنحو :هو القصد وهو الطريق والنحو مصطلح مشتق من العربية :ينحوا نحوا ومنحى.</a:t>
            </a:r>
          </a:p>
          <a:p>
            <a:r>
              <a:rPr lang="ar-IQ" dirty="0"/>
              <a:t>ورد الدكتور عبد الفتاح </a:t>
            </a:r>
            <a:r>
              <a:rPr lang="ar-IQ" dirty="0" err="1"/>
              <a:t>الدجني</a:t>
            </a:r>
            <a:r>
              <a:rPr lang="ar-IQ" dirty="0"/>
              <a:t>   على الأزهري وغيره واثبت أصالة النحو وقال: إن النحاة </a:t>
            </a:r>
            <a:r>
              <a:rPr lang="ar-IQ" dirty="0" err="1"/>
              <a:t>اﻷوائل</a:t>
            </a:r>
            <a:r>
              <a:rPr lang="ar-IQ" dirty="0"/>
              <a:t>  لم يستعملوا كلمة (نحو)وانما استخدموا كلمة (العربية)وعندما نقول (علماء العربية) اي (علماء النحو)وذكر هؤلاء العلماء كلمة (نحو)في كتبهم مثل (طبقات اللغويين والنحويين)للزبيدي .والفهرست لابن النديم الذي نقل كلام الامام علي (ع)في توجيه أبي </a:t>
            </a:r>
            <a:r>
              <a:rPr lang="ar-IQ" dirty="0" err="1"/>
              <a:t>اﻷسود</a:t>
            </a:r>
            <a:r>
              <a:rPr lang="ar-IQ" dirty="0"/>
              <a:t> الذي قال:(فاستأذنته أن اصنع نحو ما صنع .فسمي ذلك نحوا).</a:t>
            </a:r>
          </a:p>
          <a:p>
            <a:endParaRPr lang="ar-IQ" dirty="0"/>
          </a:p>
        </p:txBody>
      </p:sp>
    </p:spTree>
    <p:extLst>
      <p:ext uri="{BB962C8B-B14F-4D97-AF65-F5344CB8AC3E}">
        <p14:creationId xmlns:p14="http://schemas.microsoft.com/office/powerpoint/2010/main" val="3219402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نشأة النحو العربي</a:t>
            </a:r>
            <a:endParaRPr lang="ar-IQ" dirty="0"/>
          </a:p>
        </p:txBody>
      </p:sp>
      <p:sp>
        <p:nvSpPr>
          <p:cNvPr id="3" name="عنصر نائب للمحتوى 2"/>
          <p:cNvSpPr>
            <a:spLocks noGrp="1"/>
          </p:cNvSpPr>
          <p:nvPr>
            <p:ph idx="1"/>
          </p:nvPr>
        </p:nvSpPr>
        <p:spPr/>
        <p:txBody>
          <a:bodyPr>
            <a:normAutofit fontScale="55000" lnSpcReduction="20000"/>
          </a:bodyPr>
          <a:lstStyle/>
          <a:p>
            <a:r>
              <a:rPr lang="ar-IQ" dirty="0"/>
              <a:t>نشأة النحو:</a:t>
            </a:r>
          </a:p>
          <a:p>
            <a:r>
              <a:rPr lang="ar-IQ" dirty="0"/>
              <a:t>نشأت في البصرة دراسات قرآنية تهتم بإقراء القران ودراسة قراءاته ومناقشتها وتفسير آياته وتخريج ما ورد من كلام العرب ومنه القواعد النحوية وقد مرت الدراسات النحوية بمراحل وهي:</a:t>
            </a:r>
          </a:p>
          <a:p>
            <a:r>
              <a:rPr lang="ar-IQ" dirty="0"/>
              <a:t>1-جمع القران الكريم وتوحيد نصه.</a:t>
            </a:r>
          </a:p>
          <a:p>
            <a:r>
              <a:rPr lang="ar-IQ" dirty="0"/>
              <a:t>ثم جمع القران الكريم في عهد الخليفة الثالث عثمان بن عفان(رض)وتعد هذه الخطوة الاولى في العمل القرآني الذي ترتب علية ضبط الآيات نحويا حتى تكون صحيحة المعنى وقد ذكر الله سبحانه وتعالى حفظ هذا القران بقوله (انا نحن انزلنا الذكر وانا له لحافظون) وكذلك من قوله( ان علينا جمعه وقرانه).</a:t>
            </a:r>
          </a:p>
          <a:p>
            <a:r>
              <a:rPr lang="ar-IQ" dirty="0"/>
              <a:t>2-اقراؤه وتفسيره:</a:t>
            </a:r>
          </a:p>
          <a:p>
            <a:r>
              <a:rPr lang="ar-IQ" dirty="0"/>
              <a:t>بعد ان جمع القران الكريم تبعته عمليات اخرى مثل قراءة القران بالصورة الصحيحة وتطبيق القواعد النحوية واثرها في قراءة القران لما لها من صحة المعنى وعندما دخل الاعاجم الاسلام احتاجوا الى قراءة القران وتفسيره والتكيف مع الدين الجديد الذي استحوذ على عقولهم فأرادوا ان يتأقلموا او يتعلموا هذه اللغة التي تؤدى بها الصلاة في اللغة العربية وارادوا ضبطها بصورة صحيحة لكي يفهموا مقاصد القران واتبعوا طريقة عبد الله بن عباس (رض) في تفسير القران الكريم ب(القران الكريم).واستخدام الشواهد الشعرية التي كانت تستخدم النص القرآني وتوضحه وتفسيره وخرج اللغويون </a:t>
            </a:r>
            <a:r>
              <a:rPr lang="ar-IQ" dirty="0" err="1"/>
              <a:t>اﻷوائل</a:t>
            </a:r>
            <a:r>
              <a:rPr lang="ar-IQ" dirty="0"/>
              <a:t> لسماع لغة البادية والعرب الفصحاء لكي يسندوا آيات القران الكريم بهذا الكلام الفصيح.</a:t>
            </a:r>
          </a:p>
          <a:p>
            <a:endParaRPr lang="ar-IQ" dirty="0"/>
          </a:p>
        </p:txBody>
      </p:sp>
    </p:spTree>
    <p:extLst>
      <p:ext uri="{BB962C8B-B14F-4D97-AF65-F5344CB8AC3E}">
        <p14:creationId xmlns:p14="http://schemas.microsoft.com/office/powerpoint/2010/main" val="2512631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تكملة نشأة النحو العربي</a:t>
            </a:r>
            <a:endParaRPr lang="ar-IQ" dirty="0"/>
          </a:p>
        </p:txBody>
      </p:sp>
      <p:sp>
        <p:nvSpPr>
          <p:cNvPr id="3" name="عنصر نائب للمحتوى 2"/>
          <p:cNvSpPr>
            <a:spLocks noGrp="1"/>
          </p:cNvSpPr>
          <p:nvPr>
            <p:ph idx="1"/>
          </p:nvPr>
        </p:nvSpPr>
        <p:spPr/>
        <p:txBody>
          <a:bodyPr>
            <a:normAutofit fontScale="55000" lnSpcReduction="20000"/>
          </a:bodyPr>
          <a:lstStyle/>
          <a:p>
            <a:r>
              <a:rPr lang="ar-IQ" dirty="0"/>
              <a:t>3-نقطة (نقطة الاعراب).</a:t>
            </a:r>
          </a:p>
          <a:p>
            <a:r>
              <a:rPr lang="ar-IQ" dirty="0"/>
              <a:t>كان العرب في الجاهلية وصدر الاسلام ينطقون الكلام العربي والنصوص على سليقتهم الاعرابية فهم يعرفون الرفع والنصب والجر من غير العلامات اعرابية وعندما دونوا القران الكريم ونطقوه على السليقة وبعد مرور الوقت ودخول كثير من الاعاجم الدين الاسلامي احتاجوا العلامات الاعرابية لقراءة القران بصورة صحيحة وبخاصة بعد انتشار اللحن (الخطأ في الكلام)لذلك فكر المسلمون بوضع دستور للقراءة فاستطاع أبو الأسود بحث من الخلفاء الراشدين فوضع (نقطة الاعراب)(حركات الاعراب) فاستعان بكاتب نبيه من بني عبد القيس يضع الحركات (النقط)فوق الكلمات وتحتها حسب المقتضى بينما يقرا ابو الاسود القران فقال للكاتب عندما افتح شفتي ضع نقطة فوق  أخر حرف في كلمة وعندما اضم شفتي ضع نقطة بين يدي الحرف اي علامة ضم وعندما اكسر شفتي ضع نقطة تحت الحرف وعندما  انون الحرف ضع نقطتين فوق الحرف وهكذا أصبح القرآن منقطا بهذه العلامات التي عبر عنها الخليل بالحركات المعروفة.</a:t>
            </a:r>
          </a:p>
          <a:p>
            <a:r>
              <a:rPr lang="ar-IQ" dirty="0"/>
              <a:t>4-نقط المصحف نقط الاعاجم:</a:t>
            </a:r>
          </a:p>
          <a:p>
            <a:r>
              <a:rPr lang="ar-IQ" dirty="0"/>
              <a:t>بعد نقط المصحف (نقط الاعراب )اشكل على المسلمين قراءة القران لعدم نقط حروفه وبخاصة عند الاعاجم لان العرب كما ذكرنا سابقا ينطقون الكلمات على السليقة وحفظهم للقران ولتشابه هذه الحروف وعدم وجود هذه النقاط المعروف لدينا الان مما حدا بعلماء العربية بالتفكير في وضع نقط لتميز الحروف عن بعضها فوضع نصر بن عاصم (ت90هـ)هذه النقاط ورتب الحروف الهجائية حسب تشابه رسمها فكان </a:t>
            </a:r>
            <a:r>
              <a:rPr lang="ar-IQ" dirty="0" err="1"/>
              <a:t>ترتيبها:أ</a:t>
            </a:r>
            <a:r>
              <a:rPr lang="ar-IQ" dirty="0"/>
              <a:t> ب ت ث ج ح خ د ذ ر ز س ص ....الخ فنجد التشابه بين (ب و ت و ث)والتشابه بين(ج ح خ) ...الخ من التشابه بين كل مجموعة من الحروف المرتبة.</a:t>
            </a:r>
          </a:p>
          <a:p>
            <a:endParaRPr lang="ar-IQ" dirty="0"/>
          </a:p>
        </p:txBody>
      </p:sp>
    </p:spTree>
    <p:extLst>
      <p:ext uri="{BB962C8B-B14F-4D97-AF65-F5344CB8AC3E}">
        <p14:creationId xmlns:p14="http://schemas.microsoft.com/office/powerpoint/2010/main" val="853371505"/>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619</Words>
  <Application>Microsoft Office PowerPoint</Application>
  <PresentationFormat>عرض على الشاشة (3:4)‏</PresentationFormat>
  <Paragraphs>18</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سمة Office</vt:lpstr>
      <vt:lpstr>المحاضرة السادسة</vt:lpstr>
      <vt:lpstr>مصطلح النحو</vt:lpstr>
      <vt:lpstr>نشأة النحو العربي</vt:lpstr>
      <vt:lpstr>تكملة نشأة النحو العربي</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السادسة</dc:title>
  <dc:creator>Lenovo</dc:creator>
  <cp:lastModifiedBy>DR.Ahmed Saker 2O14</cp:lastModifiedBy>
  <cp:revision>1</cp:revision>
  <dcterms:created xsi:type="dcterms:W3CDTF">2018-12-13T11:22:52Z</dcterms:created>
  <dcterms:modified xsi:type="dcterms:W3CDTF">2018-12-13T11:25:41Z</dcterms:modified>
</cp:coreProperties>
</file>