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المحاضرة السابعة</a:t>
            </a:r>
            <a:endParaRPr lang="ar-IQ" dirty="0"/>
          </a:p>
        </p:txBody>
      </p:sp>
      <p:sp>
        <p:nvSpPr>
          <p:cNvPr id="3" name="عنوان فرعي 2"/>
          <p:cNvSpPr>
            <a:spLocks noGrp="1"/>
          </p:cNvSpPr>
          <p:nvPr>
            <p:ph type="subTitle" idx="1"/>
          </p:nvPr>
        </p:nvSpPr>
        <p:spPr/>
        <p:txBody>
          <a:bodyPr/>
          <a:lstStyle/>
          <a:p>
            <a:r>
              <a:rPr lang="ar-IQ" dirty="0" smtClean="0"/>
              <a:t>واضع النحو العربي</a:t>
            </a:r>
            <a:endParaRPr lang="ar-IQ" dirty="0"/>
          </a:p>
        </p:txBody>
      </p:sp>
    </p:spTree>
    <p:extLst>
      <p:ext uri="{BB962C8B-B14F-4D97-AF65-F5344CB8AC3E}">
        <p14:creationId xmlns:p14="http://schemas.microsoft.com/office/powerpoint/2010/main" val="1484557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واضع النحو العربي</a:t>
            </a:r>
            <a:endParaRPr lang="ar-IQ" dirty="0"/>
          </a:p>
        </p:txBody>
      </p:sp>
      <p:sp>
        <p:nvSpPr>
          <p:cNvPr id="3" name="عنصر نائب للمحتوى 2"/>
          <p:cNvSpPr>
            <a:spLocks noGrp="1"/>
          </p:cNvSpPr>
          <p:nvPr>
            <p:ph idx="1"/>
          </p:nvPr>
        </p:nvSpPr>
        <p:spPr/>
        <p:txBody>
          <a:bodyPr>
            <a:normAutofit fontScale="70000" lnSpcReduction="20000"/>
          </a:bodyPr>
          <a:lstStyle/>
          <a:p>
            <a:r>
              <a:rPr lang="ar-IQ" dirty="0"/>
              <a:t>واضع النحو:</a:t>
            </a:r>
          </a:p>
          <a:p>
            <a:r>
              <a:rPr lang="ar-IQ" dirty="0"/>
              <a:t>اتسعت رقعة الدول الاسلامية بعد فتح الكثير من الامصار المجاورة للجزيرة فاصبح عدد المسلمين كبيرا وزيادة على ذلك دخل كثير من الاعاجم الدين الحنيف وأردوا تعلم اللغة فلحنوا كثيرا في قراءة القران وانتشر هذا اللحن كثيرا مما جعل العلماء يفكرون بطريقة لوضع حد لهذا اللحن فوضعوا نقط الاعراب (الحركات)ونقاط الحروف ولم يكتفوا بهذا القدر فوضعوا أصولا للنحو وابوابا اخرى حتى نضج النحو على يد الخليل الذي وضع نظرية العامل النحوي واختلف العلماء في من وضع النحو ,وكانت آراؤهم هي::</a:t>
            </a:r>
          </a:p>
          <a:p>
            <a:r>
              <a:rPr lang="ar-IQ" dirty="0"/>
              <a:t>أولا: قسم يرى أن الإمام علي (ع)هو الذي وضع النحو.</a:t>
            </a:r>
          </a:p>
          <a:p>
            <a:r>
              <a:rPr lang="ar-IQ" dirty="0"/>
              <a:t>ثانيا: قسم يرى أن أبا </a:t>
            </a:r>
            <a:r>
              <a:rPr lang="ar-IQ" dirty="0" err="1"/>
              <a:t>اﻷسود</a:t>
            </a:r>
            <a:r>
              <a:rPr lang="ar-IQ" dirty="0"/>
              <a:t>  الدؤلي بتوجيه من الإمام علي (ع).</a:t>
            </a:r>
          </a:p>
          <a:p>
            <a:r>
              <a:rPr lang="ar-IQ" dirty="0"/>
              <a:t>ثالثا: قسم يرى أن أبا </a:t>
            </a:r>
            <a:r>
              <a:rPr lang="ar-IQ" dirty="0" err="1"/>
              <a:t>اﻷسود</a:t>
            </a:r>
            <a:r>
              <a:rPr lang="ar-IQ" dirty="0"/>
              <a:t>  الدؤلي هو الذي وضع النحو وحده.</a:t>
            </a:r>
          </a:p>
          <a:p>
            <a:r>
              <a:rPr lang="ar-IQ" dirty="0"/>
              <a:t>رابعا: قسم يرى أن أبا </a:t>
            </a:r>
            <a:r>
              <a:rPr lang="ar-IQ" dirty="0" err="1"/>
              <a:t>اﻷسود</a:t>
            </a:r>
            <a:r>
              <a:rPr lang="ar-IQ" dirty="0"/>
              <a:t> وضع النحو بمساعدة نحاة اخرين مثل عبد الرحمن بن هرمز وميمون الاقرن ونصر بن عاصم ..الخ.</a:t>
            </a:r>
          </a:p>
          <a:p>
            <a:r>
              <a:rPr lang="ar-IQ" dirty="0"/>
              <a:t>وتكونت هذه الروايات أو الآراء من روايات ذكرها أصحاب كتب تاريخ النحو وهذه الروايات هي:</a:t>
            </a:r>
          </a:p>
          <a:p>
            <a:endParaRPr lang="ar-IQ" dirty="0"/>
          </a:p>
        </p:txBody>
      </p:sp>
    </p:spTree>
    <p:extLst>
      <p:ext uri="{BB962C8B-B14F-4D97-AF65-F5344CB8AC3E}">
        <p14:creationId xmlns:p14="http://schemas.microsoft.com/office/powerpoint/2010/main" val="3726381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تكملة واضع النحو</a:t>
            </a:r>
            <a:endParaRPr lang="ar-IQ" dirty="0"/>
          </a:p>
        </p:txBody>
      </p:sp>
      <p:sp>
        <p:nvSpPr>
          <p:cNvPr id="3" name="عنصر نائب للمحتوى 2"/>
          <p:cNvSpPr>
            <a:spLocks noGrp="1"/>
          </p:cNvSpPr>
          <p:nvPr>
            <p:ph idx="1"/>
          </p:nvPr>
        </p:nvSpPr>
        <p:spPr/>
        <p:txBody>
          <a:bodyPr>
            <a:normAutofit fontScale="62500" lnSpcReduction="20000"/>
          </a:bodyPr>
          <a:lstStyle/>
          <a:p>
            <a:r>
              <a:rPr lang="ar-IQ" dirty="0" smtClean="0"/>
              <a:t>رواية الزجاجي</a:t>
            </a:r>
          </a:p>
          <a:p>
            <a:pPr marL="0" indent="0">
              <a:buNone/>
            </a:pPr>
            <a:r>
              <a:rPr lang="ar-IQ" dirty="0"/>
              <a:t>رواية أبي القاسم الزجاجي (ت377هـ) ويقول الزجاجي: أن أبا </a:t>
            </a:r>
            <a:r>
              <a:rPr lang="ar-IQ" dirty="0" err="1"/>
              <a:t>اﻷسود</a:t>
            </a:r>
            <a:r>
              <a:rPr lang="ar-IQ" dirty="0"/>
              <a:t> دخل على الإمام علي فوجده مطرقا يفكر في وضع حد للحن فجاء اليه مرة ثانية فقال له: خذ هذه الصحفية وكان مكتوب فيها الكلام اسم فعل حرف والاسماء ظاهر ومضمر وشي ليس بمضمر ولا ظاهر وذكر حروف النصب.</a:t>
            </a:r>
          </a:p>
          <a:p>
            <a:pPr marL="0" indent="0">
              <a:buNone/>
            </a:pPr>
            <a:r>
              <a:rPr lang="ar-IQ" dirty="0"/>
              <a:t>رواية أبي الطيب اللغوي (ت351هـ): ذكر الراوية الاولى نفسها:</a:t>
            </a:r>
          </a:p>
          <a:p>
            <a:pPr marL="0" indent="0">
              <a:buNone/>
            </a:pPr>
            <a:r>
              <a:rPr lang="ar-IQ" dirty="0"/>
              <a:t>رواية السيرافي (ت368هـ) ذكر روايات عدة منها:</a:t>
            </a:r>
          </a:p>
          <a:p>
            <a:pPr marL="0" indent="0">
              <a:buNone/>
            </a:pPr>
            <a:r>
              <a:rPr lang="ar-IQ" dirty="0"/>
              <a:t>أ-ابو الأسود وضع النحو.</a:t>
            </a:r>
          </a:p>
          <a:p>
            <a:pPr marL="0" indent="0">
              <a:buNone/>
            </a:pPr>
            <a:r>
              <a:rPr lang="ar-IQ" dirty="0"/>
              <a:t>ب-نصر بن عاصم واخرون وضعوا النحو.</a:t>
            </a:r>
          </a:p>
          <a:p>
            <a:pPr marL="0" indent="0">
              <a:buNone/>
            </a:pPr>
            <a:r>
              <a:rPr lang="ar-IQ" dirty="0"/>
              <a:t>ج-عبد الرحمن بن هرمز واخرون وضعوا النحو.</a:t>
            </a:r>
          </a:p>
          <a:p>
            <a:pPr marL="0" indent="0">
              <a:buNone/>
            </a:pPr>
            <a:r>
              <a:rPr lang="ar-IQ" dirty="0"/>
              <a:t>رواية الجمحي في (طبقات فحول الشعراء): ذكر ان أبا الاسود وضع أبوابا منها الفاعل والمفعول والمضاف وحروف الجر والنصب والجزم وتابعه ابن قتيبة في هذا.</a:t>
            </a:r>
          </a:p>
          <a:p>
            <a:pPr marL="0" indent="0">
              <a:buNone/>
            </a:pPr>
            <a:r>
              <a:rPr lang="ar-IQ" dirty="0"/>
              <a:t>رواية المبرد (ت285هـ ):  ذكر رواية ابنه أبي الاسود عندما قالت :(يا ابت ما اشد الحر)وصحيح لها أبو الأسود: ما اشد </a:t>
            </a:r>
            <a:r>
              <a:rPr lang="ar-IQ" dirty="0" err="1"/>
              <a:t>الحر؟لان</a:t>
            </a:r>
            <a:r>
              <a:rPr lang="ar-IQ" dirty="0"/>
              <a:t> الموضع للاستفهام وليس للتعجب ويجب ان يكون (اشد)مرفوعا خبرا ل(ما)الاستفهامية(المبتدأ)او بالعكس مبتدأ مرفوع للخبر المقدم (ما)وبهذا وضع بابي الاستفهام والتعجب ومن هذه الروايات نجدها مجمعة على إن أبا </a:t>
            </a:r>
            <a:r>
              <a:rPr lang="ar-IQ" dirty="0" err="1"/>
              <a:t>اﻷسود</a:t>
            </a:r>
            <a:r>
              <a:rPr lang="ar-IQ" dirty="0"/>
              <a:t> هو الواضع للنحو بتوجيه من الامام علي وهناك روايات </a:t>
            </a:r>
            <a:r>
              <a:rPr lang="ar-IQ" dirty="0" err="1"/>
              <a:t>تقول:بتوجيه</a:t>
            </a:r>
            <a:r>
              <a:rPr lang="ar-IQ"/>
              <a:t> من زياد بن أبيه ومن عبيد الله بن زياد.</a:t>
            </a:r>
          </a:p>
          <a:p>
            <a:pPr marL="0" indent="0">
              <a:buNone/>
            </a:pPr>
            <a:endParaRPr lang="ar-IQ"/>
          </a:p>
        </p:txBody>
      </p:sp>
    </p:spTree>
    <p:extLst>
      <p:ext uri="{BB962C8B-B14F-4D97-AF65-F5344CB8AC3E}">
        <p14:creationId xmlns:p14="http://schemas.microsoft.com/office/powerpoint/2010/main" val="3410229188"/>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380</Words>
  <Application>Microsoft Office PowerPoint</Application>
  <PresentationFormat>عرض على الشاشة (3:4)‏</PresentationFormat>
  <Paragraphs>20</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السابعة</vt:lpstr>
      <vt:lpstr>واضع النحو العربي</vt:lpstr>
      <vt:lpstr>تكملة واضع النحو</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السابعة</dc:title>
  <dc:creator>Lenovo</dc:creator>
  <cp:lastModifiedBy>DR.Ahmed Saker 2O14</cp:lastModifiedBy>
  <cp:revision>1</cp:revision>
  <dcterms:created xsi:type="dcterms:W3CDTF">2018-12-13T11:25:46Z</dcterms:created>
  <dcterms:modified xsi:type="dcterms:W3CDTF">2018-12-13T11:28:12Z</dcterms:modified>
</cp:coreProperties>
</file>