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الخامسة عشرة</a:t>
            </a:r>
          </a:p>
        </p:txBody>
      </p:sp>
      <p:sp>
        <p:nvSpPr>
          <p:cNvPr id="3" name="عنوان فرعي 2"/>
          <p:cNvSpPr>
            <a:spLocks noGrp="1"/>
          </p:cNvSpPr>
          <p:nvPr>
            <p:ph type="subTitle" idx="1"/>
          </p:nvPr>
        </p:nvSpPr>
        <p:spPr/>
        <p:txBody>
          <a:bodyPr/>
          <a:lstStyle/>
          <a:p>
            <a:r>
              <a:rPr lang="ar-IQ" dirty="0" smtClean="0"/>
              <a:t>سيبويه(ت180هـ)</a:t>
            </a:r>
            <a:endParaRPr lang="ar-IQ" dirty="0"/>
          </a:p>
        </p:txBody>
      </p:sp>
    </p:spTree>
    <p:extLst>
      <p:ext uri="{BB962C8B-B14F-4D97-AF65-F5344CB8AC3E}">
        <p14:creationId xmlns:p14="http://schemas.microsoft.com/office/powerpoint/2010/main" val="52178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حياة سيبويه واسم كتابه</a:t>
            </a:r>
            <a:endParaRPr lang="ar-IQ" dirty="0"/>
          </a:p>
        </p:txBody>
      </p:sp>
      <p:sp>
        <p:nvSpPr>
          <p:cNvPr id="3" name="عنصر نائب للمحتوى 2"/>
          <p:cNvSpPr>
            <a:spLocks noGrp="1"/>
          </p:cNvSpPr>
          <p:nvPr>
            <p:ph idx="1"/>
          </p:nvPr>
        </p:nvSpPr>
        <p:spPr/>
        <p:txBody>
          <a:bodyPr>
            <a:normAutofit fontScale="47500" lnSpcReduction="20000"/>
          </a:bodyPr>
          <a:lstStyle/>
          <a:p>
            <a:endParaRPr lang="ar-IQ" dirty="0"/>
          </a:p>
          <a:p>
            <a:r>
              <a:rPr lang="ar-IQ" dirty="0"/>
              <a:t>حياته: هو عمرو بن عثمان بن قنبر بن الحادث بن كعب اشتهر بين النحاة بلقبه الذي يعني في الفارسية (رائحة التفاح)ولد في دولة العباسيين سنة (135هـ) وانتقل هو واهله من قرية البيضاء في شيراز الى البصرة وبها تعلم في حلقة عيسى بن عمر ثم انتقل الى حلقة الخليل فأخذ علم القراءات والفقه والحديث على حماد بن سلمة الذي روى حديثا عن الرسول (ص)فقال :(قال رسول الله صلى الله عليه وسلم):(ليس احد من اصحابي الا وقد اخذت عنه ليس أبا الدرداء)فقال سيبويه: ليس ابو الدرداء ظنا منه ان ليس هي احد اخوات كان وهي في الحقيقة اداة استثناء والذي بعدها منصوب مستثنى وما إن سمع حماد ذلك قال له :لقد لحنت فقال له: والله </a:t>
            </a:r>
            <a:r>
              <a:rPr lang="ar-IQ" dirty="0" err="1"/>
              <a:t>لاطلبن</a:t>
            </a:r>
            <a:r>
              <a:rPr lang="ar-IQ" dirty="0"/>
              <a:t> علما لا تلحنني فيه ابدا ودفعته هذه الحادثة لبذل اقصى الجهود ولتعلم النحو حتى اطلق عليه(امام النحاة)وعلى كتابه (الكتاب)(قران النحو)وكان مثال الطالب المجتهد والتلميذ الواعي الذي يناقش ويسجل حتى خرج الينا بكتاب (الكتاب)الذي يمثل عمدة النحو البصري وموسوعته.</a:t>
            </a:r>
          </a:p>
          <a:p>
            <a:r>
              <a:rPr lang="ar-IQ" dirty="0"/>
              <a:t>كتاب (الكتاب)لسيبويه:</a:t>
            </a:r>
          </a:p>
          <a:p>
            <a:r>
              <a:rPr lang="ar-IQ" dirty="0"/>
              <a:t>اسمه:</a:t>
            </a:r>
          </a:p>
          <a:p>
            <a:r>
              <a:rPr lang="ar-IQ" dirty="0"/>
              <a:t>اشتهر كتاب سيبويه ب (اسم كتاب) فهو لم يضع اسما له ولم يحاول الاخفش الاوسط (سعيد بن مسعدة) بوضع اسم له ولم يقرأه على أحد وكان الاخفش هو المالك الوحيد للنسخة الفريدة واراد الاخفش نسبة الكتاب الى نفسه كما ادعى المازني والجرمي وهما من طلاب سيبويه وقد بذلا مالا للأخفش بحجة دراسة الكتاب على يديه ثم استنسخا الكتاب ونشراه بين الناس.</a:t>
            </a:r>
          </a:p>
          <a:p>
            <a:r>
              <a:rPr lang="ar-IQ" dirty="0"/>
              <a:t>تأثيره على العلماء وآراؤهم.</a:t>
            </a:r>
          </a:p>
          <a:p>
            <a:r>
              <a:rPr lang="ar-IQ" dirty="0"/>
              <a:t>-درس العلماء كتاب سيبويه ومنهم الكسائي الذي استنتج الكتاب من الاخفش واخذ الفراء الكتاب من الكسائي ودرس النحاة من كوفيين وبصريين الكتاب وتأثير </a:t>
            </a:r>
            <a:r>
              <a:rPr lang="ar-IQ" dirty="0" err="1"/>
              <a:t>وابارائه</a:t>
            </a:r>
            <a:r>
              <a:rPr lang="ar-IQ" dirty="0"/>
              <a:t> وكل باحث نحوي لا يستطيع تجاوز كتاب سيبويه فهو (قران النحو) قديما وحديثا.</a:t>
            </a:r>
          </a:p>
          <a:p>
            <a:r>
              <a:rPr lang="ar-IQ" dirty="0"/>
              <a:t>-عد العلماء الكتاب أثمن هدية تقدم للعلماء والوزراء والأمراء لذلك قال الجاحظ: لم أجد شيئا أشرف من كتاب سيبويه هل اهديه للزيات وزير المعتصم وهذه الرواية تدل على اهمية الكتاب لدى الجاحظ والزيات والكسائي والفراء وكل العلماء.</a:t>
            </a:r>
          </a:p>
          <a:p>
            <a:r>
              <a:rPr lang="ar-IQ" dirty="0"/>
              <a:t>-عد ابن حمزة الاصفهاني:(زينة دولة الاسلام).</a:t>
            </a:r>
          </a:p>
          <a:p>
            <a:endParaRPr lang="ar-IQ" dirty="0"/>
          </a:p>
        </p:txBody>
      </p:sp>
    </p:spTree>
    <p:extLst>
      <p:ext uri="{BB962C8B-B14F-4D97-AF65-F5344CB8AC3E}">
        <p14:creationId xmlns:p14="http://schemas.microsoft.com/office/powerpoint/2010/main" val="4171565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أهمية الكتاب وزمن </a:t>
            </a:r>
            <a:r>
              <a:rPr lang="ar-IQ" dirty="0" err="1" smtClean="0"/>
              <a:t>تاليفه</a:t>
            </a:r>
            <a:endParaRPr lang="ar-IQ" dirty="0"/>
          </a:p>
        </p:txBody>
      </p:sp>
      <p:sp>
        <p:nvSpPr>
          <p:cNvPr id="3" name="عنصر نائب للمحتوى 2"/>
          <p:cNvSpPr>
            <a:spLocks noGrp="1"/>
          </p:cNvSpPr>
          <p:nvPr>
            <p:ph idx="1"/>
          </p:nvPr>
        </p:nvSpPr>
        <p:spPr/>
        <p:txBody>
          <a:bodyPr>
            <a:normAutofit fontScale="70000" lnSpcReduction="20000"/>
          </a:bodyPr>
          <a:lstStyle/>
          <a:p>
            <a:r>
              <a:rPr lang="ar-IQ" dirty="0"/>
              <a:t>اهمية الكتاب.</a:t>
            </a:r>
          </a:p>
          <a:p>
            <a:r>
              <a:rPr lang="ar-IQ" dirty="0"/>
              <a:t>1-اول كتاب وصل الينا في النحو العربي وهو كتاب جامع شامل.</a:t>
            </a:r>
          </a:p>
          <a:p>
            <a:r>
              <a:rPr lang="ar-IQ" dirty="0"/>
              <a:t>2-عدة للدراسيين في كل انحاء الوطن العربي وكل مدارسه النحوية من بصرية وكوفية بغدادية واندلسية وشامية ومصرية.</a:t>
            </a:r>
          </a:p>
          <a:p>
            <a:r>
              <a:rPr lang="ar-IQ" dirty="0"/>
              <a:t>3-شموله كل ابواب النحو واللغة والصرف والصوت.</a:t>
            </a:r>
          </a:p>
          <a:p>
            <a:r>
              <a:rPr lang="ar-IQ" dirty="0"/>
              <a:t>4-يمثل اختصارا لبعض الكتب مثل (الاكمال)و(الجامع)لعيسى ابن عمر و(الفيصل) </a:t>
            </a:r>
            <a:r>
              <a:rPr lang="ar-IQ" dirty="0" err="1"/>
              <a:t>للرؤاسي</a:t>
            </a:r>
            <a:r>
              <a:rPr lang="ar-IQ" dirty="0"/>
              <a:t> وان كانت بعض الروايات تنفي هذه الاخبار لكنه يمثل قمة نضوج النحو واستقراره.</a:t>
            </a:r>
          </a:p>
          <a:p>
            <a:r>
              <a:rPr lang="ar-IQ" dirty="0"/>
              <a:t>5-يمثل قمة تطور النحو الذي أسهم النحاة السابقون فيه مثل الحضرمي وعيسى بن عمر وابي عمرو بن العلاء ويونس والخليل وهو مبني على أكثر اراءهم بل هو يعبر عن نحوهم.</a:t>
            </a:r>
          </a:p>
          <a:p>
            <a:r>
              <a:rPr lang="ar-IQ" dirty="0"/>
              <a:t>زمن تأليف الكتاب.</a:t>
            </a:r>
          </a:p>
          <a:p>
            <a:r>
              <a:rPr lang="ar-IQ" dirty="0"/>
              <a:t>كان تأليف الكتاب قد مر بمرحلتين وهما: في حياة الخليل وبعد وفاته وهناك رواية لنصر بن عاصم وقال: إن تأليف الكتاب كله بعد وفاة الخليل.</a:t>
            </a:r>
          </a:p>
          <a:p>
            <a:endParaRPr lang="ar-IQ" dirty="0"/>
          </a:p>
        </p:txBody>
      </p:sp>
    </p:spTree>
    <p:extLst>
      <p:ext uri="{BB962C8B-B14F-4D97-AF65-F5344CB8AC3E}">
        <p14:creationId xmlns:p14="http://schemas.microsoft.com/office/powerpoint/2010/main" val="286566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منهج كتاب سيبويه</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منهج كتاب سيبويه: للكتاب منهج واضح بناه سيبويه وحدده ونظمه ورتب العلوم التي ضمها الكتاب واهم ميزات منهج الكتاب هي:</a:t>
            </a:r>
          </a:p>
          <a:p>
            <a:r>
              <a:rPr lang="ar-IQ" dirty="0"/>
              <a:t>1-خلوة من تسمية للكتاب وخلوة من مقدمة توضح هدف الكتاب ومن أسباب تأليفه أو زمن تأليفه أو مصادره أو سبب إتباعه لمنهج معين كل هذه الامور تبحث في المقدمة فقدت سبب افتقار الكتاب لمقدمة</a:t>
            </a:r>
          </a:p>
          <a:p>
            <a:r>
              <a:rPr lang="ar-IQ" dirty="0"/>
              <a:t>2-خلوة من خاتمة تبين نتائج الكتاب وما توصل إلية بحث.</a:t>
            </a:r>
          </a:p>
          <a:p>
            <a:r>
              <a:rPr lang="ar-IQ" dirty="0"/>
              <a:t>3-عد علوم العربية ثلاثة ورتبها كالاتي: نحو. صرف. صوت. اي قدم الدراسات النحوية على الصرفية وختم كتابه بالدراسات الصوتية.</a:t>
            </a:r>
          </a:p>
          <a:p>
            <a:r>
              <a:rPr lang="ar-IQ" dirty="0"/>
              <a:t>وللكتاب طبعتان الأولى: بولاق: وهي </a:t>
            </a:r>
            <a:r>
              <a:rPr lang="ar-IQ" dirty="0" err="1"/>
              <a:t>جزءان</a:t>
            </a:r>
            <a:r>
              <a:rPr lang="ar-IQ" dirty="0"/>
              <a:t> الأول ونصف الثاني نحو والنصف الثاني الجزء الثاني صرف وصوت والطبقة الثانية: طبقة بيروت من تحقيق محمد عبد السلام هارون وهي   خمسة اجزاء الاخير فهارس والاول والثاني والثالث ماعدا الثلث الاخير منه كلها نحو والجزء الرابع صرف وصوت</a:t>
            </a:r>
          </a:p>
          <a:p>
            <a:endParaRPr lang="ar-IQ" dirty="0"/>
          </a:p>
          <a:p>
            <a:r>
              <a:rPr lang="ar-IQ" dirty="0"/>
              <a:t>-بحث في المسائل النحوية كل ابواب النحو.</a:t>
            </a:r>
          </a:p>
          <a:p>
            <a:r>
              <a:rPr lang="ar-IQ" dirty="0"/>
              <a:t>-بحث في المسائل الصرفية مثل النسب والتصغير وجمع التكسير وابنية الافعال والمصادر واغلب ابواب الصرف المعروفة.</a:t>
            </a:r>
          </a:p>
          <a:p>
            <a:r>
              <a:rPr lang="ar-IQ" dirty="0"/>
              <a:t>-بحث في المسائل الصوتية مثل: الابدال والاعلال والامالة والوقف والادغام وبهذه المسائل ختم الكتاب</a:t>
            </a:r>
          </a:p>
          <a:p>
            <a:r>
              <a:rPr lang="ar-IQ"/>
              <a:t>ويدل هذا الترتيب على عقلية سيبويه المنظمة وإحساسه بتميز النحو عن الصرف والصوت في وقت لم يعرف به التخصص او هذا التنظيم.</a:t>
            </a:r>
          </a:p>
          <a:p>
            <a:endParaRPr lang="ar-IQ"/>
          </a:p>
        </p:txBody>
      </p:sp>
    </p:spTree>
    <p:extLst>
      <p:ext uri="{BB962C8B-B14F-4D97-AF65-F5344CB8AC3E}">
        <p14:creationId xmlns:p14="http://schemas.microsoft.com/office/powerpoint/2010/main" val="106464809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686</Words>
  <Application>Microsoft Office PowerPoint</Application>
  <PresentationFormat>عرض على الشاشة (3:4)‏</PresentationFormat>
  <Paragraphs>32</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الخامسة عشرة</vt:lpstr>
      <vt:lpstr>حياة سيبويه واسم كتابه</vt:lpstr>
      <vt:lpstr>أهمية الكتاب وزمن تاليفه</vt:lpstr>
      <vt:lpstr>منهج كتاب سيبويه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عشرة</dc:title>
  <dc:creator>Lenovo</dc:creator>
  <cp:lastModifiedBy>DR.Ahmed Saker 2O14</cp:lastModifiedBy>
  <cp:revision>1</cp:revision>
  <dcterms:created xsi:type="dcterms:W3CDTF">2018-12-13T12:04:39Z</dcterms:created>
  <dcterms:modified xsi:type="dcterms:W3CDTF">2018-12-13T12:09:03Z</dcterms:modified>
</cp:coreProperties>
</file>