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t>المحاضرة السابعة عشرة</a:t>
            </a:r>
            <a:endParaRPr lang="ar-IQ" dirty="0"/>
          </a:p>
        </p:txBody>
      </p:sp>
      <p:sp>
        <p:nvSpPr>
          <p:cNvPr id="3" name="عنوان فرعي 2"/>
          <p:cNvSpPr>
            <a:spLocks noGrp="1"/>
          </p:cNvSpPr>
          <p:nvPr>
            <p:ph type="subTitle" idx="1"/>
          </p:nvPr>
        </p:nvSpPr>
        <p:spPr/>
        <p:txBody>
          <a:bodyPr/>
          <a:lstStyle/>
          <a:p>
            <a:r>
              <a:rPr lang="ar-IQ" dirty="0" smtClean="0"/>
              <a:t>أسلوب سيبويه </a:t>
            </a:r>
            <a:r>
              <a:rPr lang="ar-IQ" dirty="0"/>
              <a:t>وشواهده</a:t>
            </a:r>
          </a:p>
        </p:txBody>
      </p:sp>
    </p:spTree>
    <p:extLst>
      <p:ext uri="{BB962C8B-B14F-4D97-AF65-F5344CB8AC3E}">
        <p14:creationId xmlns:p14="http://schemas.microsoft.com/office/powerpoint/2010/main" val="3569160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أسلوبه</a:t>
            </a:r>
            <a:endParaRPr lang="ar-IQ" dirty="0"/>
          </a:p>
        </p:txBody>
      </p:sp>
      <p:sp>
        <p:nvSpPr>
          <p:cNvPr id="3" name="عنصر نائب للمحتوى 2"/>
          <p:cNvSpPr>
            <a:spLocks noGrp="1"/>
          </p:cNvSpPr>
          <p:nvPr>
            <p:ph idx="1"/>
          </p:nvPr>
        </p:nvSpPr>
        <p:spPr/>
        <p:txBody>
          <a:bodyPr>
            <a:normAutofit fontScale="70000" lnSpcReduction="20000"/>
          </a:bodyPr>
          <a:lstStyle/>
          <a:p>
            <a:endParaRPr lang="ar-IQ" dirty="0"/>
          </a:p>
          <a:p>
            <a:r>
              <a:rPr lang="ar-IQ" dirty="0"/>
              <a:t>-اسلوبه: كل مؤلف له اسلوبه الخاص به وكل علم له اسلوب خاص بعرض المادة فيه حسب ما يقضيه منهج البحث والنحو أحد العلوم العقلية ويحتاج اليه العرب وغير العرب لذا يجب ان يؤخذ الطريق السهل في شرح ابوابه ونستخدم أسهل الالفاظ وابسط الشواهد والامثلة والابتعاد عن الاطالة وايجاز العبارة...الخ من الأساليب البسيطة. والابتعاد عن الأساليب الإنشائية لذلك نجد:</a:t>
            </a:r>
          </a:p>
          <a:p>
            <a:r>
              <a:rPr lang="ar-IQ" dirty="0"/>
              <a:t>-اسلوب سيبويه سهل الفهم ويتقبله الرفع في عرض المسائل النحوية والصرفية والصوتية.</a:t>
            </a:r>
          </a:p>
          <a:p>
            <a:r>
              <a:rPr lang="ar-IQ" dirty="0"/>
              <a:t>عرض المادة اللغوية أللضخمة عرضا نستطيع إدراكه وفهمه كل من يريد الافادة في الغالب. -</a:t>
            </a:r>
          </a:p>
          <a:p>
            <a:r>
              <a:rPr lang="ar-IQ" dirty="0"/>
              <a:t>-عرض اراء الشيوخ ومناقشاتهم فيما بينهم فذكر اراء الخليل (522) مرة وذكر اراء يونس ايضا كثيرا والحضرمي وعيسى بن عمر. الخ من العلماء الآخرين وأساليبهم قريبة من اراء سيبويه.</a:t>
            </a:r>
          </a:p>
          <a:p>
            <a:r>
              <a:rPr lang="ar-IQ" dirty="0"/>
              <a:t>-لم يخل الكتاب من عبارات معقدة لكنها قليلة وفي بعضها يلف ويدور سيبويه ويعقدها ويعطي أكثر من وجه لها.</a:t>
            </a:r>
          </a:p>
          <a:p>
            <a:endParaRPr lang="ar-IQ" dirty="0"/>
          </a:p>
        </p:txBody>
      </p:sp>
    </p:spTree>
    <p:extLst>
      <p:ext uri="{BB962C8B-B14F-4D97-AF65-F5344CB8AC3E}">
        <p14:creationId xmlns:p14="http://schemas.microsoft.com/office/powerpoint/2010/main" val="2465709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شواهده</a:t>
            </a:r>
            <a:endParaRPr lang="ar-IQ" dirty="0"/>
          </a:p>
        </p:txBody>
      </p:sp>
      <p:sp>
        <p:nvSpPr>
          <p:cNvPr id="3" name="عنصر نائب للمحتوى 2"/>
          <p:cNvSpPr>
            <a:spLocks noGrp="1"/>
          </p:cNvSpPr>
          <p:nvPr>
            <p:ph idx="1"/>
          </p:nvPr>
        </p:nvSpPr>
        <p:spPr/>
        <p:txBody>
          <a:bodyPr>
            <a:normAutofit fontScale="47500" lnSpcReduction="20000"/>
          </a:bodyPr>
          <a:lstStyle/>
          <a:p>
            <a:r>
              <a:rPr lang="ar-IQ" dirty="0"/>
              <a:t>شواهده:</a:t>
            </a:r>
          </a:p>
          <a:p>
            <a:r>
              <a:rPr lang="ar-IQ" dirty="0"/>
              <a:t>-يعرض شواهده وشواهد أحد العلماء للاستدلال بها على القاعدة النحوية والظواهر الاعرابية والصرفية والصوتية وهذه الشواهد هي: القران الكريم وقراءاته. والشعر والرجز والنثر فاستشهد بأي الذكر الحكيم بأكثر من(400) أية وبالكثير من القراءات القرآنية ولم يخطئها ولم يستشهد بالحديث النبوي الشريف الا بعدد قليل ولم يشر الى انه من أحاديث الرسول (ص)واستشهد بالشعر ب(1050) بيتا من الشعر واما النثر فاستشهد بالكثير من كلام العرب.</a:t>
            </a:r>
          </a:p>
          <a:p>
            <a:r>
              <a:rPr lang="ar-IQ" dirty="0"/>
              <a:t>وهذه مجموعة من الشواهد الشعرية والنثرية: كقول عدي بن زيد:</a:t>
            </a:r>
          </a:p>
          <a:p>
            <a:r>
              <a:rPr lang="ar-IQ" dirty="0"/>
              <a:t>أرواح مودع ام بكور               انت فانظر لأي ذاك تصير؟</a:t>
            </a:r>
          </a:p>
          <a:p>
            <a:r>
              <a:rPr lang="ar-IQ" dirty="0"/>
              <a:t>عرض سيبويه الشاهد وموضعه هو (انت)وقال :(انت) فاعل والدليل على هذا الفعل الذي بعد (انت)رفع (انت)والذي رفعه هو فعل مضمر يقدر حسب المعنى او (انظر انت فانظر) -بشرح معقد-ويعود مرة أخرى ويقول:(انت) هو مبتدأ لأنه مرفوع بالابتداء والخبر مقدر هو (المالك)حسب المعنى.</a:t>
            </a:r>
          </a:p>
          <a:p>
            <a:r>
              <a:rPr lang="ar-IQ" dirty="0"/>
              <a:t>واما الشواهد النثرية فهي توجد فيها كلمات محذوفة ولأيويد دليل على حذفها مثل (حينئذ ألان) ويريدون و(اسمع ألان) و (ما اغفله عنك شيئا) ويريدون (دع الشك عنك) وقال الخفش: منذ ولدت وانأ اسأل ما معنى (ما اغلفه عنك شيئا) وسال المازني الأصمعي وابا زيد فقالوا: لا ندري وفسرها الزجاج وقال معناها يعتمد على كلام متقدم كأن يقول أحدهم زيد.</a:t>
            </a:r>
          </a:p>
          <a:p>
            <a:r>
              <a:rPr lang="ar-IQ" dirty="0"/>
              <a:t>ليس بغافل عني) فقال المجيب:(بلى ما أغفله عنك انظر شيئا).)</a:t>
            </a:r>
          </a:p>
          <a:p>
            <a:r>
              <a:rPr lang="ar-IQ" dirty="0"/>
              <a:t>وعلى العموم من وجود بعض المسائل الغامضة مثل هذه الحالة لكن على الاعم الاغلب كان الكتاب ذا اسلوب سلس متسلسل وهذا واضح في قوله: (هذا باب ما ينتصب على التعظيم والمدح) (وان شئت جعلته صفة فجرى على الاول وان شئت قطعته فابتدأته).</a:t>
            </a:r>
          </a:p>
          <a:p>
            <a:endParaRPr lang="ar-IQ" dirty="0"/>
          </a:p>
        </p:txBody>
      </p:sp>
    </p:spTree>
    <p:extLst>
      <p:ext uri="{BB962C8B-B14F-4D97-AF65-F5344CB8AC3E}">
        <p14:creationId xmlns:p14="http://schemas.microsoft.com/office/powerpoint/2010/main" val="2721242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تكملة شواهده</a:t>
            </a:r>
            <a:endParaRPr lang="ar-IQ" dirty="0"/>
          </a:p>
        </p:txBody>
      </p:sp>
      <p:sp>
        <p:nvSpPr>
          <p:cNvPr id="3" name="عنصر نائب للمحتوى 2"/>
          <p:cNvSpPr>
            <a:spLocks noGrp="1"/>
          </p:cNvSpPr>
          <p:nvPr>
            <p:ph idx="1"/>
          </p:nvPr>
        </p:nvSpPr>
        <p:spPr/>
        <p:txBody>
          <a:bodyPr>
            <a:normAutofit fontScale="47500" lnSpcReduction="20000"/>
          </a:bodyPr>
          <a:lstStyle/>
          <a:p>
            <a:r>
              <a:rPr lang="ar-IQ" dirty="0"/>
              <a:t>الجواب.</a:t>
            </a:r>
          </a:p>
          <a:p>
            <a:r>
              <a:rPr lang="ar-IQ" dirty="0"/>
              <a:t>1-ذكر سيبويه في بعض صفحات الكتاب (لقد سمعنا ممن نرتض عربيته) و(سمعنا العرب) و(قال الفصحاء) ...الخ من العبارات التي تدل على انه لم يخرج للسماع من البادية ولكنه اعتمد على شيوخه الذين خرجوا للسماع وهم مثل الخليل وعيسى بن عمر...الخ واستخدم: مطرد وفصيح وشائع وضعيف وهو الوجه...الخ من مصطلحات السماع.</a:t>
            </a:r>
          </a:p>
          <a:p>
            <a:r>
              <a:rPr lang="ar-IQ" dirty="0"/>
              <a:t>2-اهتمامه بالقياس كثيرا واعتماده على القياس إذا لم يكن هناك سماع وان وجد السماع لم يلجأ الى القياس.</a:t>
            </a:r>
          </a:p>
          <a:p>
            <a:r>
              <a:rPr lang="ar-IQ" dirty="0"/>
              <a:t>3-اهتم بالتعليل واغلب مسائله كانت معللة تعليلا واضحا وبهدف من القليل ايصال المعلومة بدون تعقيد ويحتاجها المتلقي بسهولة.</a:t>
            </a:r>
          </a:p>
          <a:p>
            <a:r>
              <a:rPr lang="ar-IQ" dirty="0"/>
              <a:t>4-استخدم التأويل في تخريج الشواهد الفصيحة الخارجة عن السماع الكثير المطرد مثل القران وقراءاته والشعر.</a:t>
            </a:r>
          </a:p>
          <a:p>
            <a:r>
              <a:rPr lang="ar-IQ" dirty="0"/>
              <a:t>5-لجأ الى التقدير والتفسير والافتراض لكي يرد المخالف الى القياس المطرد ورأينا ان سيبويه هو الذي يفترض بعض المسائل ويسأل شيوخه عن حكم المفترض مثل رجل نسميه (قبائل)كيف نصرفه؟ ولو سمينا المذكر ب(ضرب)فهل يمنع من التنوين؟</a:t>
            </a:r>
          </a:p>
          <a:p>
            <a:r>
              <a:rPr lang="ar-IQ" dirty="0"/>
              <a:t>فاذا نفترض ان رجلا سميناه ب(اثمد)فهو عند سيبويه ممنوع من الصرف لأنه يشبه (اضرب)و (إصبع)كذلك لأنه يشبه (اصنع)...وهكذا أحمد ممنوع من الصرف لأنه يشبه(افعل).</a:t>
            </a:r>
          </a:p>
          <a:p>
            <a:r>
              <a:rPr lang="ar-IQ" dirty="0"/>
              <a:t>6-اهتم بالعامل النحوي كثيرا بل هو محور الكتاب فكل رفع وكل نصب وجر هو إثر للعامل الذي عمل الرفع والنصب والجر واتبع في هذه النظرية أستاذه الخليل مؤسس العامل النحوي.</a:t>
            </a:r>
          </a:p>
          <a:p>
            <a:r>
              <a:rPr lang="ar-IQ"/>
              <a:t>7-اعتمد على الشواهد القرآنية الشعرية ولم يعتمد الحديث الا قليلا لا يتعدى عدد الاصابع وكل النحويين لم يستشهدوا به حتى زمن السهيلي وابن مالك وابن خروف الذين استشهدوا به كثيرا وبخاصة ابن </a:t>
            </a:r>
            <a:r>
              <a:rPr lang="ar-IQ"/>
              <a:t>مالك</a:t>
            </a:r>
            <a:r>
              <a:rPr lang="ar-IQ" smtClean="0"/>
              <a:t>.</a:t>
            </a:r>
            <a:endParaRPr lang="ar-IQ"/>
          </a:p>
        </p:txBody>
      </p:sp>
    </p:spTree>
    <p:extLst>
      <p:ext uri="{BB962C8B-B14F-4D97-AF65-F5344CB8AC3E}">
        <p14:creationId xmlns:p14="http://schemas.microsoft.com/office/powerpoint/2010/main" val="4081067349"/>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692</Words>
  <Application>Microsoft Office PowerPoint</Application>
  <PresentationFormat>عرض على الشاشة (3:4)‏</PresentationFormat>
  <Paragraphs>28</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السابعة عشرة</vt:lpstr>
      <vt:lpstr>أسلوبه</vt:lpstr>
      <vt:lpstr>شواهده</vt:lpstr>
      <vt:lpstr>تكملة شواهده</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السابعة عشرة</dc:title>
  <dc:creator>Lenovo</dc:creator>
  <cp:lastModifiedBy>DR.Ahmed Saker 2O14</cp:lastModifiedBy>
  <cp:revision>1</cp:revision>
  <dcterms:created xsi:type="dcterms:W3CDTF">2018-12-13T12:13:32Z</dcterms:created>
  <dcterms:modified xsi:type="dcterms:W3CDTF">2018-12-13T12:17:57Z</dcterms:modified>
</cp:coreProperties>
</file>