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05/04/1440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05/04/1440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05/04/1440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05/04/1440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05/04/1440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IQ" dirty="0"/>
              <a:t>المحاضرة العشرون</a:t>
            </a:r>
          </a:p>
        </p:txBody>
      </p:sp>
      <p:sp>
        <p:nvSpPr>
          <p:cNvPr id="3" name="عنوان فرعي 2"/>
          <p:cNvSpPr>
            <a:spLocks noGrp="1"/>
          </p:cNvSpPr>
          <p:nvPr>
            <p:ph type="subTitle" idx="1"/>
          </p:nvPr>
        </p:nvSpPr>
        <p:spPr/>
        <p:txBody>
          <a:bodyPr/>
          <a:lstStyle/>
          <a:p>
            <a:r>
              <a:rPr lang="ar-IQ" dirty="0" smtClean="0"/>
              <a:t>شهرة المقتضب وانصراف الناس عنه</a:t>
            </a:r>
            <a:endParaRPr lang="ar-IQ" dirty="0"/>
          </a:p>
        </p:txBody>
      </p:sp>
    </p:spTree>
    <p:extLst>
      <p:ext uri="{BB962C8B-B14F-4D97-AF65-F5344CB8AC3E}">
        <p14:creationId xmlns:p14="http://schemas.microsoft.com/office/powerpoint/2010/main" val="4148258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شهرة المقتضب</a:t>
            </a:r>
            <a:endParaRPr lang="ar-IQ" dirty="0"/>
          </a:p>
        </p:txBody>
      </p:sp>
      <p:sp>
        <p:nvSpPr>
          <p:cNvPr id="3" name="عنصر نائب للمحتوى 2"/>
          <p:cNvSpPr>
            <a:spLocks noGrp="1"/>
          </p:cNvSpPr>
          <p:nvPr>
            <p:ph idx="1"/>
          </p:nvPr>
        </p:nvSpPr>
        <p:spPr/>
        <p:txBody>
          <a:bodyPr>
            <a:normAutofit fontScale="92500" lnSpcReduction="20000"/>
          </a:bodyPr>
          <a:lstStyle/>
          <a:p>
            <a:r>
              <a:rPr lang="ar-IQ" dirty="0"/>
              <a:t>شهرته:</a:t>
            </a:r>
          </a:p>
          <a:p>
            <a:r>
              <a:rPr lang="ar-IQ" dirty="0"/>
              <a:t>يعد المقتضب اكبر كتاب في عملي النحو والصرف بعد كتاب سيبويه وهو المرجع الثاني لنحو البصريين واستحوذ الكتاب على الشهرة اكثر من المقتضب واهتم بشرحه النحاة وانتشر في مناطق الوطن العربي وحتى المبرد اعتمد على كتاب سيبويه ودراسة على شيخيه المازني والجرمي ودراسة لحلقة المازني واعتمد على كتاب اعتمادا كليا حتى قال ابو علي الفارسي لم اجد فرقا بين كتابي سيبويه والمقتضب الا في (أذا)الفجائية وهو رأي سيبويه ورأي المبرد هو وقوعها جوابا للشرط في قوله تعالى (ان تصبهم سيئة بما قدمت ايديهم إذا هم يقنطون)اي ان سيبويه عدها فجائية والمبرد عدها جوابا للشرط.</a:t>
            </a:r>
          </a:p>
          <a:p>
            <a:endParaRPr lang="ar-IQ" dirty="0"/>
          </a:p>
        </p:txBody>
      </p:sp>
    </p:spTree>
    <p:extLst>
      <p:ext uri="{BB962C8B-B14F-4D97-AF65-F5344CB8AC3E}">
        <p14:creationId xmlns:p14="http://schemas.microsoft.com/office/powerpoint/2010/main" val="37430375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ar-IQ" dirty="0"/>
              <a:t>سبب انصراف الناس عنه</a:t>
            </a:r>
            <a:br>
              <a:rPr lang="ar-IQ" dirty="0"/>
            </a:br>
            <a:endParaRPr lang="ar-IQ" dirty="0"/>
          </a:p>
        </p:txBody>
      </p:sp>
      <p:sp>
        <p:nvSpPr>
          <p:cNvPr id="3" name="عنصر نائب للمحتوى 2"/>
          <p:cNvSpPr>
            <a:spLocks noGrp="1"/>
          </p:cNvSpPr>
          <p:nvPr>
            <p:ph idx="1"/>
          </p:nvPr>
        </p:nvSpPr>
        <p:spPr/>
        <p:txBody>
          <a:bodyPr>
            <a:normAutofit fontScale="47500" lnSpcReduction="20000"/>
          </a:bodyPr>
          <a:lstStyle/>
          <a:p>
            <a:r>
              <a:rPr lang="ar-IQ" dirty="0"/>
              <a:t>علل: سبب انصراف الدارسين آنذاك عن كتاب المقتضب للمبرد.</a:t>
            </a:r>
          </a:p>
          <a:p>
            <a:r>
              <a:rPr lang="ar-IQ" dirty="0"/>
              <a:t>ج:</a:t>
            </a:r>
          </a:p>
          <a:p>
            <a:r>
              <a:rPr lang="ar-IQ" dirty="0"/>
              <a:t>1-علل ابن الانباري هذا الانصراف لاعتماد ابن الرواندي المشهور بالزندقة على الاعتماد على المقتضب ودراسته.</a:t>
            </a:r>
          </a:p>
          <a:p>
            <a:r>
              <a:rPr lang="ar-IQ" dirty="0"/>
              <a:t>2-انشغال العلماء والدارسين بكتاب سيبويه.</a:t>
            </a:r>
          </a:p>
          <a:p>
            <a:r>
              <a:rPr lang="ar-IQ" dirty="0"/>
              <a:t>3-لم يجدوا فرقا بينهم وبين كتاب سيبويه فهو اختصر مسائل سيبويه.</a:t>
            </a:r>
          </a:p>
          <a:p>
            <a:r>
              <a:rPr lang="ar-IQ" dirty="0"/>
              <a:t>4-أسلوب المبرد في المقتضب الذي زاد المسائل تعقيدا عن طريق الاحتجاج والمناقشة والمسائل المشكلة.</a:t>
            </a:r>
          </a:p>
          <a:p>
            <a:r>
              <a:rPr lang="ar-IQ" dirty="0"/>
              <a:t>ب(ورش) (110_197هـ) واخذ قراءاته من نافع الى الرسول (ص) بعد ان تواترت عن سبعين صحابيا وتابعا وانشرت قراءة ورش حتى أخذها المغاربة والأندلسيون قاطبة وجماعة من بغداد واليمن. ومن أسباب انتشار قراءة ورش هي:</a:t>
            </a:r>
          </a:p>
          <a:p>
            <a:r>
              <a:rPr lang="ar-IQ" dirty="0"/>
              <a:t>أولا: -مخالفته </a:t>
            </a:r>
            <a:r>
              <a:rPr lang="ar-IQ" dirty="0" err="1"/>
              <a:t>ﻷستاذه</a:t>
            </a:r>
            <a:r>
              <a:rPr lang="ar-IQ" dirty="0"/>
              <a:t> نافع في الأشياء التي كانت لا يؤكد عليها مثل الهمزة والمد فكان نافع لا يهمز همزا شديدا. ويمد ولا يشد. ويقترب بين الممدود وغير الممدود.</a:t>
            </a:r>
          </a:p>
          <a:p>
            <a:r>
              <a:rPr lang="ar-IQ" dirty="0"/>
              <a:t>ثانيا: -تعمق في ملاحظة القراءات المتواترة التي أخذها من نافع. ونقحها ببعض القراءات التي أخذها من غيره.</a:t>
            </a:r>
          </a:p>
          <a:p>
            <a:r>
              <a:rPr lang="ar-IQ" dirty="0"/>
              <a:t>ثالثا: -اعتماده على اللغة وتطبيقها على القراءات مثل الصوت والصرف واستفاد كثيرا من المسائل النحوية التي كان عالما بها. وهي شرط من شروط القارئ الجيد لأنها </a:t>
            </a:r>
            <a:r>
              <a:rPr lang="ar-IQ" dirty="0" err="1"/>
              <a:t>تفيده</a:t>
            </a:r>
            <a:r>
              <a:rPr lang="ar-IQ" dirty="0"/>
              <a:t> من فهم المعاني.</a:t>
            </a:r>
          </a:p>
          <a:p>
            <a:r>
              <a:rPr lang="ar-IQ" dirty="0"/>
              <a:t>رابعا: أثر في كثير من الطلبة الذين جاءوا ليدرسوا تحت يديه مما أدى الى نشر قراءاته في أقطار الوطن العربي وهؤلاء الطلبة من النابغين </a:t>
            </a:r>
            <a:r>
              <a:rPr lang="ar-IQ" dirty="0" err="1"/>
              <a:t>اﻷذكياء</a:t>
            </a:r>
            <a:r>
              <a:rPr lang="ar-IQ" dirty="0"/>
              <a:t> الذين شرحوا خصائص هذه القراءة. </a:t>
            </a:r>
            <a:r>
              <a:rPr lang="ar-IQ"/>
              <a:t>وهم أساس لمدرسة اقراء في مصر.</a:t>
            </a:r>
          </a:p>
          <a:p>
            <a:endParaRPr lang="ar-IQ" dirty="0"/>
          </a:p>
        </p:txBody>
      </p:sp>
    </p:spTree>
    <p:extLst>
      <p:ext uri="{BB962C8B-B14F-4D97-AF65-F5344CB8AC3E}">
        <p14:creationId xmlns:p14="http://schemas.microsoft.com/office/powerpoint/2010/main" val="1248093841"/>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342</Words>
  <Application>Microsoft Office PowerPoint</Application>
  <PresentationFormat>عرض على الشاشة (3:4)‏</PresentationFormat>
  <Paragraphs>17</Paragraphs>
  <Slides>3</Slides>
  <Notes>0</Notes>
  <HiddenSlides>0</HiddenSlides>
  <MMClips>0</MMClips>
  <ScaleCrop>false</ScaleCrop>
  <HeadingPairs>
    <vt:vector size="4" baseType="variant">
      <vt:variant>
        <vt:lpstr>نسق</vt:lpstr>
      </vt:variant>
      <vt:variant>
        <vt:i4>1</vt:i4>
      </vt:variant>
      <vt:variant>
        <vt:lpstr>عناوين الشرائح</vt:lpstr>
      </vt:variant>
      <vt:variant>
        <vt:i4>3</vt:i4>
      </vt:variant>
    </vt:vector>
  </HeadingPairs>
  <TitlesOfParts>
    <vt:vector size="4" baseType="lpstr">
      <vt:lpstr>سمة Office</vt:lpstr>
      <vt:lpstr>المحاضرة العشرون</vt:lpstr>
      <vt:lpstr>شهرة المقتضب</vt:lpstr>
      <vt:lpstr>سبب انصراف الناس عنه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العشرون</dc:title>
  <dc:creator>Lenovo</dc:creator>
  <cp:lastModifiedBy>DR.Ahmed Saker 2O14</cp:lastModifiedBy>
  <cp:revision>1</cp:revision>
  <dcterms:created xsi:type="dcterms:W3CDTF">2018-12-13T12:23:36Z</dcterms:created>
  <dcterms:modified xsi:type="dcterms:W3CDTF">2018-12-13T12:25:58Z</dcterms:modified>
</cp:coreProperties>
</file>