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الثانية والعشرون</a:t>
            </a:r>
          </a:p>
        </p:txBody>
      </p:sp>
      <p:sp>
        <p:nvSpPr>
          <p:cNvPr id="3" name="عنوان فرعي 2"/>
          <p:cNvSpPr>
            <a:spLocks noGrp="1"/>
          </p:cNvSpPr>
          <p:nvPr>
            <p:ph type="subTitle" idx="1"/>
          </p:nvPr>
        </p:nvSpPr>
        <p:spPr/>
        <p:txBody>
          <a:bodyPr/>
          <a:lstStyle/>
          <a:p>
            <a:r>
              <a:rPr lang="ar-IQ" dirty="0" smtClean="0"/>
              <a:t>مقارنة بين الكتاب والمقتضب</a:t>
            </a:r>
            <a:endParaRPr lang="ar-IQ" dirty="0"/>
          </a:p>
        </p:txBody>
      </p:sp>
    </p:spTree>
    <p:extLst>
      <p:ext uri="{BB962C8B-B14F-4D97-AF65-F5344CB8AC3E}">
        <p14:creationId xmlns:p14="http://schemas.microsoft.com/office/powerpoint/2010/main" val="148391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بين الكتاب والمقتضب</a:t>
            </a:r>
            <a:endParaRPr lang="ar-IQ" dirty="0"/>
          </a:p>
        </p:txBody>
      </p:sp>
      <p:sp>
        <p:nvSpPr>
          <p:cNvPr id="3" name="عنصر نائب للمحتوى 2"/>
          <p:cNvSpPr>
            <a:spLocks noGrp="1"/>
          </p:cNvSpPr>
          <p:nvPr>
            <p:ph idx="1"/>
          </p:nvPr>
        </p:nvSpPr>
        <p:spPr/>
        <p:txBody>
          <a:bodyPr>
            <a:normAutofit fontScale="32500" lnSpcReduction="20000"/>
          </a:bodyPr>
          <a:lstStyle/>
          <a:p>
            <a:r>
              <a:rPr lang="ar-IQ" dirty="0"/>
              <a:t>المقارنة بين كتابي(المقتضب) و(الكتاب)</a:t>
            </a:r>
          </a:p>
          <a:p>
            <a:r>
              <a:rPr lang="ar-IQ" dirty="0"/>
              <a:t>المقتضب	الكتاب</a:t>
            </a:r>
          </a:p>
          <a:p>
            <a:r>
              <a:rPr lang="ar-IQ" dirty="0"/>
              <a:t>1. لم يكن له منهج واضح، فلم يتبع طريقة سيبويه وكانت العلوم الثلاثة متداخلة فلا نعرف هل هو يتحدث عن المسائل النحوية أم عن الصرفية أم عن الصوفية؟ أي خلط بين هذه العلوم وابواب النحو بصورة غير مترابطة، فأبواب الفعل مشتتة </a:t>
            </a:r>
            <a:r>
              <a:rPr lang="ar-IQ" dirty="0" err="1"/>
              <a:t>والمبتدا</a:t>
            </a:r>
            <a:r>
              <a:rPr lang="ar-IQ" dirty="0"/>
              <a:t> والخبر ونواسخهما متوزعة في أكثر من مكان.	1. أحسن تنظيما ً وتبويبا ً، فقد عرض المسائل النحوية وبعدها الصرفية ثم الصوتية.</a:t>
            </a:r>
          </a:p>
          <a:p>
            <a:r>
              <a:rPr lang="ar-IQ" dirty="0"/>
              <a:t>2. أعرض الدارسون عنه لاستخدامه مسائل عويصة مشكلة يمتحن الدارسين بها ومن هذه الامثلة باب الفاعل في هذه المسائل مثل (الضارب الشاتم المكرم المعطية درهما القائم في داره أخوك سوطا ً أكرم الأكل طعامه علامة زيد عمرا خالد بكرا عبد الله أخوك) ويعطي التمرين للطلبة لترتيبه حسب المعنى والعامل النحوي وهذه التمارين معقدة وصعبة </a:t>
            </a:r>
            <a:r>
              <a:rPr lang="ar-IQ" dirty="0" err="1"/>
              <a:t>لانجدها</a:t>
            </a:r>
            <a:r>
              <a:rPr lang="ar-IQ" dirty="0"/>
              <a:t> عند سيبويه وهي غير مفهومة.</a:t>
            </a:r>
          </a:p>
          <a:p>
            <a:r>
              <a:rPr lang="ar-IQ" dirty="0"/>
              <a:t>	2. تناول الدارسون بكل سهولة ويسر، ولم يتناول </a:t>
            </a:r>
            <a:r>
              <a:rPr lang="ar-IQ" dirty="0" err="1"/>
              <a:t>مساءل</a:t>
            </a:r>
            <a:r>
              <a:rPr lang="ar-IQ" dirty="0"/>
              <a:t> معقدة بل استخدم شواهد بسيطة</a:t>
            </a:r>
          </a:p>
          <a:p>
            <a:r>
              <a:rPr lang="ar-IQ" dirty="0"/>
              <a:t>3. اتضحت عند بعض الأبواب مثل باب التبيين والتمييز وباب النكرة والمعرفة وباب (المفعول الذي لم يذكر فاعله) وهو أوضح من عنوان سيبويه الذي يقول (المفعول الذي تعداه فاعله إلى مفعول) ويقصد ان به (نائب فاعل).</a:t>
            </a:r>
          </a:p>
          <a:p>
            <a:r>
              <a:rPr lang="ar-IQ" dirty="0"/>
              <a:t>	3. كانت عناوين كتاب سيبويه غير واضحة فهو يعنون للأحرف الخمسة المشبهة </a:t>
            </a:r>
            <a:r>
              <a:rPr lang="ar-IQ" dirty="0" err="1"/>
              <a:t>للافعلا</a:t>
            </a:r>
            <a:r>
              <a:rPr lang="ar-IQ" dirty="0"/>
              <a:t> بعشرة أسطر. </a:t>
            </a:r>
          </a:p>
          <a:p>
            <a:r>
              <a:rPr lang="ar-IQ" dirty="0"/>
              <a:t>4. كان اسلوب المقتضب بسيطاً في عرض المادة النحوية وشرحها وكان يستطرد كثيرا ص ويذكر بعض المتداخلات كما في باب الفاعل فيقول: الفاعل رفع في (قام عبد الله) وهي مثل المبتدأ والخبر (عبد الله قام) أي يقصد الاسناد والمسند </a:t>
            </a:r>
            <a:r>
              <a:rPr lang="ar-IQ" dirty="0" err="1"/>
              <a:t>والمسند</a:t>
            </a:r>
            <a:r>
              <a:rPr lang="ar-IQ" dirty="0"/>
              <a:t> إليه	4. كان سيبويه يميل إلى توضيح المسائل بالتشبيه البسيط وليس بالشواهد المعقدة</a:t>
            </a:r>
          </a:p>
          <a:p>
            <a:r>
              <a:rPr lang="ar-IQ" dirty="0"/>
              <a:t>5. استخدم الامور العقلية النظرية كثيرا وتأثر بالفلسفة والمنطق واحتج في شرحه المسائل، واستخدم العلل المركبة واستخدم علة العلة.	5.استخدم المسائل البسيطة في القياس البسيط معتمدا على السماع.</a:t>
            </a:r>
          </a:p>
          <a:p>
            <a:r>
              <a:rPr lang="ar-IQ" dirty="0"/>
              <a:t>6. استخدم التعليل والاحتجاج وعرض الحجة والتفكير في ابطالها عن الخصم ووقوف ضد سيبويه لأنه أخذ حكم الخليل على المسائل بدون تعليل. أي </a:t>
            </a:r>
            <a:r>
              <a:rPr lang="ar-IQ" dirty="0" err="1"/>
              <a:t>لايقبل</a:t>
            </a:r>
            <a:r>
              <a:rPr lang="ar-IQ" dirty="0"/>
              <a:t> المسائل إلا بعد أن يعللها.	6. اعتمد على اصول النحو البسيطة أي لم يسرف فيها، وأخذ مسائل الخليل بدون تعليل.</a:t>
            </a:r>
          </a:p>
          <a:p>
            <a:r>
              <a:rPr lang="ar-IQ" dirty="0"/>
              <a:t>7. يميل إلى التكرار ويبحث الموضوع الواحد في أكثر من مكان كما في كان واخواتها في ج 3 </a:t>
            </a:r>
            <a:r>
              <a:rPr lang="ar-IQ" dirty="0" err="1"/>
              <a:t>وج</a:t>
            </a:r>
            <a:r>
              <a:rPr lang="ar-IQ" dirty="0"/>
              <a:t> 4 أي مشتت ومنهجه مضطرب.	7. اسلوبه مرتب ويبحث كل موضوع في مكانه من نحو وصرف وصوت ويدل هذا على عقليته المرتبة والمنظمة.</a:t>
            </a:r>
          </a:p>
          <a:p>
            <a:pPr marL="0" indent="0">
              <a:buNone/>
            </a:pPr>
            <a:endParaRPr lang="ar-IQ" dirty="0"/>
          </a:p>
          <a:p>
            <a:r>
              <a:rPr lang="ar-IQ" dirty="0"/>
              <a:t>     واكتشف الباحثون المحدثون ومنهم د. مازن المبارك استخدام المبرد للتعليل والاحتجاج واسلوب المناطقة وعلم الكلام وابطال الحجة وبخاصة ابطال حجة الخصم وهذا </a:t>
            </a:r>
            <a:r>
              <a:rPr lang="ar-IQ" dirty="0" err="1"/>
              <a:t>ماحدث</a:t>
            </a:r>
            <a:r>
              <a:rPr lang="ar-IQ" dirty="0"/>
              <a:t> مع أبي اسحاق الزجاج في أول مناظرة له مع المبرد في مسجد بغداد واشتهر عصر المبرد بهذه الاساليب العقلية، وكان شديد الاهتمام بالتعليل مما قد يكون أثّر في منهج كتابه، ووقف في وجه سيبويه لأنه قبل قول الخليل خاليا ً من التعليل، وهو دائما يحتج للتعليل.</a:t>
            </a:r>
          </a:p>
          <a:p>
            <a:endParaRPr lang="ar-IQ" dirty="0"/>
          </a:p>
        </p:txBody>
      </p:sp>
    </p:spTree>
    <p:extLst>
      <p:ext uri="{BB962C8B-B14F-4D97-AF65-F5344CB8AC3E}">
        <p14:creationId xmlns:p14="http://schemas.microsoft.com/office/powerpoint/2010/main" val="3764992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شواهد المقتضب</a:t>
            </a:r>
            <a:endParaRPr lang="ar-IQ" dirty="0"/>
          </a:p>
        </p:txBody>
      </p:sp>
      <p:sp>
        <p:nvSpPr>
          <p:cNvPr id="3" name="عنصر نائب للمحتوى 2"/>
          <p:cNvSpPr>
            <a:spLocks noGrp="1"/>
          </p:cNvSpPr>
          <p:nvPr>
            <p:ph idx="1"/>
          </p:nvPr>
        </p:nvSpPr>
        <p:spPr/>
        <p:txBody>
          <a:bodyPr>
            <a:normAutofit fontScale="40000" lnSpcReduction="20000"/>
          </a:bodyPr>
          <a:lstStyle/>
          <a:p>
            <a:r>
              <a:rPr lang="ar-IQ" smtClean="0"/>
              <a:t>_ </a:t>
            </a:r>
            <a:r>
              <a:rPr lang="ar-IQ" dirty="0"/>
              <a:t>القرآن الكريم وقراءاته كانت معظم شواهده هي من القرآن الكريم فاستشهد </a:t>
            </a:r>
            <a:r>
              <a:rPr lang="ar-IQ" dirty="0" err="1"/>
              <a:t>باكثر</a:t>
            </a:r>
            <a:r>
              <a:rPr lang="ar-IQ" dirty="0"/>
              <a:t> من خمسمئة آية، وكان يستشهد بالقراءات في موضعها النحوي ويوازن بين القراءات ويفضل أحدها على الأخرى من غير أن يصرح بغير المفصلة كما في قراءة (ادغام النون) وعدم ادغامها في حروف الحلق فإن جاء مع النون أحد حروف الحلق يكون مخرج النون من الفم لا من </a:t>
            </a:r>
            <a:r>
              <a:rPr lang="ar-IQ" dirty="0" err="1"/>
              <a:t>الخياشم</a:t>
            </a:r>
            <a:r>
              <a:rPr lang="ar-IQ" dirty="0"/>
              <a:t> لتباعد ما بينهما فمثلا في قولك: من هو تظهر النون وقولك من حاتم؟ </a:t>
            </a:r>
            <a:r>
              <a:rPr lang="ar-IQ" dirty="0" err="1"/>
              <a:t>لاتظهر</a:t>
            </a:r>
            <a:r>
              <a:rPr lang="ar-IQ" dirty="0"/>
              <a:t> النون وقوله تعالى (ألا يعلم من خلق) لتعيين النون وهذه أجود القراءات لأن الخاء والعين من حروف الحلق، ولا يكون معها إلا الاظهار.</a:t>
            </a:r>
          </a:p>
          <a:p>
            <a:r>
              <a:rPr lang="ar-IQ" dirty="0"/>
              <a:t>_ من بعض القراءات يجيز الوجهين ويذكر القراءتين مثل جواز الفك والادغام فيجوز الفك في(حيي) ويجوز الادغام في (حي) في قوله (ويحيا من حي عن بينة) وقرئ بها جميعا ً.</a:t>
            </a:r>
          </a:p>
          <a:p>
            <a:endParaRPr lang="ar-IQ" dirty="0"/>
          </a:p>
          <a:p>
            <a:r>
              <a:rPr lang="ar-IQ" dirty="0"/>
              <a:t>-وقد يعرض للقراءة من غير أن يرجحها او يرجح عليها قراءات أخرى مثل قراءة (أعلام) في غير المعرض جاز الادغام والاظهار، والادغام في بعض أحسن مثل قولك (هل رأيت زيدا) أي </a:t>
            </a:r>
            <a:r>
              <a:rPr lang="ar-IQ" dirty="0" err="1"/>
              <a:t>هرأيت</a:t>
            </a:r>
            <a:r>
              <a:rPr lang="ar-IQ" dirty="0"/>
              <a:t> زيدا ً والادغام أفضل إذا كان الحرف الاول ساكناً وهو الراء في (رأيت) وإذا كان متحركا فجاز الوجهان مثل (هل طرقك) و (هل دفعك). الخ، وعدم الادغام عند المبرد أحسن </a:t>
            </a:r>
            <a:r>
              <a:rPr lang="ar-IQ" dirty="0" err="1"/>
              <a:t>بالادغام</a:t>
            </a:r>
            <a:r>
              <a:rPr lang="ar-IQ" dirty="0"/>
              <a:t> لتباعد المخرجين، ومن قراءات الادغام قراءة أبي عمرو (</a:t>
            </a:r>
            <a:r>
              <a:rPr lang="ar-IQ" dirty="0" err="1"/>
              <a:t>بتؤثرون</a:t>
            </a:r>
            <a:r>
              <a:rPr lang="ar-IQ" dirty="0"/>
              <a:t>) واصلها (بل تؤثرون) وقرأ (</a:t>
            </a:r>
            <a:r>
              <a:rPr lang="ar-IQ" dirty="0" err="1"/>
              <a:t>هثوب</a:t>
            </a:r>
            <a:r>
              <a:rPr lang="ar-IQ" dirty="0"/>
              <a:t> الكفار) وهي (هل ثوب الكفار).</a:t>
            </a:r>
          </a:p>
          <a:p>
            <a:r>
              <a:rPr lang="ar-IQ" dirty="0"/>
              <a:t> أي النون إذا جاء بعدها حرف من حروف الفم فيكون مخرجها من </a:t>
            </a:r>
            <a:r>
              <a:rPr lang="ar-IQ" dirty="0" err="1"/>
              <a:t>الخياشم</a:t>
            </a:r>
            <a:r>
              <a:rPr lang="ar-IQ" dirty="0"/>
              <a:t> مثل (من قال) أي (مقال) و (من جاء) وهي (</a:t>
            </a:r>
            <a:r>
              <a:rPr lang="ar-IQ" dirty="0" err="1"/>
              <a:t>مجاء</a:t>
            </a:r>
            <a:r>
              <a:rPr lang="ar-IQ" dirty="0"/>
              <a:t>). الخ، فلا تقول في (ويل يومئذٍ للمكذبين) </a:t>
            </a:r>
            <a:r>
              <a:rPr lang="ar-IQ" dirty="0" err="1"/>
              <a:t>لايجوز</a:t>
            </a:r>
            <a:r>
              <a:rPr lang="ar-IQ" dirty="0"/>
              <a:t> الادغام. </a:t>
            </a:r>
          </a:p>
          <a:p>
            <a:r>
              <a:rPr lang="ar-IQ" dirty="0"/>
              <a:t>_ وقد يخطئ القراءة ويصفها باللحن في قراءة من قرأ (ثم ليقطع فلينظر) قراءة حفص عن عاصم اسكان </a:t>
            </a:r>
            <a:r>
              <a:rPr lang="ar-IQ" dirty="0" err="1"/>
              <a:t>اللامين</a:t>
            </a:r>
            <a:r>
              <a:rPr lang="ar-IQ" dirty="0"/>
              <a:t> في ليقطع ولينظر أما المبرد فقال سكون اللام في ليقطع جيد أما في فلينظر فلا يجوز السكون وعلة ذلك أن ثم منقطعة عن اللام في فليقطع، وواو فلينظر فهي مدغمة ولا يجوز السكون.</a:t>
            </a:r>
          </a:p>
          <a:p>
            <a:r>
              <a:rPr lang="ar-IQ" dirty="0"/>
              <a:t>_ يصف بعض القراءات بالخطأ مثل (ولبثوا في كهفهم ثلاثمائة سنين) وسنين بدل الثلاثمائة وقرأها بالنصب وخطأ قراءة من قرأ سنين بالجر باعتبارها مضاف اليه، والراي الاول عند المبرد صحيح وخطأ القراء الثانية.</a:t>
            </a:r>
          </a:p>
          <a:p>
            <a:r>
              <a:rPr lang="ar-IQ" dirty="0"/>
              <a:t>_ خطأ قراءة نافع وقال عنه: لم يكن له علم بالعربية في </a:t>
            </a:r>
            <a:r>
              <a:rPr lang="ar-IQ" dirty="0" err="1"/>
              <a:t>قرائته</a:t>
            </a:r>
            <a:r>
              <a:rPr lang="ar-IQ" dirty="0"/>
              <a:t> (</a:t>
            </a:r>
            <a:r>
              <a:rPr lang="ar-IQ" dirty="0" err="1"/>
              <a:t>معائش</a:t>
            </a:r>
            <a:r>
              <a:rPr lang="ar-IQ" dirty="0"/>
              <a:t>) فغلط الهمزة وقال الصحيح هو: (معايش).</a:t>
            </a:r>
          </a:p>
          <a:p>
            <a:r>
              <a:rPr lang="ar-IQ" dirty="0"/>
              <a:t>وعد أحد القراءات لحنا فاحشا ً في قراءة أهل المدينة وابن مروان (هؤلاء بناتي هن اطهر لكم) (أطهر) بالنصب على أنها حال </a:t>
            </a:r>
            <a:r>
              <a:rPr lang="ar-IQ" dirty="0" err="1"/>
              <a:t>وقاءة</a:t>
            </a:r>
            <a:r>
              <a:rPr lang="ar-IQ" dirty="0"/>
              <a:t> المصحف هي الرفع في (أطهر) لنها خبر لهؤلاء وعليه المبرد.</a:t>
            </a:r>
          </a:p>
          <a:p>
            <a:endParaRPr lang="ar-IQ" dirty="0"/>
          </a:p>
        </p:txBody>
      </p:sp>
    </p:spTree>
    <p:extLst>
      <p:ext uri="{BB962C8B-B14F-4D97-AF65-F5344CB8AC3E}">
        <p14:creationId xmlns:p14="http://schemas.microsoft.com/office/powerpoint/2010/main" val="193420977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469</Words>
  <Application>Microsoft Office PowerPoint</Application>
  <PresentationFormat>عرض على الشاشة (3:4)‏</PresentationFormat>
  <Paragraphs>26</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الثانية والعشرون</vt:lpstr>
      <vt:lpstr>بين الكتاب والمقتضب</vt:lpstr>
      <vt:lpstr>شواهد المقتضب</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والعشرون</dc:title>
  <dc:creator>Lenovo</dc:creator>
  <cp:lastModifiedBy>DR.Ahmed Saker 2O14</cp:lastModifiedBy>
  <cp:revision>1</cp:revision>
  <dcterms:created xsi:type="dcterms:W3CDTF">2018-12-13T12:31:39Z</dcterms:created>
  <dcterms:modified xsi:type="dcterms:W3CDTF">2018-12-13T12:38:29Z</dcterms:modified>
</cp:coreProperties>
</file>