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الرابعة والعشرون</a:t>
            </a:r>
          </a:p>
        </p:txBody>
      </p:sp>
      <p:sp>
        <p:nvSpPr>
          <p:cNvPr id="3" name="عنوان فرعي 2"/>
          <p:cNvSpPr>
            <a:spLocks noGrp="1"/>
          </p:cNvSpPr>
          <p:nvPr>
            <p:ph type="subTitle" idx="1"/>
          </p:nvPr>
        </p:nvSpPr>
        <p:spPr/>
        <p:txBody>
          <a:bodyPr/>
          <a:lstStyle/>
          <a:p>
            <a:r>
              <a:rPr lang="ar-IQ" dirty="0" smtClean="0"/>
              <a:t>أصول النحو عند المبرد</a:t>
            </a:r>
            <a:endParaRPr lang="ar-IQ" dirty="0"/>
          </a:p>
        </p:txBody>
      </p:sp>
    </p:spTree>
    <p:extLst>
      <p:ext uri="{BB962C8B-B14F-4D97-AF65-F5344CB8AC3E}">
        <p14:creationId xmlns:p14="http://schemas.microsoft.com/office/powerpoint/2010/main" val="4094384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IQ" dirty="0"/>
              <a:t>أصول النحو عند المبرد</a:t>
            </a:r>
            <a:br>
              <a:rPr lang="ar-IQ" dirty="0"/>
            </a:br>
            <a:endParaRPr lang="ar-IQ" dirty="0"/>
          </a:p>
        </p:txBody>
      </p:sp>
      <p:sp>
        <p:nvSpPr>
          <p:cNvPr id="3" name="عنصر نائب للمحتوى 2"/>
          <p:cNvSpPr>
            <a:spLocks noGrp="1"/>
          </p:cNvSpPr>
          <p:nvPr>
            <p:ph idx="1"/>
          </p:nvPr>
        </p:nvSpPr>
        <p:spPr/>
        <p:txBody>
          <a:bodyPr>
            <a:normAutofit fontScale="70000" lnSpcReduction="20000"/>
          </a:bodyPr>
          <a:lstStyle/>
          <a:p>
            <a:r>
              <a:rPr lang="ar-IQ" dirty="0"/>
              <a:t>أصول النحو في المقتضب.</a:t>
            </a:r>
          </a:p>
          <a:p>
            <a:r>
              <a:rPr lang="ar-IQ" dirty="0"/>
              <a:t>_ اعتمد على القياس كثيراً وإن ورد السماع بشيء لم يعتمد القياس وأكد السماع المطرد ولا يصح القياس على الشاهد المفرد والرواية النادرة ووضع السماع بقاعدة للقياس كما فعل سيبويه في وضع قاعدة النسب إلى (فعوله) على (فعلي) في (</a:t>
            </a:r>
            <a:r>
              <a:rPr lang="ar-IQ" dirty="0" err="1"/>
              <a:t>شنؤه</a:t>
            </a:r>
            <a:r>
              <a:rPr lang="ar-IQ" dirty="0"/>
              <a:t>) (</a:t>
            </a:r>
            <a:r>
              <a:rPr lang="ar-IQ" dirty="0" err="1"/>
              <a:t>شنيء</a:t>
            </a:r>
            <a:r>
              <a:rPr lang="ar-IQ" dirty="0"/>
              <a:t>). الخ</a:t>
            </a:r>
          </a:p>
          <a:p>
            <a:endParaRPr lang="ar-IQ" dirty="0"/>
          </a:p>
          <a:p>
            <a:r>
              <a:rPr lang="ar-IQ" dirty="0"/>
              <a:t>_ اعتمد على القياس كثيرا ً ومثال ذلك: اجازته صياغة (فعال) للدلالة على صاحب الشيء كالمهنة ونحوها، مثال بائع العطر عطار، بائع التمر تمار، صاحب البز بزاز ...الخ</a:t>
            </a:r>
          </a:p>
          <a:p>
            <a:endParaRPr lang="ar-IQ" dirty="0"/>
          </a:p>
          <a:p>
            <a:r>
              <a:rPr lang="ar-IQ" dirty="0"/>
              <a:t>كما في قول الشاعر وغررتني وزعمت أنك لابن في الصيف تامر وقول الشاعر وليس بذي سيف ولبن بنبال، وقول الحطيئة (الطاعم الكاسي) ورجل له طعام وكسوة و (عيشة راضية) وعيشة فيها رضى، وقياسه (لكن) </a:t>
            </a:r>
            <a:r>
              <a:rPr lang="ar-IQ" dirty="0" err="1"/>
              <a:t>المخففه</a:t>
            </a:r>
            <a:r>
              <a:rPr lang="ar-IQ" dirty="0"/>
              <a:t> على عمل ان ولكن المخففة إذا دخلت على المبتدأ والخبر </a:t>
            </a:r>
            <a:r>
              <a:rPr lang="ar-IQ" dirty="0" err="1"/>
              <a:t>لاتعمل</a:t>
            </a:r>
            <a:r>
              <a:rPr lang="ar-IQ" dirty="0"/>
              <a:t> فيهما أما المشددة فتعمل وقياسه قلب الواو الأصلية (وسادة) إلى (اسادة).</a:t>
            </a:r>
          </a:p>
          <a:p>
            <a:endParaRPr lang="ar-IQ" dirty="0"/>
          </a:p>
          <a:p>
            <a:endParaRPr lang="ar-IQ" dirty="0"/>
          </a:p>
        </p:txBody>
      </p:sp>
    </p:spTree>
    <p:extLst>
      <p:ext uri="{BB962C8B-B14F-4D97-AF65-F5344CB8AC3E}">
        <p14:creationId xmlns:p14="http://schemas.microsoft.com/office/powerpoint/2010/main" val="3078214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 اصول النحو عند المبرد</a:t>
            </a:r>
            <a:endParaRPr lang="ar-IQ" dirty="0"/>
          </a:p>
        </p:txBody>
      </p:sp>
      <p:sp>
        <p:nvSpPr>
          <p:cNvPr id="3" name="عنصر نائب للمحتوى 2"/>
          <p:cNvSpPr>
            <a:spLocks noGrp="1"/>
          </p:cNvSpPr>
          <p:nvPr>
            <p:ph idx="1"/>
          </p:nvPr>
        </p:nvSpPr>
        <p:spPr/>
        <p:txBody>
          <a:bodyPr>
            <a:normAutofit fontScale="92500" lnSpcReduction="20000"/>
          </a:bodyPr>
          <a:lstStyle/>
          <a:p>
            <a:endParaRPr lang="ar-IQ" dirty="0"/>
          </a:p>
          <a:p>
            <a:r>
              <a:rPr lang="ar-IQ" dirty="0"/>
              <a:t>_ اهتم </a:t>
            </a:r>
            <a:r>
              <a:rPr lang="ar-IQ" dirty="0" err="1"/>
              <a:t>باتعليل</a:t>
            </a:r>
            <a:r>
              <a:rPr lang="ar-IQ" dirty="0"/>
              <a:t> في النحو والصرف واستخدم العلة الأولى، وعلة العلة والعلة الثالثة والعلة الرابعة.</a:t>
            </a:r>
          </a:p>
          <a:p>
            <a:endParaRPr lang="ar-IQ" dirty="0"/>
          </a:p>
          <a:p>
            <a:r>
              <a:rPr lang="ar-IQ" dirty="0"/>
              <a:t>_ استخدم التأويل في رد </a:t>
            </a:r>
            <a:r>
              <a:rPr lang="ar-IQ" dirty="0" err="1"/>
              <a:t>ماخالف</a:t>
            </a:r>
            <a:r>
              <a:rPr lang="ar-IQ" dirty="0"/>
              <a:t> القياس من الظواهر بتقديرات بعيدة مثل تخريجه لكلمة (فمويها) </a:t>
            </a:r>
            <a:r>
              <a:rPr lang="ar-IQ" dirty="0" err="1"/>
              <a:t>فقال:فم</a:t>
            </a:r>
            <a:r>
              <a:rPr lang="ar-IQ"/>
              <a:t> أصله فو لأنه من تفوهت كذا وجمعه أفواه وجعل الواو في الجمع بدلاً من الهاء لخفتها للين ، وإن الهاء خفيفة ، وهذا موقف المبرد من الشاهد النحوي وأصول النحو ، وتابع البصريين في أكثرها وخالف سيبويه في بعضها وزاد على سيبويه وسابقيه الكثير من التعديلات والتأويل والقياس.</a:t>
            </a:r>
          </a:p>
          <a:p>
            <a:endParaRPr lang="ar-IQ"/>
          </a:p>
        </p:txBody>
      </p:sp>
    </p:spTree>
    <p:extLst>
      <p:ext uri="{BB962C8B-B14F-4D97-AF65-F5344CB8AC3E}">
        <p14:creationId xmlns:p14="http://schemas.microsoft.com/office/powerpoint/2010/main" val="45100828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259</Words>
  <Application>Microsoft Office PowerPoint</Application>
  <PresentationFormat>عرض على الشاشة (3:4)‏</PresentationFormat>
  <Paragraphs>14</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الرابعة والعشرون</vt:lpstr>
      <vt:lpstr>أصول النحو عند المبرد </vt:lpstr>
      <vt:lpstr>تكملة اصول النحو عند المبرد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والعشرون</dc:title>
  <dc:creator>Lenovo</dc:creator>
  <cp:lastModifiedBy>DR.Ahmed Saker 2O14</cp:lastModifiedBy>
  <cp:revision>1</cp:revision>
  <dcterms:created xsi:type="dcterms:W3CDTF">2018-12-13T12:43:22Z</dcterms:created>
  <dcterms:modified xsi:type="dcterms:W3CDTF">2018-12-13T12:45:50Z</dcterms:modified>
</cp:coreProperties>
</file>