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التاسعة والعشرون</a:t>
            </a:r>
          </a:p>
        </p:txBody>
      </p:sp>
      <p:sp>
        <p:nvSpPr>
          <p:cNvPr id="3" name="عنوان فرعي 2"/>
          <p:cNvSpPr>
            <a:spLocks noGrp="1"/>
          </p:cNvSpPr>
          <p:nvPr>
            <p:ph type="subTitle" idx="1"/>
          </p:nvPr>
        </p:nvSpPr>
        <p:spPr/>
        <p:txBody>
          <a:bodyPr/>
          <a:lstStyle/>
          <a:p>
            <a:r>
              <a:rPr lang="ar-IQ" dirty="0" smtClean="0"/>
              <a:t>الكسائي</a:t>
            </a:r>
            <a:endParaRPr lang="ar-IQ" dirty="0"/>
          </a:p>
        </p:txBody>
      </p:sp>
    </p:spTree>
    <p:extLst>
      <p:ext uri="{BB962C8B-B14F-4D97-AF65-F5344CB8AC3E}">
        <p14:creationId xmlns:p14="http://schemas.microsoft.com/office/powerpoint/2010/main" val="604452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حياته </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الكسائي ت 189 هــ</a:t>
            </a:r>
          </a:p>
          <a:p>
            <a:r>
              <a:rPr lang="ar-IQ" dirty="0"/>
              <a:t>      وهو علي بن حمزة الكسائي مولى بني أسد من الكوفة ودخلها وهو شاب وفيها نشأ وتعلم على أيدي كبار علماءها في حلقات الدرس ومجالسه في المسجد الجامع فأخذ من معاذ بن مسلم الهراء وأبي جعفر </a:t>
            </a:r>
            <a:r>
              <a:rPr lang="ar-IQ" dirty="0" err="1"/>
              <a:t>الرؤاسي،وتعلم</a:t>
            </a:r>
            <a:r>
              <a:rPr lang="ar-IQ" dirty="0"/>
              <a:t> القراءة من حمزة بن حبيب الزيات (ت 156 هـ) واخذ مكانه في الأقراء بعد وفاته وهو أحد القراء الثلاثة من سبعة عدهم ابن مجاهد من القراء السبعة (راجع القراءات القرآنية)  بعد أن اخذ النحو من الهراء </a:t>
            </a:r>
            <a:r>
              <a:rPr lang="ar-IQ" dirty="0" err="1"/>
              <a:t>والرؤاسي</a:t>
            </a:r>
            <a:r>
              <a:rPr lang="ar-IQ" dirty="0"/>
              <a:t> لم يقتنع بهذا النحو كاكتمال فرحل ليجلس في حلقات الخليل في البصرة وتعلم منه واعجب بالخليل وعلمه وسعة اطلاعه وكثرة حفظه ووضوح مسائله وتطور اسسه وسأل الخليل ،من أين تعلم هذا؟</a:t>
            </a:r>
          </a:p>
          <a:p>
            <a:r>
              <a:rPr lang="ar-IQ" dirty="0"/>
              <a:t>     فقال له: من البداية فرحل إليها ليتعلم ما تعلم وبدأ بداية جيدة باختيار أهل البادية الفصحاء فانفذ خمس عشرة قنينة من الحبر دلالة على ما سجل من لغة الاعراب، لكن في نهاية الأمر لم يستمر على السماع من الفصحاء فلجأ إلى السماع من (اعراب الحطمية) وهم غير فصحاء.</a:t>
            </a:r>
          </a:p>
          <a:p>
            <a:r>
              <a:rPr lang="ar-IQ" dirty="0"/>
              <a:t>الرواية </a:t>
            </a:r>
          </a:p>
          <a:p>
            <a:r>
              <a:rPr lang="ar-IQ" dirty="0"/>
              <a:t>       حدث عن جعفر الصادق، والأعمش، وسليمان بن أرقم. وأخذ النحو عن الخليل بن أحمد، وسافر في بادية الحجاز ونجد مدة للعربية ولزم معاذا الهراء، فأصبح مثالا يحتذى به في علمه بفنون اللغة وقواعدها، وصار إمام نحاة الكوفة، وبلغ عند هارون الرشيد منزلة عظيمة، وأدب ولده الأمين، ونال جاها وأموالا. ومن أشهر تلاميذه في النحو هشام بن معاوية ويحيى الفراء.</a:t>
            </a:r>
          </a:p>
          <a:p>
            <a:endParaRPr lang="ar-IQ" dirty="0"/>
          </a:p>
          <a:p>
            <a:r>
              <a:rPr lang="ar-IQ" dirty="0"/>
              <a:t>أخذ القراءة عرضا عن حمزة الزيات أربع مرات، وإليه انتهت رئاسة الإقراء في الكوفة بعد وفاته، روى عنه القراءات أبو عمر الدوري، وأبو الحارث الليث بن خالد وهما راوياه، ونصير بن يوسف الرازي، وقتيبة بن مهران الأصبهاني، وأحمد بن أبي سريج، وأحمد بن جبير الأنطاكي، وأبو حمدون الطيب، وعيسى بن سليمان </a:t>
            </a:r>
            <a:r>
              <a:rPr lang="ar-IQ" dirty="0" err="1"/>
              <a:t>الشيزري</a:t>
            </a:r>
            <a:r>
              <a:rPr lang="ar-IQ" dirty="0"/>
              <a:t> ويحيى الفراء وخلف البزار.</a:t>
            </a:r>
          </a:p>
          <a:p>
            <a:endParaRPr lang="ar-IQ" dirty="0"/>
          </a:p>
        </p:txBody>
      </p:sp>
    </p:spTree>
    <p:extLst>
      <p:ext uri="{BB962C8B-B14F-4D97-AF65-F5344CB8AC3E}">
        <p14:creationId xmlns:p14="http://schemas.microsoft.com/office/powerpoint/2010/main" val="680196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شيوخه وتلاميذه</a:t>
            </a:r>
            <a:endParaRPr lang="ar-IQ" dirty="0"/>
          </a:p>
        </p:txBody>
      </p:sp>
      <p:sp>
        <p:nvSpPr>
          <p:cNvPr id="3" name="عنصر نائب للمحتوى 2"/>
          <p:cNvSpPr>
            <a:spLocks noGrp="1"/>
          </p:cNvSpPr>
          <p:nvPr>
            <p:ph idx="1"/>
          </p:nvPr>
        </p:nvSpPr>
        <p:spPr/>
        <p:txBody>
          <a:bodyPr>
            <a:normAutofit fontScale="62500" lnSpcReduction="20000"/>
          </a:bodyPr>
          <a:lstStyle/>
          <a:p>
            <a:r>
              <a:rPr lang="ar-IQ" dirty="0"/>
              <a:t>شيوخه </a:t>
            </a:r>
          </a:p>
          <a:p>
            <a:r>
              <a:rPr lang="ar-IQ" dirty="0"/>
              <a:t>     أخذ القراءة عرضًا عن حمزة أربع مرات، وعليه اعتماده، وعن محمد بن أبي ليلة، وعيسى بن عمر الهمداني، وروى الحروف عن أبي بكر بن عياش، وإسماعيل ويعقوب ابني جعفر عن نافع، وعن عبد الرحمن بن أبي حماد، وعن أبي حيوة شريح بن يزيد..</a:t>
            </a:r>
          </a:p>
          <a:p>
            <a:endParaRPr lang="ar-IQ" dirty="0"/>
          </a:p>
          <a:p>
            <a:r>
              <a:rPr lang="ar-IQ" dirty="0"/>
              <a:t>مصنفاته </a:t>
            </a:r>
          </a:p>
          <a:p>
            <a:r>
              <a:rPr lang="ar-IQ" dirty="0"/>
              <a:t>    للكسائي عدد من التصانيف من أشهرها: معاني القرآن ومقطوع القرآن </a:t>
            </a:r>
            <a:r>
              <a:rPr lang="ar-IQ" dirty="0" err="1"/>
              <a:t>وموصوله</a:t>
            </a:r>
            <a:r>
              <a:rPr lang="ar-IQ" dirty="0"/>
              <a:t>، وكتاب في القراءات، وكتاب النوادر الكبير وكتاب النوادر الأصغر، ومختصر في النحو، وكتاب اختلاف العدد وكتاب قصص الأنبياء وكتاب الحروف وكتاب العدد وكتاب القراءات وكتاب المصادر وكتاب الهجاء وغيرها.</a:t>
            </a:r>
          </a:p>
          <a:p>
            <a:endParaRPr lang="ar-IQ" dirty="0"/>
          </a:p>
          <a:p>
            <a:r>
              <a:rPr lang="ar-IQ" dirty="0"/>
              <a:t>تلاميذه </a:t>
            </a:r>
          </a:p>
          <a:p>
            <a:r>
              <a:rPr lang="ar-IQ" dirty="0"/>
              <a:t>    روى عنه القراءات أبو عمر الدوري، وأبو الحارث الليث بن خالد، ونصير بن يوسف، وقتيبة بن مهران، وأحمد بن سريج، وأبو عبيد، ويحيى الفراء، وخلف بن هشام، وغيرهم. وأما راوياه فهما الليث، وحفص الدوري. وله أعمال كثيرة</a:t>
            </a:r>
          </a:p>
          <a:p>
            <a:endParaRPr lang="ar-IQ" dirty="0"/>
          </a:p>
        </p:txBody>
      </p:sp>
    </p:spTree>
    <p:extLst>
      <p:ext uri="{BB962C8B-B14F-4D97-AF65-F5344CB8AC3E}">
        <p14:creationId xmlns:p14="http://schemas.microsoft.com/office/powerpoint/2010/main" val="1371323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منهجه في القراءة القرآنية ووفاته</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منهجه في القراءة </a:t>
            </a:r>
          </a:p>
          <a:p>
            <a:r>
              <a:rPr lang="ar-IQ" dirty="0"/>
              <a:t>يقول الشيخ عبد الفتاح القاضي عن منهج الكِسائي في القراءة</a:t>
            </a:r>
          </a:p>
          <a:p>
            <a:endParaRPr lang="ar-IQ" dirty="0"/>
          </a:p>
          <a:p>
            <a:r>
              <a:rPr lang="ar-IQ" dirty="0"/>
              <a:t>يبسمل بين كل سورتين إلا بين (الأنفال والتوبة) فيقف أو يسكت أو يصل</a:t>
            </a:r>
          </a:p>
          <a:p>
            <a:r>
              <a:rPr lang="ar-IQ" dirty="0"/>
              <a:t>يوسط المَدَّيْنِ المتصل والمنفصل بمقدار أربع حركات</a:t>
            </a:r>
          </a:p>
          <a:p>
            <a:r>
              <a:rPr lang="ar-IQ" dirty="0"/>
              <a:t>يدغم ذال إذ فيما عدا الجيم، ويدغم دال وتاء التأنيث ولام هل وبل في حروف كل منها، ويدغم الباء المجزومة في الفاء نحو: {قَالَ </a:t>
            </a:r>
            <a:r>
              <a:rPr lang="ar-IQ" dirty="0" err="1"/>
              <a:t>إذْهَبْ</a:t>
            </a:r>
            <a:r>
              <a:rPr lang="ar-IQ" dirty="0"/>
              <a:t> فَمَنْ تَبِعَكَ مِنْهُمْ}، ويدغم الفاء المجزومة في الباء في {إِنْ نَشَأْ نَخْسِفْ بِهِمُ} في سبأ. وأدغم من رواية الليث اللام المجزومة في الذال في {يَفْعَلْ ذَلِكَ} حيث وقع هذا اللفظ، ويدغم الذال في التاء في {عذتُ}، {فنبذتها}، {اتخذتم}، {أخذتم}، ويدغم الثاء في التاء في {أورثتموها}، {لبثت}، {لبثتم}.</a:t>
            </a:r>
          </a:p>
          <a:p>
            <a:r>
              <a:rPr lang="ar-IQ" dirty="0"/>
              <a:t>يميل ما يميله حمزة من الألفات، ويزيد عليه إمالة بعض الألفاظ كما وضح في كتب القراءات.</a:t>
            </a:r>
          </a:p>
          <a:p>
            <a:r>
              <a:rPr lang="ar-IQ" dirty="0"/>
              <a:t>يميل ما قبل هاء التأنيث عند الوقف نحو: {رحمة}، {الملائكة} بشروط مخصوصة.</a:t>
            </a:r>
          </a:p>
          <a:p>
            <a:r>
              <a:rPr lang="ar-IQ" dirty="0"/>
              <a:t>يقف على </a:t>
            </a:r>
            <a:r>
              <a:rPr lang="ar-IQ" dirty="0" err="1"/>
              <a:t>التاءات</a:t>
            </a:r>
            <a:r>
              <a:rPr lang="ar-IQ" dirty="0"/>
              <a:t> المفتوحة نحو: (شجرت، بقيت، جنت) بالهاء.</a:t>
            </a:r>
          </a:p>
          <a:p>
            <a:r>
              <a:rPr lang="ar-IQ" dirty="0"/>
              <a:t>يسكن ياء الإضافة في {قُلْ لِعِبَادِيَ الَّذِينَ آمَنُوا} بإبراهيم، {يَا عِبَادِيَ الَّذِينَ} بالعنكبوت والزمر.</a:t>
            </a:r>
          </a:p>
          <a:p>
            <a:r>
              <a:rPr lang="ar-IQ" dirty="0"/>
              <a:t>يثبت الياء الزائدة في {يَوْمَ يَأْتِ} في هود، و{كُنَّا نَبْغِ} في الكهف، في حال الوصل.</a:t>
            </a:r>
          </a:p>
          <a:p>
            <a:endParaRPr lang="ar-IQ" dirty="0"/>
          </a:p>
          <a:p>
            <a:r>
              <a:rPr lang="ar-IQ" dirty="0"/>
              <a:t>وفاته </a:t>
            </a:r>
          </a:p>
          <a:p>
            <a:r>
              <a:rPr lang="ar-IQ" dirty="0"/>
              <a:t>عاش الكسائي 70 سنة، وتُوفِّي بالري - جنوب شرقي طهران - سنة 189هـ/ 805م</a:t>
            </a:r>
          </a:p>
          <a:p>
            <a:endParaRPr lang="ar-IQ" dirty="0"/>
          </a:p>
        </p:txBody>
      </p:sp>
    </p:spTree>
    <p:extLst>
      <p:ext uri="{BB962C8B-B14F-4D97-AF65-F5344CB8AC3E}">
        <p14:creationId xmlns:p14="http://schemas.microsoft.com/office/powerpoint/2010/main" val="25357342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711</Words>
  <Application>Microsoft Office PowerPoint</Application>
  <PresentationFormat>عرض على الشاشة (3:4)‏</PresentationFormat>
  <Paragraphs>34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التاسعة والعشرون</vt:lpstr>
      <vt:lpstr>حياته </vt:lpstr>
      <vt:lpstr>شيوخه وتلاميذه</vt:lpstr>
      <vt:lpstr>منهجه في القراءة القرآنية ووفاته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والعشرون</dc:title>
  <cp:lastModifiedBy>DR.Ahmed Saker 2O14</cp:lastModifiedBy>
  <cp:revision>1</cp:revision>
  <dcterms:modified xsi:type="dcterms:W3CDTF">2018-12-13T13:03:35Z</dcterms:modified>
</cp:coreProperties>
</file>