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3"/>
  </p:notesMasterIdLst>
  <p:sldIdLst>
    <p:sldId id="256" r:id="rId2"/>
    <p:sldId id="257" r:id="rId3"/>
    <p:sldId id="258" r:id="rId4"/>
    <p:sldId id="268" r:id="rId5"/>
    <p:sldId id="259" r:id="rId6"/>
    <p:sldId id="272" r:id="rId7"/>
    <p:sldId id="267" r:id="rId8"/>
    <p:sldId id="260" r:id="rId9"/>
    <p:sldId id="261" r:id="rId10"/>
    <p:sldId id="264" r:id="rId11"/>
    <p:sldId id="263"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22342D-2866-4947-94DD-89D82546F2F1}" type="datetimeFigureOut">
              <a:rPr lang="ar-IQ" smtClean="0"/>
              <a:pPr/>
              <a:t>05/04/1440</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1B2E73C-8A28-46C8-B971-FA3CF6BD99BC}" type="slidenum">
              <a:rPr lang="ar-IQ" smtClean="0"/>
              <a:pPr/>
              <a:t>‹#›</a:t>
            </a:fld>
            <a:endParaRPr lang="ar-IQ"/>
          </a:p>
        </p:txBody>
      </p:sp>
    </p:spTree>
    <p:extLst>
      <p:ext uri="{BB962C8B-B14F-4D97-AF65-F5344CB8AC3E}">
        <p14:creationId xmlns:p14="http://schemas.microsoft.com/office/powerpoint/2010/main" val="31068460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IQ" dirty="0"/>
          </a:p>
        </p:txBody>
      </p:sp>
      <p:sp>
        <p:nvSpPr>
          <p:cNvPr id="4" name="Slide Number Placeholder 3"/>
          <p:cNvSpPr>
            <a:spLocks noGrp="1"/>
          </p:cNvSpPr>
          <p:nvPr>
            <p:ph type="sldNum" sz="quarter" idx="10"/>
          </p:nvPr>
        </p:nvSpPr>
        <p:spPr/>
        <p:txBody>
          <a:bodyPr/>
          <a:lstStyle/>
          <a:p>
            <a:fld id="{61B2E73C-8A28-46C8-B971-FA3CF6BD99BC}" type="slidenum">
              <a:rPr lang="ar-IQ" smtClean="0"/>
              <a:pPr/>
              <a:t>1</a:t>
            </a:fld>
            <a:endParaRPr lang="ar-IQ"/>
          </a:p>
        </p:txBody>
      </p:sp>
    </p:spTree>
    <p:extLst>
      <p:ext uri="{BB962C8B-B14F-4D97-AF65-F5344CB8AC3E}">
        <p14:creationId xmlns:p14="http://schemas.microsoft.com/office/powerpoint/2010/main" val="78323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00709D0-F5C4-4B49-BACE-2FEAE0FC7F05}" type="datetimeFigureOut">
              <a:rPr lang="ar-IQ" smtClean="0"/>
              <a:pPr/>
              <a:t>05/04/1440</a:t>
            </a:fld>
            <a:endParaRPr lang="ar-IQ"/>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ar-IQ"/>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8BC0A28-0153-4C6D-A793-586634490BE4}"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457200" y="6480969"/>
            <a:ext cx="4260056" cy="300831"/>
          </a:xfrm>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2619376" y="6480969"/>
            <a:ext cx="4260056" cy="300831"/>
          </a:xfrm>
        </p:spPr>
        <p:txBody>
          <a:bodyPr/>
          <a:lstStyle/>
          <a:p>
            <a:endParaRPr lang="ar-IQ"/>
          </a:p>
        </p:txBody>
      </p:sp>
      <p:sp>
        <p:nvSpPr>
          <p:cNvPr id="6" name="Slide Number Placeholder 5"/>
          <p:cNvSpPr>
            <a:spLocks noGrp="1"/>
          </p:cNvSpPr>
          <p:nvPr>
            <p:ph type="sldNum" sz="quarter" idx="12"/>
          </p:nvPr>
        </p:nvSpPr>
        <p:spPr>
          <a:xfrm>
            <a:off x="8451056" y="809624"/>
            <a:ext cx="502920" cy="300831"/>
          </a:xfrm>
        </p:spPr>
        <p:txBody>
          <a:bodyPr/>
          <a:lstStyle/>
          <a:p>
            <a:fld id="{D8BC0A28-0153-4C6D-A793-586634490BE4}" type="slidenum">
              <a:rPr lang="ar-IQ" smtClean="0"/>
              <a:pPr/>
              <a:t>‹#›</a:t>
            </a:fld>
            <a:endParaRPr lang="ar-IQ"/>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457200" y="6480969"/>
            <a:ext cx="4260056" cy="301752"/>
          </a:xfrm>
        </p:spPr>
        <p:txBody>
          <a:bodyPr/>
          <a:lstStyle/>
          <a:p>
            <a:endParaRPr lang="ar-IQ"/>
          </a:p>
        </p:txBody>
      </p:sp>
      <p:sp>
        <p:nvSpPr>
          <p:cNvPr id="7" name="Slide Number Placeholder 6"/>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00709D0-F5C4-4B49-BACE-2FEAE0FC7F05}" type="datetimeFigureOut">
              <a:rPr lang="ar-IQ" smtClean="0"/>
              <a:pPr/>
              <a:t>05/04/1440</a:t>
            </a:fld>
            <a:endParaRPr lang="ar-IQ"/>
          </a:p>
        </p:txBody>
      </p:sp>
      <p:sp>
        <p:nvSpPr>
          <p:cNvPr id="8" name="Footer Placeholder 7"/>
          <p:cNvSpPr>
            <a:spLocks noGrp="1"/>
          </p:cNvSpPr>
          <p:nvPr>
            <p:ph type="ftr" sz="quarter" idx="11"/>
          </p:nvPr>
        </p:nvSpPr>
        <p:spPr>
          <a:xfrm>
            <a:off x="457200" y="6480969"/>
            <a:ext cx="4261104" cy="301752"/>
          </a:xfrm>
        </p:spPr>
        <p:txBody>
          <a:bodyPr/>
          <a:lstStyle/>
          <a:p>
            <a:endParaRPr lang="ar-IQ"/>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3" name="Footer Placeholder 2"/>
          <p:cNvSpPr>
            <a:spLocks noGrp="1"/>
          </p:cNvSpPr>
          <p:nvPr>
            <p:ph type="ftr" sz="quarter" idx="11"/>
          </p:nvPr>
        </p:nvSpPr>
        <p:spPr>
          <a:xfrm>
            <a:off x="457200" y="6481890"/>
            <a:ext cx="4260056" cy="300831"/>
          </a:xfrm>
        </p:spPr>
        <p:txBody>
          <a:bodyPr/>
          <a:lstStyle/>
          <a:p>
            <a:endParaRPr lang="ar-IQ"/>
          </a:p>
        </p:txBody>
      </p:sp>
      <p:sp>
        <p:nvSpPr>
          <p:cNvPr id="4" name="Slide Number Placeholder 3"/>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37000" r="-37000"/>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00709D0-F5C4-4B49-BACE-2FEAE0FC7F05}" type="datetimeFigureOut">
              <a:rPr lang="ar-IQ" smtClean="0"/>
              <a:pPr/>
              <a:t>05/04/1440</a:t>
            </a:fld>
            <a:endParaRPr lang="ar-IQ"/>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IQ"/>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8BC0A28-0153-4C6D-A793-586634490BE4}" type="slidenum">
              <a:rPr lang="ar-IQ" smtClean="0"/>
              <a:pPr/>
              <a:t>‹#›</a:t>
            </a:fld>
            <a:endParaRPr lang="ar-IQ"/>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0544" y="776288"/>
            <a:ext cx="8062912" cy="4812952"/>
          </a:xfrm>
        </p:spPr>
        <p:txBody>
          <a:bodyPr>
            <a:normAutofit fontScale="90000"/>
          </a:bodyPr>
          <a:lstStyle/>
          <a:p>
            <a:pPr algn="ctr"/>
            <a:r>
              <a:rPr lang="ar-IQ" sz="8000" dirty="0" smtClean="0">
                <a:solidFill>
                  <a:schemeClr val="accent5"/>
                </a:solidFill>
                <a:latin typeface="Arial" pitchFamily="34" charset="0"/>
                <a:cs typeface="Arial" pitchFamily="34" charset="0"/>
              </a:rPr>
              <a:t>وزارة التعليم العالي والبحث العلمي </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الجامعة المستنصرية</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كلية الأداب   </a:t>
            </a:r>
            <a:r>
              <a:rPr lang="ar-IQ" dirty="0" smtClean="0"/>
              <a:t/>
            </a:r>
            <a:br>
              <a:rPr lang="ar-IQ"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58204" cy="5520676"/>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IQ" sz="6000" b="1" dirty="0" smtClean="0">
                <a:latin typeface="Arial" pitchFamily="34" charset="0"/>
                <a:cs typeface="Arial" pitchFamily="34" charset="0"/>
              </a:rPr>
              <a:t>قسم اللغة العربية</a:t>
            </a:r>
            <a:br>
              <a:rPr lang="ar-IQ" sz="6000" b="1" dirty="0" smtClean="0">
                <a:latin typeface="Arial" pitchFamily="34" charset="0"/>
                <a:cs typeface="Arial" pitchFamily="34" charset="0"/>
              </a:rPr>
            </a:br>
            <a:r>
              <a:rPr lang="ar-IQ" sz="6000" b="1" dirty="0" smtClean="0">
                <a:latin typeface="Arial" pitchFamily="34" charset="0"/>
                <a:cs typeface="Arial" pitchFamily="34" charset="0"/>
              </a:rPr>
              <a:t>المرحلة </a:t>
            </a:r>
            <a:r>
              <a:rPr lang="ar-IQ" sz="6000" b="1" dirty="0" smtClean="0">
                <a:latin typeface="Arial" pitchFamily="34" charset="0"/>
                <a:cs typeface="Arial" pitchFamily="34" charset="0"/>
              </a:rPr>
              <a:t>الرابعة</a:t>
            </a:r>
            <a:br>
              <a:rPr lang="ar-IQ" sz="6000" b="1" dirty="0" smtClean="0">
                <a:latin typeface="Arial" pitchFamily="34" charset="0"/>
                <a:cs typeface="Arial" pitchFamily="34" charset="0"/>
              </a:rPr>
            </a:br>
            <a:r>
              <a:rPr lang="ar-IQ" sz="6000" b="1" dirty="0" smtClean="0">
                <a:latin typeface="Arial" pitchFamily="34" charset="0"/>
                <a:cs typeface="Arial" pitchFamily="34" charset="0"/>
              </a:rPr>
              <a:t>محاضرات مادة</a:t>
            </a:r>
            <a:r>
              <a:rPr lang="ar-IQ" sz="6000" b="1" dirty="0" smtClean="0">
                <a:latin typeface="Arial" pitchFamily="34" charset="0"/>
                <a:cs typeface="Arial" pitchFamily="34" charset="0"/>
              </a:rPr>
              <a:t/>
            </a:r>
            <a:br>
              <a:rPr lang="ar-IQ" sz="6000" b="1" dirty="0" smtClean="0">
                <a:latin typeface="Arial" pitchFamily="34" charset="0"/>
                <a:cs typeface="Arial" pitchFamily="34" charset="0"/>
              </a:rPr>
            </a:br>
            <a:r>
              <a:rPr lang="ar-IQ" sz="6000" b="1" dirty="0" smtClean="0">
                <a:latin typeface="Arial" pitchFamily="34" charset="0"/>
                <a:cs typeface="Arial" pitchFamily="34" charset="0"/>
              </a:rPr>
              <a:t>المذاهب الأدبية</a:t>
            </a:r>
            <a:br>
              <a:rPr lang="ar-IQ" sz="6000" b="1" dirty="0" smtClean="0">
                <a:latin typeface="Arial" pitchFamily="34" charset="0"/>
                <a:cs typeface="Arial" pitchFamily="34" charset="0"/>
              </a:rPr>
            </a:br>
            <a:r>
              <a:rPr lang="en-US" sz="3200" dirty="0" smtClean="0"/>
              <a:t/>
            </a:r>
            <a:br>
              <a:rPr lang="en-US" sz="3200" dirty="0" smtClean="0"/>
            </a:br>
            <a:endParaRPr lang="ar-IQ"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lgn="ctr"/>
            <a:r>
              <a:rPr lang="en-US" sz="4800" dirty="0" smtClean="0">
                <a:solidFill>
                  <a:schemeClr val="accent1"/>
                </a:solidFill>
                <a:latin typeface="Simplified Arabic" pitchFamily="18" charset="-78"/>
                <a:ea typeface="+mn-ea"/>
                <a:cs typeface="Simplified Arabic" pitchFamily="18" charset="-78"/>
              </a:rPr>
              <a:t/>
            </a:r>
            <a:br>
              <a:rPr lang="en-US" sz="4800" dirty="0" smtClean="0">
                <a:solidFill>
                  <a:schemeClr val="accent1"/>
                </a:solidFill>
                <a:latin typeface="Simplified Arabic" pitchFamily="18" charset="-78"/>
                <a:ea typeface="+mn-ea"/>
                <a:cs typeface="Simplified Arabic" pitchFamily="18" charset="-78"/>
              </a:rPr>
            </a:br>
            <a:endParaRPr lang="en-US" sz="3000" dirty="0" smtClean="0">
              <a:solidFill>
                <a:schemeClr val="accent1"/>
              </a:solidFill>
              <a:latin typeface="Simplified Arabic" pitchFamily="18" charset="-78"/>
              <a:ea typeface="+mn-ea"/>
              <a:cs typeface="Simplified Arabic" pitchFamily="18" charset="-78"/>
            </a:endParaRPr>
          </a:p>
        </p:txBody>
      </p:sp>
      <p:sp>
        <p:nvSpPr>
          <p:cNvPr id="5" name="Content Placeholder 4"/>
          <p:cNvSpPr>
            <a:spLocks noGrp="1"/>
          </p:cNvSpPr>
          <p:nvPr>
            <p:ph idx="1"/>
          </p:nvPr>
        </p:nvSpPr>
        <p:spPr>
          <a:xfrm>
            <a:off x="457200" y="1196752"/>
            <a:ext cx="8229600" cy="5258056"/>
          </a:xfrm>
        </p:spPr>
        <p:txBody>
          <a:bodyPr>
            <a:normAutofit/>
          </a:bodyPr>
          <a:lstStyle/>
          <a:p>
            <a:pPr marL="64008" indent="0" algn="ctr">
              <a:buNone/>
            </a:pPr>
            <a:endParaRPr lang="ar-IQ" sz="3200" dirty="0" smtClean="0">
              <a:solidFill>
                <a:srgbClr val="00B0F0"/>
              </a:solidFill>
              <a:latin typeface="Simplified Arabic" pitchFamily="18" charset="-78"/>
              <a:cs typeface="Simplified Arabic" pitchFamily="18" charset="-78"/>
            </a:endParaRPr>
          </a:p>
          <a:p>
            <a:pPr marL="64008" indent="0" algn="ctr">
              <a:buNone/>
            </a:pPr>
            <a:endParaRPr lang="ar-IQ" sz="3200" dirty="0">
              <a:solidFill>
                <a:srgbClr val="00B0F0"/>
              </a:solidFill>
              <a:latin typeface="Simplified Arabic" pitchFamily="18" charset="-78"/>
              <a:cs typeface="Simplified Arabic" pitchFamily="18" charset="-78"/>
            </a:endParaRPr>
          </a:p>
          <a:p>
            <a:pPr marL="64008" indent="0" algn="ctr">
              <a:buNone/>
            </a:pPr>
            <a:r>
              <a:rPr lang="ar-IQ" sz="6600" smtClean="0">
                <a:solidFill>
                  <a:schemeClr val="accent5"/>
                </a:solidFill>
                <a:latin typeface="Sakkal Majalla" pitchFamily="2" charset="-78"/>
                <a:cs typeface="Sakkal Majalla" pitchFamily="2" charset="-78"/>
              </a:rPr>
              <a:t>المحاضرة الأولى</a:t>
            </a:r>
          </a:p>
          <a:p>
            <a:pPr marL="64008" indent="0" algn="ctr">
              <a:buNone/>
            </a:pPr>
            <a:r>
              <a:rPr lang="ar-IQ" sz="6600" smtClean="0">
                <a:solidFill>
                  <a:schemeClr val="accent5"/>
                </a:solidFill>
                <a:latin typeface="Sakkal Majalla" pitchFamily="2" charset="-78"/>
                <a:cs typeface="Sakkal Majalla" pitchFamily="2" charset="-78"/>
              </a:rPr>
              <a:t>ماهية </a:t>
            </a:r>
            <a:r>
              <a:rPr lang="ar-IQ" sz="6600" dirty="0" smtClean="0">
                <a:solidFill>
                  <a:schemeClr val="accent5"/>
                </a:solidFill>
                <a:latin typeface="Sakkal Majalla" pitchFamily="2" charset="-78"/>
                <a:cs typeface="Sakkal Majalla" pitchFamily="2" charset="-78"/>
              </a:rPr>
              <a:t>المذهب الأدبي</a:t>
            </a:r>
          </a:p>
          <a:p>
            <a:pPr marL="64008" indent="0" algn="ctr">
              <a:buNone/>
            </a:pPr>
            <a:r>
              <a:rPr lang="ar-IQ" sz="6600" dirty="0" smtClean="0">
                <a:solidFill>
                  <a:schemeClr val="accent5"/>
                </a:solidFill>
                <a:latin typeface="Sakkal Majalla" pitchFamily="2" charset="-78"/>
                <a:cs typeface="Sakkal Majalla" pitchFamily="2" charset="-78"/>
              </a:rPr>
              <a:t>ومصادر مادة المذاهب الأدبية</a:t>
            </a:r>
            <a:endParaRPr lang="en-US" sz="6600" dirty="0">
              <a:solidFill>
                <a:schemeClr val="accent5"/>
              </a:solidFill>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762112"/>
          </a:xfrm>
        </p:spPr>
        <p:txBody>
          <a:bodyPr>
            <a:noAutofit/>
          </a:bodyPr>
          <a:lstStyle/>
          <a:p>
            <a:pPr marL="64008" indent="0" algn="just">
              <a:buNone/>
            </a:pPr>
            <a:r>
              <a:rPr lang="ar-IQ" sz="2800" dirty="0" smtClean="0">
                <a:solidFill>
                  <a:schemeClr val="accent5">
                    <a:lumMod val="75000"/>
                  </a:schemeClr>
                </a:solidFill>
                <a:latin typeface="Simplified Arabic" pitchFamily="18" charset="-78"/>
                <a:cs typeface="Simplified Arabic" pitchFamily="18" charset="-78"/>
              </a:rPr>
              <a:t> </a:t>
            </a:r>
          </a:p>
          <a:p>
            <a:pPr marL="64008" indent="0" algn="just">
              <a:buNone/>
            </a:pPr>
            <a:r>
              <a:rPr lang="ar-IQ" sz="2800" dirty="0">
                <a:solidFill>
                  <a:schemeClr val="accent5">
                    <a:lumMod val="75000"/>
                  </a:schemeClr>
                </a:solidFill>
                <a:latin typeface="Simplified Arabic" pitchFamily="18" charset="-78"/>
                <a:cs typeface="Simplified Arabic" pitchFamily="18" charset="-78"/>
              </a:rPr>
              <a:t> </a:t>
            </a:r>
            <a:r>
              <a:rPr lang="ar-IQ" sz="2800" dirty="0" smtClean="0">
                <a:solidFill>
                  <a:schemeClr val="accent1"/>
                </a:solidFill>
                <a:latin typeface="Simplified Arabic" pitchFamily="18" charset="-78"/>
                <a:cs typeface="Simplified Arabic" pitchFamily="18" charset="-78"/>
              </a:rPr>
              <a:t>المذهب </a:t>
            </a:r>
            <a:r>
              <a:rPr lang="ar-IQ" sz="2800" dirty="0">
                <a:solidFill>
                  <a:schemeClr val="accent1"/>
                </a:solidFill>
                <a:latin typeface="Simplified Arabic" pitchFamily="18" charset="-78"/>
                <a:cs typeface="Simplified Arabic" pitchFamily="18" charset="-78"/>
              </a:rPr>
              <a:t>الأدبي </a:t>
            </a:r>
            <a:r>
              <a:rPr lang="ar-IQ" sz="2800" dirty="0">
                <a:solidFill>
                  <a:schemeClr val="accent5">
                    <a:lumMod val="75000"/>
                  </a:schemeClr>
                </a:solidFill>
                <a:latin typeface="Simplified Arabic" pitchFamily="18" charset="-78"/>
                <a:cs typeface="Simplified Arabic" pitchFamily="18" charset="-78"/>
              </a:rPr>
              <a:t>: جملة من الخصائص والمبادىء الاخلاقية والجمالية والفكرية تتكون في حقبة زمنية معينة، في شعب واحد أو مجموعة من الشعوب، وتشكل في مجموعها تيارا يصبغ النتاج الأدبي والفني بصبغة معينة تميزه عما قبله ومابعده.</a:t>
            </a:r>
          </a:p>
          <a:p>
            <a:pPr marL="64008" indent="0" algn="just">
              <a:buNone/>
            </a:pPr>
            <a:r>
              <a:rPr lang="ar-IQ" sz="2800" dirty="0">
                <a:solidFill>
                  <a:schemeClr val="accent5">
                    <a:lumMod val="75000"/>
                  </a:schemeClr>
                </a:solidFill>
                <a:latin typeface="Simplified Arabic" pitchFamily="18" charset="-78"/>
                <a:cs typeface="Simplified Arabic" pitchFamily="18" charset="-78"/>
              </a:rPr>
              <a:t>   ويشمل المذهب كل أنواع الأبداع الفني كالأدب والرسم والموسيقى والنحت والزخرفة والأزياء والطرز المعمارية، وهو بالتالي فلسفة تبلور نظرة الأمة الى العالم والانسان، وموقفها وهدفها ومصيرها ومن ثم طريقة تعبيرها عن الفن . </a:t>
            </a:r>
          </a:p>
          <a:p>
            <a:pPr marL="64008" indent="0" algn="just">
              <a:buNone/>
            </a:pPr>
            <a:endParaRPr lang="en-US" sz="2800"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465446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55576" y="548680"/>
            <a:ext cx="8229600" cy="4572000"/>
          </a:xfrm>
        </p:spPr>
        <p:txBody>
          <a:bodyPr>
            <a:normAutofit lnSpcReduction="10000"/>
          </a:bodyPr>
          <a:lstStyle/>
          <a:p>
            <a:pPr marL="64008" indent="0" algn="just">
              <a:buNone/>
            </a:pPr>
            <a:r>
              <a:rPr lang="ar-IQ" dirty="0">
                <a:solidFill>
                  <a:schemeClr val="accent5">
                    <a:lumMod val="75000"/>
                  </a:schemeClr>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 </a:t>
            </a:r>
            <a:endParaRPr lang="ar-IQ" dirty="0">
              <a:solidFill>
                <a:schemeClr val="accent5">
                  <a:lumMod val="75000"/>
                </a:schemeClr>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      ومن </a:t>
            </a:r>
            <a:r>
              <a:rPr lang="ar-IQ" dirty="0">
                <a:solidFill>
                  <a:schemeClr val="accent5">
                    <a:lumMod val="75000"/>
                  </a:schemeClr>
                </a:solidFill>
                <a:latin typeface="Simplified Arabic" pitchFamily="18" charset="-78"/>
                <a:cs typeface="Simplified Arabic" pitchFamily="18" charset="-78"/>
              </a:rPr>
              <a:t>المعلوم ان النتاج الأدبي ينشأ متأثرا بالبيئة والمجتمع، ويكون المبدع ابن بيئته ومحيطه، متفاعلا معهما، تأثرا وتأثيراً، فهو يتأثر مثلا بمظاهر الطبيعة المختلفة من بحار وجبال وأنهار ورياح وصحارى، وشمس وقمر، وماتمثله هذه المعطيات أو ماتنتجه من ألوان وروائح وظلال وأحاسيس، وان اختلاف هذه المظاهر يستدعي اختلافاً في الطبائع البشرية، والواقع المعيشي، والذوق والرؤية الفكرية والفنية، واللغة والتعبير، وهكذا فإن انتقال شخص ما من بيئة الى اخرى لايمحو تأثير البيئة الاولى بل يجعل هناك </a:t>
            </a:r>
            <a:r>
              <a:rPr lang="ar-IQ" dirty="0" smtClean="0">
                <a:solidFill>
                  <a:schemeClr val="accent5">
                    <a:lumMod val="75000"/>
                  </a:schemeClr>
                </a:solidFill>
                <a:latin typeface="Simplified Arabic" pitchFamily="18" charset="-78"/>
                <a:cs typeface="Simplified Arabic" pitchFamily="18" charset="-78"/>
              </a:rPr>
              <a:t>تعاط </a:t>
            </a:r>
            <a:r>
              <a:rPr lang="ar-IQ" dirty="0">
                <a:solidFill>
                  <a:schemeClr val="accent5">
                    <a:lumMod val="75000"/>
                  </a:schemeClr>
                </a:solidFill>
                <a:latin typeface="Simplified Arabic" pitchFamily="18" charset="-78"/>
                <a:cs typeface="Simplified Arabic" pitchFamily="18" charset="-78"/>
              </a:rPr>
              <a:t>بين البيئتين .</a:t>
            </a: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544616"/>
          </a:xfrm>
        </p:spPr>
        <p:txBody>
          <a:bodyPr>
            <a:normAutofit/>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   وفضلا </a:t>
            </a:r>
            <a:r>
              <a:rPr lang="ar-IQ" dirty="0">
                <a:solidFill>
                  <a:schemeClr val="accent5">
                    <a:lumMod val="75000"/>
                  </a:schemeClr>
                </a:solidFill>
                <a:latin typeface="Simplified Arabic" pitchFamily="18" charset="-78"/>
                <a:cs typeface="Simplified Arabic" pitchFamily="18" charset="-78"/>
              </a:rPr>
              <a:t>عن مظاهر الطبيعة، هناك البيئة البشرية من سكون وصخب، وتجانس وتشعب، وتنوع وتقلب، ولايستطيع المبدع وهو جزء من المجتمع ان يتخلص من آثار هذه البيئة، وهذه البيئة تشمل ايضا الثقافة والحضارة والتقاليد والعادات، والمسكن والملبس، والحالة الطبقية والحياة الفكرية، والعلوم والفنون والعمران، والشرائع والتمازج بين الشعوب وتلاقح الحضارات، والاستقرار والاضطراب، وغيرها من ظروف اجتماعية مؤثرة على المبدع خصوصا والانسان عموما، وبالمقابل فإن نتاج المبدعين يؤثر في هذه البيئة، ولذلك فإن التفاعل بين المبدع وبيئته متبادل، بل يمكن اعتبار ماينتجه المبدع من افكار وفنون من ابرز عوامل التغيير الاجتماعي .</a:t>
            </a: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929258"/>
          </a:xfrm>
        </p:spPr>
        <p:txBody>
          <a:bodyPr>
            <a:normAutofit fontScale="90000"/>
          </a:bodyPr>
          <a:lstStyle/>
          <a:p>
            <a:pPr lvl="0" algn="ctr"/>
            <a:r>
              <a:rPr lang="en-US" dirty="0" smtClean="0">
                <a:latin typeface="Simplified Arabic" pitchFamily="18" charset="-78"/>
                <a:cs typeface="Simplified Arabic" pitchFamily="18" charset="-78"/>
              </a:rPr>
              <a:t/>
            </a:r>
            <a:br>
              <a:rPr lang="en-US" dirty="0" smtClean="0">
                <a:latin typeface="Simplified Arabic" pitchFamily="18" charset="-78"/>
                <a:cs typeface="Simplified Arabic" pitchFamily="18" charset="-78"/>
              </a:rPr>
            </a:br>
            <a:endParaRPr lang="en-US" dirty="0">
              <a:latin typeface="Simplified Arabic" pitchFamily="18" charset="-78"/>
              <a:cs typeface="Simplified Arabic" pitchFamily="18" charset="-78"/>
            </a:endParaRPr>
          </a:p>
        </p:txBody>
      </p:sp>
      <p:sp>
        <p:nvSpPr>
          <p:cNvPr id="3" name="Content Placeholder 2"/>
          <p:cNvSpPr>
            <a:spLocks noGrp="1"/>
          </p:cNvSpPr>
          <p:nvPr>
            <p:ph idx="1"/>
          </p:nvPr>
        </p:nvSpPr>
        <p:spPr>
          <a:xfrm>
            <a:off x="457200" y="908720"/>
            <a:ext cx="8229600" cy="5546088"/>
          </a:xfrm>
        </p:spPr>
        <p:txBody>
          <a:bodyPr/>
          <a:lstStyle/>
          <a:p>
            <a:pPr marL="64008" indent="0" algn="just">
              <a:buNone/>
            </a:pPr>
            <a:r>
              <a:rPr lang="ar-IQ" dirty="0" smtClean="0">
                <a:solidFill>
                  <a:srgbClr val="00B050"/>
                </a:solidFill>
                <a:latin typeface="Simplified Arabic" pitchFamily="18" charset="-78"/>
                <a:cs typeface="Simplified Arabic" pitchFamily="18" charset="-78"/>
              </a:rPr>
              <a:t>    </a:t>
            </a:r>
            <a:r>
              <a:rPr lang="ar-IQ" dirty="0">
                <a:solidFill>
                  <a:srgbClr val="00B050"/>
                </a:solidFill>
                <a:latin typeface="Simplified Arabic" pitchFamily="18" charset="-78"/>
                <a:cs typeface="Simplified Arabic" pitchFamily="18" charset="-78"/>
              </a:rPr>
              <a:t> </a:t>
            </a:r>
            <a:endParaRPr lang="ar-IQ" dirty="0" smtClean="0">
              <a:solidFill>
                <a:srgbClr val="00B050"/>
              </a:solidFill>
              <a:latin typeface="Simplified Arabic" pitchFamily="18" charset="-78"/>
              <a:cs typeface="Simplified Arabic" pitchFamily="18" charset="-78"/>
            </a:endParaRPr>
          </a:p>
          <a:p>
            <a:pPr marL="64008" indent="0" algn="just">
              <a:buNone/>
            </a:pPr>
            <a:r>
              <a:rPr lang="ar-IQ" dirty="0">
                <a:solidFill>
                  <a:srgbClr val="00B050"/>
                </a:solidFill>
                <a:latin typeface="Simplified Arabic" pitchFamily="18" charset="-78"/>
                <a:cs typeface="Simplified Arabic" pitchFamily="18" charset="-78"/>
              </a:rPr>
              <a:t> </a:t>
            </a:r>
            <a:r>
              <a:rPr lang="ar-IQ" dirty="0" smtClean="0">
                <a:solidFill>
                  <a:srgbClr val="00B050"/>
                </a:solidFill>
                <a:latin typeface="Simplified Arabic" pitchFamily="18" charset="-78"/>
                <a:cs typeface="Simplified Arabic" pitchFamily="18" charset="-78"/>
              </a:rPr>
              <a:t>   </a:t>
            </a:r>
            <a:r>
              <a:rPr lang="ar-IQ" dirty="0" smtClean="0">
                <a:solidFill>
                  <a:schemeClr val="accent6">
                    <a:lumMod val="75000"/>
                  </a:schemeClr>
                </a:solidFill>
                <a:latin typeface="Simplified Arabic" pitchFamily="18" charset="-78"/>
                <a:cs typeface="Simplified Arabic" pitchFamily="18" charset="-78"/>
              </a:rPr>
              <a:t>ان </a:t>
            </a:r>
            <a:r>
              <a:rPr lang="ar-IQ" dirty="0">
                <a:solidFill>
                  <a:schemeClr val="accent6">
                    <a:lumMod val="75000"/>
                  </a:schemeClr>
                </a:solidFill>
                <a:latin typeface="Simplified Arabic" pitchFamily="18" charset="-78"/>
                <a:cs typeface="Simplified Arabic" pitchFamily="18" charset="-78"/>
              </a:rPr>
              <a:t>المذهب الادبي ليس نتاج مبدع واحد بل هو نتاج مجموعة من المبدعين جمعت بينهم ذائقة واحدة وامزجة متشابهة نظرا لوقوعهم تحت تأثير مناخ بيئي واحد، وهذا المذهب لايأتي فجأة ويزيل المذهب الذي سبقه، ولايزول فجأة تحت ضغط مذهب جديد، بل يتكون تدريجياً ويتعايش مع المذهب السابق، الى أن تزول أثار المذهب السابق </a:t>
            </a:r>
            <a:r>
              <a:rPr lang="ar-IQ" dirty="0" smtClean="0">
                <a:solidFill>
                  <a:schemeClr val="accent6">
                    <a:lumMod val="75000"/>
                  </a:schemeClr>
                </a:solidFill>
                <a:latin typeface="Simplified Arabic" pitchFamily="18" charset="-78"/>
                <a:cs typeface="Simplified Arabic" pitchFamily="18" charset="-78"/>
              </a:rPr>
              <a:t>تدريجيا .</a:t>
            </a:r>
            <a:endParaRPr lang="en-US" dirty="0">
              <a:solidFill>
                <a:schemeClr val="accent6">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525770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332656"/>
            <a:ext cx="8229600" cy="5688632"/>
          </a:xfrm>
        </p:spPr>
        <p:txBody>
          <a:bodyPr>
            <a:normAutofit/>
          </a:bodyPr>
          <a:lstStyle/>
          <a:p>
            <a:pPr algn="just"/>
            <a:endParaRPr lang="en-US" sz="2000" dirty="0" smtClean="0">
              <a:solidFill>
                <a:srgbClr val="00B050"/>
              </a:solidFill>
              <a:latin typeface="Simplified Arabic" pitchFamily="18" charset="-78"/>
              <a:cs typeface="Simplified Arabic" pitchFamily="18" charset="-78"/>
            </a:endParaRPr>
          </a:p>
          <a:p>
            <a:endParaRPr lang="en-US" dirty="0">
              <a:solidFill>
                <a:schemeClr val="accent1"/>
              </a:solidFill>
              <a:latin typeface="Simplified Arabic" pitchFamily="18" charset="-78"/>
              <a:cs typeface="Simplified Arabic" pitchFamily="18" charset="-78"/>
            </a:endParaRPr>
          </a:p>
          <a:p>
            <a:pPr marL="64008" indent="0" algn="just">
              <a:buNone/>
            </a:pPr>
            <a:r>
              <a:rPr lang="ar-IQ" dirty="0" smtClean="0">
                <a:solidFill>
                  <a:schemeClr val="accent1"/>
                </a:solidFill>
                <a:latin typeface="Simplified Arabic" pitchFamily="18" charset="-78"/>
                <a:cs typeface="Simplified Arabic" pitchFamily="18" charset="-78"/>
              </a:rPr>
              <a:t>    </a:t>
            </a:r>
            <a:r>
              <a:rPr lang="ar-IQ" dirty="0" smtClean="0">
                <a:solidFill>
                  <a:schemeClr val="accent6">
                    <a:lumMod val="75000"/>
                  </a:schemeClr>
                </a:solidFill>
                <a:latin typeface="Simplified Arabic" pitchFamily="18" charset="-78"/>
                <a:cs typeface="Simplified Arabic" pitchFamily="18" charset="-78"/>
              </a:rPr>
              <a:t>وقد </a:t>
            </a:r>
            <a:r>
              <a:rPr lang="ar-IQ" dirty="0">
                <a:solidFill>
                  <a:schemeClr val="accent6">
                    <a:lumMod val="75000"/>
                  </a:schemeClr>
                </a:solidFill>
                <a:latin typeface="Simplified Arabic" pitchFamily="18" charset="-78"/>
                <a:cs typeface="Simplified Arabic" pitchFamily="18" charset="-78"/>
              </a:rPr>
              <a:t>تترجم أثار المدرسة السابقة واللاحقة في نتاج مبدع واحد، أو مجموعة مبدعين، وقد يعود المذهب السابق للظهور بملامح جديدة، وقد تتواجد مذاهب عديدة في آن واحد كما حصل في الأدب العربي الحديث حيث تزامن الادب الكلاسيكي والرمزي والواقعي والابداعي بسبب اختلاف الشروط الخاصة التي يخضع لها المبدعون كتنوع الثقافات والايدلوجيات والمستوى الحضاري والتفاعل مع التيارات الغربية الجديدة، ومايتبع ذلك من سرعة استجابة المبدع لهذه المؤثرات قبولا أو </a:t>
            </a:r>
            <a:r>
              <a:rPr lang="ar-IQ" dirty="0" smtClean="0">
                <a:solidFill>
                  <a:schemeClr val="accent6">
                    <a:lumMod val="75000"/>
                  </a:schemeClr>
                </a:solidFill>
                <a:latin typeface="Simplified Arabic" pitchFamily="18" charset="-78"/>
                <a:cs typeface="Simplified Arabic" pitchFamily="18" charset="-78"/>
              </a:rPr>
              <a:t>رفضاً . </a:t>
            </a:r>
            <a:endParaRPr lang="en-US" dirty="0" smtClean="0">
              <a:solidFill>
                <a:schemeClr val="accent6">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a:bodyPr>
          <a:lstStyle/>
          <a:p>
            <a:pPr marL="64008" indent="0" algn="just">
              <a:buNone/>
            </a:pPr>
            <a:r>
              <a:rPr lang="ar-IQ" sz="3200" b="1" dirty="0">
                <a:solidFill>
                  <a:schemeClr val="accent6">
                    <a:lumMod val="75000"/>
                  </a:schemeClr>
                </a:solidFill>
                <a:latin typeface="Simplified Arabic" pitchFamily="18" charset="-78"/>
                <a:cs typeface="Simplified Arabic" pitchFamily="18" charset="-78"/>
              </a:rPr>
              <a:t>مصادر مادة المذاهب الادبية :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أ- مصادر </a:t>
            </a:r>
            <a:r>
              <a:rPr lang="ar-IQ" sz="2800" dirty="0">
                <a:solidFill>
                  <a:schemeClr val="accent6">
                    <a:lumMod val="75000"/>
                  </a:schemeClr>
                </a:solidFill>
                <a:latin typeface="Simplified Arabic" pitchFamily="18" charset="-78"/>
                <a:cs typeface="Simplified Arabic" pitchFamily="18" charset="-78"/>
              </a:rPr>
              <a:t>تدرس مذهبا واحدا او مذهبين وهي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1- الرومانتيكية </a:t>
            </a:r>
            <a:r>
              <a:rPr lang="ar-IQ" sz="2800" dirty="0">
                <a:solidFill>
                  <a:schemeClr val="accent6">
                    <a:lumMod val="75000"/>
                  </a:schemeClr>
                </a:solidFill>
                <a:latin typeface="Simplified Arabic" pitchFamily="18" charset="-78"/>
                <a:cs typeface="Simplified Arabic" pitchFamily="18" charset="-78"/>
              </a:rPr>
              <a:t>/ محمد غنيمي هلال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2- الرومنطيقية </a:t>
            </a:r>
            <a:r>
              <a:rPr lang="ar-IQ" sz="2800" dirty="0">
                <a:solidFill>
                  <a:schemeClr val="accent6">
                    <a:lumMod val="75000"/>
                  </a:schemeClr>
                </a:solidFill>
                <a:latin typeface="Simplified Arabic" pitchFamily="18" charset="-78"/>
                <a:cs typeface="Simplified Arabic" pitchFamily="18" charset="-78"/>
              </a:rPr>
              <a:t>/ يوسف بلاطة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3- الرومانتيكية </a:t>
            </a:r>
            <a:r>
              <a:rPr lang="ar-IQ" sz="2800" dirty="0">
                <a:solidFill>
                  <a:schemeClr val="accent6">
                    <a:lumMod val="75000"/>
                  </a:schemeClr>
                </a:solidFill>
                <a:latin typeface="Simplified Arabic" pitchFamily="18" charset="-78"/>
                <a:cs typeface="Simplified Arabic" pitchFamily="18" charset="-78"/>
              </a:rPr>
              <a:t>/ ليليان فورست، ترجمة عدنان خالد وعبد الواحد لؤلؤة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4- الرمز </a:t>
            </a:r>
            <a:r>
              <a:rPr lang="ar-IQ" sz="2800" dirty="0">
                <a:solidFill>
                  <a:schemeClr val="accent6">
                    <a:lumMod val="75000"/>
                  </a:schemeClr>
                </a:solidFill>
                <a:latin typeface="Simplified Arabic" pitchFamily="18" charset="-78"/>
                <a:cs typeface="Simplified Arabic" pitchFamily="18" charset="-78"/>
              </a:rPr>
              <a:t>في الادب العربي / درويش الجندي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5- الرمزية </a:t>
            </a:r>
            <a:r>
              <a:rPr lang="ar-IQ" sz="2800" dirty="0">
                <a:solidFill>
                  <a:schemeClr val="accent6">
                    <a:lumMod val="75000"/>
                  </a:schemeClr>
                </a:solidFill>
                <a:latin typeface="Simplified Arabic" pitchFamily="18" charset="-78"/>
                <a:cs typeface="Simplified Arabic" pitchFamily="18" charset="-78"/>
              </a:rPr>
              <a:t>والسريالية / ايليا حاوي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6- مذاهب </a:t>
            </a:r>
            <a:r>
              <a:rPr lang="ar-IQ" sz="2800" dirty="0">
                <a:solidFill>
                  <a:schemeClr val="accent6">
                    <a:lumMod val="75000"/>
                  </a:schemeClr>
                </a:solidFill>
                <a:latin typeface="Simplified Arabic" pitchFamily="18" charset="-78"/>
                <a:cs typeface="Simplified Arabic" pitchFamily="18" charset="-78"/>
              </a:rPr>
              <a:t>الادب الغربي ( الرمزية) / ياسين الايوبي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7- الرمز </a:t>
            </a:r>
            <a:r>
              <a:rPr lang="ar-IQ" sz="2800" dirty="0">
                <a:solidFill>
                  <a:schemeClr val="accent6">
                    <a:lumMod val="75000"/>
                  </a:schemeClr>
                </a:solidFill>
                <a:latin typeface="Simplified Arabic" pitchFamily="18" charset="-78"/>
                <a:cs typeface="Simplified Arabic" pitchFamily="18" charset="-78"/>
              </a:rPr>
              <a:t>والرمزية في الادب الغربي والعربي / محمد فتوح احمد </a:t>
            </a:r>
          </a:p>
          <a:p>
            <a:pPr marL="64008" indent="0" algn="just">
              <a:buNone/>
            </a:pPr>
            <a:r>
              <a:rPr lang="ar-IQ" sz="2800" dirty="0" smtClean="0">
                <a:solidFill>
                  <a:schemeClr val="accent6">
                    <a:lumMod val="75000"/>
                  </a:schemeClr>
                </a:solidFill>
                <a:latin typeface="Simplified Arabic" pitchFamily="18" charset="-78"/>
                <a:cs typeface="Simplified Arabic" pitchFamily="18" charset="-78"/>
              </a:rPr>
              <a:t>8- الرمزية </a:t>
            </a:r>
            <a:r>
              <a:rPr lang="ar-IQ" sz="2800" dirty="0">
                <a:solidFill>
                  <a:schemeClr val="accent6">
                    <a:lumMod val="75000"/>
                  </a:schemeClr>
                </a:solidFill>
                <a:latin typeface="Simplified Arabic" pitchFamily="18" charset="-78"/>
                <a:cs typeface="Simplified Arabic" pitchFamily="18" charset="-78"/>
              </a:rPr>
              <a:t>والادب العربي الحديث / انطوان غطاس كرم .</a:t>
            </a:r>
          </a:p>
          <a:p>
            <a:pPr marL="64008" indent="0" algn="just">
              <a:buNone/>
            </a:pPr>
            <a:endParaRPr lang="en-US" dirty="0">
              <a:solidFill>
                <a:srgbClr val="00B05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3568" y="188640"/>
            <a:ext cx="8219256" cy="5760640"/>
          </a:xfrm>
        </p:spPr>
        <p:txBody>
          <a:bodyPr>
            <a:normAutofit/>
          </a:bodyPr>
          <a:lstStyle/>
          <a:p>
            <a:pPr algn="r"/>
            <a:r>
              <a:rPr lang="ar-IQ" sz="2800" dirty="0">
                <a:solidFill>
                  <a:schemeClr val="bg1">
                    <a:lumMod val="85000"/>
                    <a:lumOff val="15000"/>
                  </a:schemeClr>
                </a:solidFill>
                <a:latin typeface="Simplified Arabic" pitchFamily="18" charset="-78"/>
                <a:cs typeface="Simplified Arabic" pitchFamily="18" charset="-78"/>
              </a:rPr>
              <a:t>ب- مصادر تدرس مذاهب ادبية عديدة وهي : </a:t>
            </a:r>
            <a:r>
              <a:rPr lang="ar-IQ" sz="2800" dirty="0" smtClean="0">
                <a:solidFill>
                  <a:schemeClr val="bg1">
                    <a:lumMod val="85000"/>
                    <a:lumOff val="15000"/>
                  </a:schemeClr>
                </a:solidFill>
                <a:latin typeface="Simplified Arabic" pitchFamily="18" charset="-78"/>
                <a:cs typeface="Simplified Arabic" pitchFamily="18" charset="-78"/>
              </a:rPr>
              <a:t/>
            </a:r>
            <a:br>
              <a:rPr lang="ar-IQ" sz="2800" dirty="0" smtClean="0">
                <a:solidFill>
                  <a:schemeClr val="bg1">
                    <a:lumMod val="85000"/>
                    <a:lumOff val="15000"/>
                  </a:schemeClr>
                </a:solidFill>
                <a:latin typeface="Simplified Arabic" pitchFamily="18" charset="-78"/>
                <a:cs typeface="Simplified Arabic" pitchFamily="18" charset="-78"/>
              </a:rPr>
            </a:br>
            <a:r>
              <a:rPr lang="ar-IQ" sz="2800" dirty="0">
                <a:solidFill>
                  <a:schemeClr val="bg1">
                    <a:lumMod val="85000"/>
                    <a:lumOff val="15000"/>
                  </a:schemeClr>
                </a:solidFill>
                <a:latin typeface="Simplified Arabic" pitchFamily="18" charset="-78"/>
                <a:cs typeface="Simplified Arabic" pitchFamily="18" charset="-78"/>
              </a:rPr>
              <a:t/>
            </a:r>
            <a:br>
              <a:rPr lang="ar-IQ" sz="2800" dirty="0">
                <a:solidFill>
                  <a:schemeClr val="bg1">
                    <a:lumMod val="85000"/>
                    <a:lumOff val="15000"/>
                  </a:schemeClr>
                </a:solidFill>
                <a:latin typeface="Simplified Arabic" pitchFamily="18" charset="-78"/>
                <a:cs typeface="Simplified Arabic" pitchFamily="18" charset="-78"/>
              </a:rPr>
            </a:br>
            <a:r>
              <a:rPr lang="ar-IQ" sz="2800" dirty="0">
                <a:solidFill>
                  <a:schemeClr val="bg1">
                    <a:lumMod val="85000"/>
                    <a:lumOff val="15000"/>
                  </a:schemeClr>
                </a:solidFill>
                <a:latin typeface="Simplified Arabic" pitchFamily="18" charset="-78"/>
                <a:cs typeface="Simplified Arabic" pitchFamily="18" charset="-78"/>
              </a:rPr>
              <a:t>1-	الادب ومذاهبه / محمد مندور .</a:t>
            </a:r>
            <a:br>
              <a:rPr lang="ar-IQ" sz="2800" dirty="0">
                <a:solidFill>
                  <a:schemeClr val="bg1">
                    <a:lumMod val="85000"/>
                    <a:lumOff val="15000"/>
                  </a:schemeClr>
                </a:solidFill>
                <a:latin typeface="Simplified Arabic" pitchFamily="18" charset="-78"/>
                <a:cs typeface="Simplified Arabic" pitchFamily="18" charset="-78"/>
              </a:rPr>
            </a:br>
            <a:r>
              <a:rPr lang="ar-IQ" sz="2800" dirty="0">
                <a:solidFill>
                  <a:schemeClr val="bg1">
                    <a:lumMod val="85000"/>
                    <a:lumOff val="15000"/>
                  </a:schemeClr>
                </a:solidFill>
                <a:latin typeface="Simplified Arabic" pitchFamily="18" charset="-78"/>
                <a:cs typeface="Simplified Arabic" pitchFamily="18" charset="-78"/>
              </a:rPr>
              <a:t>2-	الخلاصة في مذاهب الادب الغربي / علي جواد الطاهر .</a:t>
            </a:r>
            <a:br>
              <a:rPr lang="ar-IQ" sz="2800" dirty="0">
                <a:solidFill>
                  <a:schemeClr val="bg1">
                    <a:lumMod val="85000"/>
                    <a:lumOff val="15000"/>
                  </a:schemeClr>
                </a:solidFill>
                <a:latin typeface="Simplified Arabic" pitchFamily="18" charset="-78"/>
                <a:cs typeface="Simplified Arabic" pitchFamily="18" charset="-78"/>
              </a:rPr>
            </a:br>
            <a:r>
              <a:rPr lang="ar-IQ" sz="2800" dirty="0">
                <a:solidFill>
                  <a:schemeClr val="bg1">
                    <a:lumMod val="85000"/>
                    <a:lumOff val="15000"/>
                  </a:schemeClr>
                </a:solidFill>
                <a:latin typeface="Simplified Arabic" pitchFamily="18" charset="-78"/>
                <a:cs typeface="Simplified Arabic" pitchFamily="18" charset="-78"/>
              </a:rPr>
              <a:t>3-	 مذاهب الادب الغربي / سالم احمد الحمداني .</a:t>
            </a:r>
            <a:r>
              <a:rPr lang="ar-IQ" sz="3200" dirty="0">
                <a:solidFill>
                  <a:schemeClr val="accent6">
                    <a:lumMod val="75000"/>
                  </a:schemeClr>
                </a:solidFill>
                <a:latin typeface="Simplified Arabic" pitchFamily="18" charset="-78"/>
                <a:cs typeface="Simplified Arabic" pitchFamily="18" charset="-78"/>
              </a:rPr>
              <a:t/>
            </a:r>
            <a:br>
              <a:rPr lang="ar-IQ" sz="3200" dirty="0">
                <a:solidFill>
                  <a:schemeClr val="accent6">
                    <a:lumMod val="75000"/>
                  </a:schemeClr>
                </a:solidFill>
                <a:latin typeface="Simplified Arabic" pitchFamily="18" charset="-78"/>
                <a:cs typeface="Simplified Arabic" pitchFamily="18" charset="-78"/>
              </a:rPr>
            </a:br>
            <a:endParaRPr lang="ar-IQ" sz="3200" dirty="0">
              <a:solidFill>
                <a:schemeClr val="accent6">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2261498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normAutofit lnSpcReduction="10000"/>
          </a:bodyPr>
          <a:lstStyle/>
          <a:p>
            <a:pPr algn="ctr">
              <a:buNone/>
            </a:pPr>
            <a:endPar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None/>
            </a:pPr>
            <a:r>
              <a:rPr lang="ar-IQ" sz="8800" dirty="0" smtClean="0">
                <a:solidFill>
                  <a:schemeClr val="accent6">
                    <a:lumMod val="60000"/>
                    <a:lumOff val="40000"/>
                  </a:schemeClr>
                </a:solidFill>
                <a:effectLst>
                  <a:outerShdw blurRad="38100" dist="38100" dir="2700000" algn="tl">
                    <a:srgbClr val="000000">
                      <a:alpha val="43137"/>
                    </a:srgbClr>
                  </a:outerShdw>
                </a:effectLst>
                <a:latin typeface="Times New Roman" pitchFamily="18" charset="0"/>
                <a:cs typeface="Times New Roman" pitchFamily="18" charset="0"/>
              </a:rPr>
              <a:t>شكراً لمتابعتكم</a:t>
            </a:r>
            <a:r>
              <a:rPr lang="en-US" sz="8800" dirty="0" smtClean="0">
                <a:solidFill>
                  <a:schemeClr val="accent6">
                    <a:lumMod val="60000"/>
                    <a:lumOff val="4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ar-IQ" sz="8800" dirty="0" smtClean="0">
                <a:solidFill>
                  <a:schemeClr val="accent6">
                    <a:lumMod val="60000"/>
                    <a:lumOff val="40000"/>
                  </a:schemeClr>
                </a:solidFill>
                <a:effectLst>
                  <a:outerShdw blurRad="38100" dist="38100" dir="2700000" algn="tl">
                    <a:srgbClr val="000000">
                      <a:alpha val="43137"/>
                    </a:srgbClr>
                  </a:outerShdw>
                </a:effectLst>
                <a:latin typeface="Times New Roman" pitchFamily="18" charset="0"/>
                <a:cs typeface="Times New Roman" pitchFamily="18" charset="0"/>
              </a:rPr>
              <a:t>ونلتقي في المحاضرة القادمة</a:t>
            </a:r>
          </a:p>
          <a:p>
            <a:pPr algn="ctr">
              <a:buNone/>
            </a:pPr>
            <a:r>
              <a:rPr lang="ar-IQ" sz="8800" dirty="0" smtClean="0">
                <a:solidFill>
                  <a:schemeClr val="accent6">
                    <a:lumMod val="60000"/>
                    <a:lumOff val="40000"/>
                  </a:schemeClr>
                </a:solidFill>
                <a:effectLst>
                  <a:outerShdw blurRad="38100" dist="38100" dir="2700000" algn="tl">
                    <a:srgbClr val="000000">
                      <a:alpha val="43137"/>
                    </a:srgbClr>
                  </a:outerShdw>
                </a:effectLst>
                <a:latin typeface="Times New Roman" pitchFamily="18" charset="0"/>
                <a:cs typeface="Times New Roman" pitchFamily="18" charset="0"/>
              </a:rPr>
              <a:t>بإذن الله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436</TotalTime>
  <Words>532</Words>
  <Application>Microsoft Office PowerPoint</Application>
  <PresentationFormat>عرض على الشاشة (3:4)‏</PresentationFormat>
  <Paragraphs>35</Paragraphs>
  <Slides>11</Slides>
  <Notes>1</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Verve</vt:lpstr>
      <vt:lpstr>وزارة التعليم العالي والبحث العلمي  الجامعة المستنصرية كلية الأداب    </vt:lpstr>
      <vt:lpstr>قسم اللغة العربية المرحلة الرابعة محاضرات مادة المذاهب الأدبية  </vt:lpstr>
      <vt:lpstr> </vt:lpstr>
      <vt:lpstr>عرض تقديمي في PowerPoint</vt:lpstr>
      <vt:lpstr>عرض تقديمي في PowerPoint</vt:lpstr>
      <vt:lpstr>عرض تقديمي في PowerPoint</vt:lpstr>
      <vt:lpstr> </vt:lpstr>
      <vt:lpstr>عرض تقديمي في PowerPoint</vt:lpstr>
      <vt:lpstr>عرض تقديمي في PowerPoint</vt:lpstr>
      <vt:lpstr>ب- مصادر تدرس مذاهب ادبية عديدة وهي :   1- الادب ومذاهبه / محمد مندور . 2- الخلاصة في مذاهب الادب الغربي / علي جواد الطاهر . 3-  مذاهب الادب الغربي / سالم احمد الحمداني .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كلية العلوم قسم الفيزياء</dc:title>
  <dc:creator>home</dc:creator>
  <cp:lastModifiedBy>spider</cp:lastModifiedBy>
  <cp:revision>61</cp:revision>
  <dcterms:created xsi:type="dcterms:W3CDTF">2014-10-12T15:33:50Z</dcterms:created>
  <dcterms:modified xsi:type="dcterms:W3CDTF">2018-12-12T22:21:45Z</dcterms:modified>
</cp:coreProperties>
</file>