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12"/>
  </p:notesMasterIdLst>
  <p:sldIdLst>
    <p:sldId id="256" r:id="rId2"/>
    <p:sldId id="257" r:id="rId3"/>
    <p:sldId id="268" r:id="rId4"/>
    <p:sldId id="259" r:id="rId5"/>
    <p:sldId id="272" r:id="rId6"/>
    <p:sldId id="267" r:id="rId7"/>
    <p:sldId id="260" r:id="rId8"/>
    <p:sldId id="261" r:id="rId9"/>
    <p:sldId id="264" r:id="rId10"/>
    <p:sldId id="263" r:id="rId11"/>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412" autoAdjust="0"/>
    <p:restoredTop sz="94624"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422342D-2866-4947-94DD-89D82546F2F1}" type="datetimeFigureOut">
              <a:rPr lang="ar-IQ" smtClean="0"/>
              <a:pPr/>
              <a:t>05/04/1440</a:t>
            </a:fld>
            <a:endParaRPr lang="ar-IQ"/>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1B2E73C-8A28-46C8-B971-FA3CF6BD99BC}" type="slidenum">
              <a:rPr lang="ar-IQ" smtClean="0"/>
              <a:pPr/>
              <a:t>‹#›</a:t>
            </a:fld>
            <a:endParaRPr lang="ar-IQ"/>
          </a:p>
        </p:txBody>
      </p:sp>
    </p:spTree>
    <p:extLst>
      <p:ext uri="{BB962C8B-B14F-4D97-AF65-F5344CB8AC3E}">
        <p14:creationId xmlns:p14="http://schemas.microsoft.com/office/powerpoint/2010/main" val="31068460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IQ" dirty="0"/>
          </a:p>
        </p:txBody>
      </p:sp>
      <p:sp>
        <p:nvSpPr>
          <p:cNvPr id="4" name="Slide Number Placeholder 3"/>
          <p:cNvSpPr>
            <a:spLocks noGrp="1"/>
          </p:cNvSpPr>
          <p:nvPr>
            <p:ph type="sldNum" sz="quarter" idx="10"/>
          </p:nvPr>
        </p:nvSpPr>
        <p:spPr/>
        <p:txBody>
          <a:bodyPr/>
          <a:lstStyle/>
          <a:p>
            <a:fld id="{61B2E73C-8A28-46C8-B971-FA3CF6BD99BC}" type="slidenum">
              <a:rPr lang="ar-IQ" smtClean="0"/>
              <a:pPr/>
              <a:t>1</a:t>
            </a:fld>
            <a:endParaRPr lang="ar-IQ"/>
          </a:p>
        </p:txBody>
      </p:sp>
    </p:spTree>
    <p:extLst>
      <p:ext uri="{BB962C8B-B14F-4D97-AF65-F5344CB8AC3E}">
        <p14:creationId xmlns:p14="http://schemas.microsoft.com/office/powerpoint/2010/main" val="783231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400709D0-F5C4-4B49-BACE-2FEAE0FC7F05}" type="datetimeFigureOut">
              <a:rPr lang="ar-IQ" smtClean="0"/>
              <a:pPr/>
              <a:t>05/04/1440</a:t>
            </a:fld>
            <a:endParaRPr lang="ar-IQ"/>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ar-IQ"/>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D8BC0A28-0153-4C6D-A793-586634490BE4}" type="slidenum">
              <a:rPr lang="ar-IQ" smtClean="0"/>
              <a:pPr/>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a:xfrm>
            <a:off x="457200" y="6480969"/>
            <a:ext cx="4260056" cy="300831"/>
          </a:xfrm>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a:xfrm>
            <a:off x="2619376" y="6480969"/>
            <a:ext cx="4260056" cy="300831"/>
          </a:xfrm>
        </p:spPr>
        <p:txBody>
          <a:bodyPr/>
          <a:lstStyle/>
          <a:p>
            <a:endParaRPr lang="ar-IQ"/>
          </a:p>
        </p:txBody>
      </p:sp>
      <p:sp>
        <p:nvSpPr>
          <p:cNvPr id="6" name="Slide Number Placeholder 5"/>
          <p:cNvSpPr>
            <a:spLocks noGrp="1"/>
          </p:cNvSpPr>
          <p:nvPr>
            <p:ph type="sldNum" sz="quarter" idx="12"/>
          </p:nvPr>
        </p:nvSpPr>
        <p:spPr>
          <a:xfrm>
            <a:off x="8451056" y="809624"/>
            <a:ext cx="502920" cy="300831"/>
          </a:xfrm>
        </p:spPr>
        <p:txBody>
          <a:bodyPr/>
          <a:lstStyle/>
          <a:p>
            <a:fld id="{D8BC0A28-0153-4C6D-A793-586634490BE4}" type="slidenum">
              <a:rPr lang="ar-IQ" smtClean="0"/>
              <a:pPr/>
              <a:t>‹#›</a:t>
            </a:fld>
            <a:endParaRPr lang="ar-IQ"/>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457200" y="6480969"/>
            <a:ext cx="4260056" cy="301752"/>
          </a:xfrm>
        </p:spPr>
        <p:txBody>
          <a:bodyPr/>
          <a:lstStyle/>
          <a:p>
            <a:endParaRPr lang="ar-IQ"/>
          </a:p>
        </p:txBody>
      </p:sp>
      <p:sp>
        <p:nvSpPr>
          <p:cNvPr id="7" name="Slide Number Placeholder 6"/>
          <p:cNvSpPr>
            <a:spLocks noGrp="1"/>
          </p:cNvSpPr>
          <p:nvPr>
            <p:ph type="sldNum" sz="quarter" idx="12"/>
          </p:nvPr>
        </p:nvSpPr>
        <p:spPr>
          <a:xfrm>
            <a:off x="7589520" y="6480969"/>
            <a:ext cx="502920" cy="301752"/>
          </a:xfrm>
        </p:spPr>
        <p:txBody>
          <a:bodyPr/>
          <a:lstStyle/>
          <a:p>
            <a:fld id="{D8BC0A28-0153-4C6D-A793-586634490BE4}" type="slidenum">
              <a:rPr lang="ar-IQ" smtClean="0"/>
              <a:pPr/>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400709D0-F5C4-4B49-BACE-2FEAE0FC7F05}" type="datetimeFigureOut">
              <a:rPr lang="ar-IQ" smtClean="0"/>
              <a:pPr/>
              <a:t>05/04/1440</a:t>
            </a:fld>
            <a:endParaRPr lang="ar-IQ"/>
          </a:p>
        </p:txBody>
      </p:sp>
      <p:sp>
        <p:nvSpPr>
          <p:cNvPr id="8" name="Footer Placeholder 7"/>
          <p:cNvSpPr>
            <a:spLocks noGrp="1"/>
          </p:cNvSpPr>
          <p:nvPr>
            <p:ph type="ftr" sz="quarter" idx="11"/>
          </p:nvPr>
        </p:nvSpPr>
        <p:spPr>
          <a:xfrm>
            <a:off x="457200" y="6480969"/>
            <a:ext cx="4261104" cy="301752"/>
          </a:xfrm>
        </p:spPr>
        <p:txBody>
          <a:bodyPr/>
          <a:lstStyle/>
          <a:p>
            <a:endParaRPr lang="ar-IQ"/>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400709D0-F5C4-4B49-BACE-2FEAE0FC7F05}" type="datetimeFigureOut">
              <a:rPr lang="ar-IQ" smtClean="0"/>
              <a:pPr/>
              <a:t>05/04/1440</a:t>
            </a:fld>
            <a:endParaRPr lang="ar-IQ"/>
          </a:p>
        </p:txBody>
      </p:sp>
      <p:sp>
        <p:nvSpPr>
          <p:cNvPr id="3" name="Footer Placeholder 2"/>
          <p:cNvSpPr>
            <a:spLocks noGrp="1"/>
          </p:cNvSpPr>
          <p:nvPr>
            <p:ph type="ftr" sz="quarter" idx="11"/>
          </p:nvPr>
        </p:nvSpPr>
        <p:spPr>
          <a:xfrm>
            <a:off x="457200" y="6481890"/>
            <a:ext cx="4260056" cy="300831"/>
          </a:xfrm>
        </p:spPr>
        <p:txBody>
          <a:bodyPr/>
          <a:lstStyle/>
          <a:p>
            <a:endParaRPr lang="ar-IQ"/>
          </a:p>
        </p:txBody>
      </p:sp>
      <p:sp>
        <p:nvSpPr>
          <p:cNvPr id="4" name="Slide Number Placeholder 3"/>
          <p:cNvSpPr>
            <a:spLocks noGrp="1"/>
          </p:cNvSpPr>
          <p:nvPr>
            <p:ph type="sldNum" sz="quarter" idx="12"/>
          </p:nvPr>
        </p:nvSpPr>
        <p:spPr>
          <a:xfrm>
            <a:off x="7589520" y="6480969"/>
            <a:ext cx="502920" cy="301752"/>
          </a:xfrm>
        </p:spPr>
        <p:txBody>
          <a:bodyPr/>
          <a:lstStyle/>
          <a:p>
            <a:fld id="{D8BC0A28-0153-4C6D-A793-586634490BE4}" type="slidenum">
              <a:rPr lang="ar-IQ" smtClean="0"/>
              <a:pPr/>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ar-IQ"/>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ar-IQ"/>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37000" r="-37000"/>
          </a:stretch>
        </a:blipFill>
        <a:effectLst/>
      </p:bgPr>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400709D0-F5C4-4B49-BACE-2FEAE0FC7F05}" type="datetimeFigureOut">
              <a:rPr lang="ar-IQ" smtClean="0"/>
              <a:pPr/>
              <a:t>05/04/1440</a:t>
            </a:fld>
            <a:endParaRPr lang="ar-IQ"/>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ar-IQ"/>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D8BC0A28-0153-4C6D-A793-586634490BE4}" type="slidenum">
              <a:rPr lang="ar-IQ" smtClean="0"/>
              <a:pPr/>
              <a:t>‹#›</a:t>
            </a:fld>
            <a:endParaRPr lang="ar-IQ"/>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40544" y="776288"/>
            <a:ext cx="8062912" cy="4812952"/>
          </a:xfrm>
        </p:spPr>
        <p:txBody>
          <a:bodyPr>
            <a:normAutofit fontScale="90000"/>
          </a:bodyPr>
          <a:lstStyle/>
          <a:p>
            <a:pPr algn="ctr"/>
            <a:r>
              <a:rPr lang="ar-IQ" sz="8000" dirty="0" smtClean="0">
                <a:solidFill>
                  <a:schemeClr val="accent5"/>
                </a:solidFill>
                <a:latin typeface="Arial" pitchFamily="34" charset="0"/>
                <a:cs typeface="Arial" pitchFamily="34" charset="0"/>
              </a:rPr>
              <a:t>وزارة التعليم العالي والبحث العلمي</a:t>
            </a:r>
            <a:br>
              <a:rPr lang="ar-IQ" sz="8000" dirty="0" smtClean="0">
                <a:solidFill>
                  <a:schemeClr val="accent5"/>
                </a:solidFill>
                <a:latin typeface="Arial" pitchFamily="34" charset="0"/>
                <a:cs typeface="Arial" pitchFamily="34" charset="0"/>
              </a:rPr>
            </a:br>
            <a:r>
              <a:rPr lang="ar-IQ" sz="8000" dirty="0" smtClean="0">
                <a:solidFill>
                  <a:schemeClr val="accent5"/>
                </a:solidFill>
                <a:latin typeface="Arial" pitchFamily="34" charset="0"/>
                <a:cs typeface="Arial" pitchFamily="34" charset="0"/>
              </a:rPr>
              <a:t>الجامعة المستنصرية</a:t>
            </a:r>
            <a:br>
              <a:rPr lang="ar-IQ" sz="8000" dirty="0" smtClean="0">
                <a:solidFill>
                  <a:schemeClr val="accent5"/>
                </a:solidFill>
                <a:latin typeface="Arial" pitchFamily="34" charset="0"/>
                <a:cs typeface="Arial" pitchFamily="34" charset="0"/>
              </a:rPr>
            </a:br>
            <a:r>
              <a:rPr lang="ar-IQ" sz="8000" dirty="0" smtClean="0">
                <a:solidFill>
                  <a:schemeClr val="accent5"/>
                </a:solidFill>
                <a:latin typeface="Arial" pitchFamily="34" charset="0"/>
                <a:cs typeface="Arial" pitchFamily="34" charset="0"/>
              </a:rPr>
              <a:t>كلية الاداب</a:t>
            </a:r>
            <a:r>
              <a:rPr lang="ar-IQ" dirty="0" smtClean="0"/>
              <a:t/>
            </a:r>
            <a:br>
              <a:rPr lang="ar-IQ"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258204" cy="5520676"/>
          </a:xfrm>
        </p:spPr>
        <p:style>
          <a:lnRef idx="2">
            <a:schemeClr val="accent1"/>
          </a:lnRef>
          <a:fillRef idx="1">
            <a:schemeClr val="lt1"/>
          </a:fillRef>
          <a:effectRef idx="0">
            <a:schemeClr val="accent1"/>
          </a:effectRef>
          <a:fontRef idx="minor">
            <a:schemeClr val="dk1"/>
          </a:fontRef>
        </p:style>
        <p:txBody>
          <a:bodyPr>
            <a:normAutofit/>
          </a:bodyPr>
          <a:lstStyle/>
          <a:p>
            <a:pPr algn="ctr"/>
            <a:r>
              <a:rPr lang="ar-IQ" sz="6000" b="1" dirty="0" smtClean="0">
                <a:solidFill>
                  <a:schemeClr val="accent6">
                    <a:lumMod val="60000"/>
                    <a:lumOff val="40000"/>
                  </a:schemeClr>
                </a:solidFill>
                <a:latin typeface="Arial" pitchFamily="34" charset="0"/>
                <a:cs typeface="Arial" pitchFamily="34" charset="0"/>
              </a:rPr>
              <a:t>قسم اللغة العربية</a:t>
            </a:r>
            <a:br>
              <a:rPr lang="ar-IQ" sz="6000" b="1" dirty="0" smtClean="0">
                <a:solidFill>
                  <a:schemeClr val="accent6">
                    <a:lumMod val="60000"/>
                    <a:lumOff val="40000"/>
                  </a:schemeClr>
                </a:solidFill>
                <a:latin typeface="Arial" pitchFamily="34" charset="0"/>
                <a:cs typeface="Arial" pitchFamily="34" charset="0"/>
              </a:rPr>
            </a:br>
            <a:r>
              <a:rPr lang="ar-IQ" sz="6000" b="1" dirty="0" smtClean="0">
                <a:solidFill>
                  <a:schemeClr val="accent6">
                    <a:lumMod val="60000"/>
                    <a:lumOff val="40000"/>
                  </a:schemeClr>
                </a:solidFill>
                <a:latin typeface="Arial" pitchFamily="34" charset="0"/>
                <a:cs typeface="Arial" pitchFamily="34" charset="0"/>
              </a:rPr>
              <a:t> المرحلة الرابعة</a:t>
            </a:r>
            <a:br>
              <a:rPr lang="ar-IQ" sz="6000" b="1" dirty="0" smtClean="0">
                <a:solidFill>
                  <a:schemeClr val="accent6">
                    <a:lumMod val="60000"/>
                    <a:lumOff val="40000"/>
                  </a:schemeClr>
                </a:solidFill>
                <a:latin typeface="Arial" pitchFamily="34" charset="0"/>
                <a:cs typeface="Arial" pitchFamily="34" charset="0"/>
              </a:rPr>
            </a:br>
            <a:r>
              <a:rPr lang="ar-IQ" sz="6000" b="1" dirty="0" smtClean="0">
                <a:solidFill>
                  <a:schemeClr val="accent6">
                    <a:lumMod val="60000"/>
                    <a:lumOff val="40000"/>
                  </a:schemeClr>
                </a:solidFill>
                <a:latin typeface="Arial" pitchFamily="34" charset="0"/>
                <a:cs typeface="Arial" pitchFamily="34" charset="0"/>
              </a:rPr>
              <a:t>محاضرات مادة</a:t>
            </a:r>
            <a:br>
              <a:rPr lang="ar-IQ" sz="6000" b="1" dirty="0" smtClean="0">
                <a:solidFill>
                  <a:schemeClr val="accent6">
                    <a:lumMod val="60000"/>
                    <a:lumOff val="40000"/>
                  </a:schemeClr>
                </a:solidFill>
                <a:latin typeface="Arial" pitchFamily="34" charset="0"/>
                <a:cs typeface="Arial" pitchFamily="34" charset="0"/>
              </a:rPr>
            </a:br>
            <a:r>
              <a:rPr lang="ar-IQ" sz="6000" b="1" dirty="0" smtClean="0">
                <a:solidFill>
                  <a:schemeClr val="accent6">
                    <a:lumMod val="60000"/>
                    <a:lumOff val="40000"/>
                  </a:schemeClr>
                </a:solidFill>
                <a:latin typeface="Arial" pitchFamily="34" charset="0"/>
                <a:cs typeface="Arial" pitchFamily="34" charset="0"/>
              </a:rPr>
              <a:t>المذاهب الأدبية</a:t>
            </a:r>
            <a:r>
              <a:rPr lang="en-US" sz="3200" dirty="0" smtClean="0"/>
              <a:t/>
            </a:r>
            <a:br>
              <a:rPr lang="en-US" sz="3200" dirty="0" smtClean="0"/>
            </a:br>
            <a:endParaRPr lang="ar-IQ"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762112"/>
          </a:xfrm>
        </p:spPr>
        <p:txBody>
          <a:bodyPr>
            <a:noAutofit/>
          </a:bodyPr>
          <a:lstStyle/>
          <a:p>
            <a:pPr marL="64008" indent="0" algn="just">
              <a:buNone/>
            </a:pPr>
            <a:r>
              <a:rPr lang="ar-IQ" sz="2800" dirty="0">
                <a:solidFill>
                  <a:schemeClr val="accent1"/>
                </a:solidFill>
                <a:latin typeface="Simplified Arabic" pitchFamily="18" charset="-78"/>
                <a:cs typeface="Simplified Arabic" pitchFamily="18" charset="-78"/>
              </a:rPr>
              <a:t> </a:t>
            </a:r>
            <a:r>
              <a:rPr lang="ar-IQ" sz="2800" dirty="0" smtClean="0">
                <a:solidFill>
                  <a:schemeClr val="accent1"/>
                </a:solidFill>
                <a:latin typeface="Simplified Arabic" pitchFamily="18" charset="-78"/>
                <a:cs typeface="Simplified Arabic" pitchFamily="18" charset="-78"/>
              </a:rPr>
              <a:t>   </a:t>
            </a:r>
            <a:r>
              <a:rPr lang="ar-IQ" sz="2800" dirty="0" smtClean="0">
                <a:solidFill>
                  <a:schemeClr val="accent5">
                    <a:lumMod val="75000"/>
                  </a:schemeClr>
                </a:solidFill>
                <a:latin typeface="Simplified Arabic" pitchFamily="18" charset="-78"/>
                <a:cs typeface="Simplified Arabic" pitchFamily="18" charset="-78"/>
              </a:rPr>
              <a:t> </a:t>
            </a:r>
            <a:endParaRPr lang="ar-IQ" sz="2800" dirty="0" smtClean="0">
              <a:solidFill>
                <a:schemeClr val="accent5">
                  <a:lumMod val="75000"/>
                </a:schemeClr>
              </a:solidFill>
              <a:latin typeface="Simplified Arabic" pitchFamily="18" charset="-78"/>
              <a:cs typeface="Simplified Arabic" pitchFamily="18" charset="-78"/>
            </a:endParaRPr>
          </a:p>
          <a:p>
            <a:pPr marL="64008" indent="0" algn="just">
              <a:buNone/>
            </a:pPr>
            <a:endParaRPr lang="ar-IQ" sz="2800" dirty="0">
              <a:solidFill>
                <a:schemeClr val="accent5">
                  <a:lumMod val="75000"/>
                </a:schemeClr>
              </a:solidFill>
              <a:latin typeface="Simplified Arabic" pitchFamily="18" charset="-78"/>
              <a:cs typeface="Simplified Arabic" pitchFamily="18" charset="-78"/>
            </a:endParaRPr>
          </a:p>
          <a:p>
            <a:pPr marL="64008" indent="0" algn="just">
              <a:buNone/>
            </a:pPr>
            <a:endParaRPr lang="ar-IQ" sz="2800" dirty="0" smtClean="0">
              <a:solidFill>
                <a:schemeClr val="accent5">
                  <a:lumMod val="75000"/>
                </a:schemeClr>
              </a:solidFill>
              <a:latin typeface="Simplified Arabic" pitchFamily="18" charset="-78"/>
              <a:cs typeface="Simplified Arabic" pitchFamily="18" charset="-78"/>
            </a:endParaRPr>
          </a:p>
          <a:p>
            <a:pPr marL="64008" indent="0" algn="ctr">
              <a:buNone/>
            </a:pPr>
            <a:r>
              <a:rPr lang="ar-IQ" sz="7200" dirty="0" smtClean="0">
                <a:solidFill>
                  <a:srgbClr val="FF0000"/>
                </a:solidFill>
                <a:latin typeface="Simplified Arabic" pitchFamily="18" charset="-78"/>
                <a:cs typeface="Simplified Arabic" pitchFamily="18" charset="-78"/>
              </a:rPr>
              <a:t>المحاضرة الثانية</a:t>
            </a:r>
          </a:p>
          <a:p>
            <a:pPr marL="64008" indent="0" algn="ctr">
              <a:buNone/>
            </a:pPr>
            <a:r>
              <a:rPr lang="ar-IQ" sz="7200" dirty="0" smtClean="0">
                <a:solidFill>
                  <a:srgbClr val="FF0000"/>
                </a:solidFill>
                <a:latin typeface="Simplified Arabic" pitchFamily="18" charset="-78"/>
                <a:cs typeface="Simplified Arabic" pitchFamily="18" charset="-78"/>
              </a:rPr>
              <a:t>جماعة الثريا</a:t>
            </a:r>
            <a:r>
              <a:rPr lang="ar-IQ" sz="7200" dirty="0" smtClean="0">
                <a:solidFill>
                  <a:srgbClr val="FF0000"/>
                </a:solidFill>
                <a:latin typeface="Simplified Arabic" pitchFamily="18" charset="-78"/>
                <a:cs typeface="Simplified Arabic" pitchFamily="18" charset="-78"/>
              </a:rPr>
              <a:t> </a:t>
            </a:r>
            <a:endParaRPr lang="en-US" sz="7200" dirty="0">
              <a:solidFill>
                <a:srgbClr val="FF0000"/>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34654462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55576" y="548680"/>
            <a:ext cx="8229600" cy="4572000"/>
          </a:xfrm>
        </p:spPr>
        <p:txBody>
          <a:bodyPr>
            <a:normAutofit/>
          </a:bodyPr>
          <a:lstStyle/>
          <a:p>
            <a:pPr marL="64008" indent="0">
              <a:buNone/>
            </a:pPr>
            <a:r>
              <a:rPr lang="ar-IQ" sz="2800" dirty="0" smtClean="0">
                <a:solidFill>
                  <a:schemeClr val="accent5">
                    <a:lumMod val="75000"/>
                  </a:schemeClr>
                </a:solidFill>
                <a:latin typeface="Simplified Arabic" pitchFamily="18" charset="-78"/>
                <a:cs typeface="Simplified Arabic" pitchFamily="18" charset="-78"/>
              </a:rPr>
              <a:t>   </a:t>
            </a:r>
            <a:r>
              <a:rPr lang="ar-IQ" sz="2800" dirty="0" smtClean="0">
                <a:solidFill>
                  <a:schemeClr val="accent5">
                    <a:lumMod val="75000"/>
                  </a:schemeClr>
                </a:solidFill>
                <a:latin typeface="Simplified Arabic" pitchFamily="18" charset="-78"/>
                <a:cs typeface="Simplified Arabic" pitchFamily="18" charset="-78"/>
              </a:rPr>
              <a:t> </a:t>
            </a:r>
          </a:p>
          <a:p>
            <a:pPr marL="64008" indent="0" algn="just">
              <a:buNone/>
            </a:pPr>
            <a:r>
              <a:rPr lang="ar-IQ" sz="2800" dirty="0">
                <a:solidFill>
                  <a:schemeClr val="accent5">
                    <a:lumMod val="75000"/>
                  </a:schemeClr>
                </a:solidFill>
                <a:latin typeface="Simplified Arabic" pitchFamily="18" charset="-78"/>
                <a:cs typeface="Simplified Arabic" pitchFamily="18" charset="-78"/>
              </a:rPr>
              <a:t> </a:t>
            </a:r>
            <a:r>
              <a:rPr lang="ar-IQ" sz="2800" dirty="0" smtClean="0">
                <a:solidFill>
                  <a:schemeClr val="accent5">
                    <a:lumMod val="75000"/>
                  </a:schemeClr>
                </a:solidFill>
                <a:latin typeface="Simplified Arabic" pitchFamily="18" charset="-78"/>
                <a:cs typeface="Simplified Arabic" pitchFamily="18" charset="-78"/>
              </a:rPr>
              <a:t>  برزت </a:t>
            </a:r>
            <a:r>
              <a:rPr lang="ar-IQ" sz="2800" dirty="0">
                <a:solidFill>
                  <a:schemeClr val="accent5">
                    <a:lumMod val="75000"/>
                  </a:schemeClr>
                </a:solidFill>
                <a:latin typeface="Simplified Arabic" pitchFamily="18" charset="-78"/>
                <a:cs typeface="Simplified Arabic" pitchFamily="18" charset="-78"/>
              </a:rPr>
              <a:t>هذه الجماعة في أواسط القرن السادس عشر، واستمرّ نشاطها إلى نهايته. وأعضاؤها هم: (</a:t>
            </a:r>
            <a:r>
              <a:rPr lang="ar-IQ" sz="2800" dirty="0" smtClean="0">
                <a:solidFill>
                  <a:schemeClr val="accent5">
                    <a:lumMod val="75000"/>
                  </a:schemeClr>
                </a:solidFill>
                <a:latin typeface="Simplified Arabic" pitchFamily="18" charset="-78"/>
                <a:cs typeface="Simplified Arabic" pitchFamily="18" charset="-78"/>
              </a:rPr>
              <a:t>رونسار</a:t>
            </a:r>
            <a:r>
              <a:rPr lang="en-US" sz="2800" dirty="0" smtClean="0">
                <a:solidFill>
                  <a:schemeClr val="accent5">
                    <a:lumMod val="75000"/>
                  </a:schemeClr>
                </a:solidFill>
                <a:latin typeface="Simplified Arabic" pitchFamily="18" charset="-78"/>
                <a:cs typeface="Simplified Arabic" pitchFamily="18" charset="-78"/>
              </a:rPr>
              <a:t> </a:t>
            </a:r>
            <a:r>
              <a:rPr lang="ar-IQ" sz="2800" dirty="0" smtClean="0">
                <a:solidFill>
                  <a:schemeClr val="accent5">
                    <a:lumMod val="75000"/>
                  </a:schemeClr>
                </a:solidFill>
                <a:latin typeface="Simplified Arabic" pitchFamily="18" charset="-78"/>
                <a:cs typeface="Simplified Arabic" pitchFamily="18" charset="-78"/>
              </a:rPr>
              <a:t> </a:t>
            </a:r>
            <a:r>
              <a:rPr lang="ar-IQ" sz="2800" dirty="0">
                <a:solidFill>
                  <a:schemeClr val="accent5">
                    <a:lumMod val="75000"/>
                  </a:schemeClr>
                </a:solidFill>
                <a:latin typeface="Simplified Arabic" pitchFamily="18" charset="-78"/>
                <a:cs typeface="Simplified Arabic" pitchFamily="18" charset="-78"/>
              </a:rPr>
              <a:t>1585، ويواكيم دوبيلي </a:t>
            </a:r>
            <a:r>
              <a:rPr lang="ar-IQ" sz="2800" dirty="0" smtClean="0">
                <a:solidFill>
                  <a:schemeClr val="accent5">
                    <a:lumMod val="75000"/>
                  </a:schemeClr>
                </a:solidFill>
                <a:latin typeface="Simplified Arabic" pitchFamily="18" charset="-78"/>
                <a:cs typeface="Simplified Arabic" pitchFamily="18" charset="-78"/>
              </a:rPr>
              <a:t>1560 ، وريمي بيللو </a:t>
            </a:r>
            <a:r>
              <a:rPr lang="ar-IQ" sz="2800" dirty="0">
                <a:solidFill>
                  <a:schemeClr val="accent5">
                    <a:lumMod val="75000"/>
                  </a:schemeClr>
                </a:solidFill>
                <a:latin typeface="Simplified Arabic" pitchFamily="18" charset="-78"/>
                <a:cs typeface="Simplified Arabic" pitchFamily="18" charset="-78"/>
              </a:rPr>
              <a:t>1577، وأنطوان دو باييف ت 1530 وبونتوس </a:t>
            </a:r>
            <a:r>
              <a:rPr lang="ar-IQ" sz="2800" dirty="0" smtClean="0">
                <a:solidFill>
                  <a:schemeClr val="accent5">
                    <a:lumMod val="75000"/>
                  </a:schemeClr>
                </a:solidFill>
                <a:latin typeface="Simplified Arabic" pitchFamily="18" charset="-78"/>
                <a:cs typeface="Simplified Arabic" pitchFamily="18" charset="-78"/>
              </a:rPr>
              <a:t>دوتيار </a:t>
            </a:r>
            <a:r>
              <a:rPr lang="ar-IQ" sz="2800" dirty="0">
                <a:solidFill>
                  <a:schemeClr val="accent5">
                    <a:lumMod val="75000"/>
                  </a:schemeClr>
                </a:solidFill>
                <a:latin typeface="Simplified Arabic" pitchFamily="18" charset="-78"/>
                <a:cs typeface="Simplified Arabic" pitchFamily="18" charset="-78"/>
              </a:rPr>
              <a:t>1603 </a:t>
            </a:r>
            <a:r>
              <a:rPr lang="ar-IQ" sz="2800" dirty="0" smtClean="0">
                <a:solidFill>
                  <a:schemeClr val="accent5">
                    <a:lumMod val="75000"/>
                  </a:schemeClr>
                </a:solidFill>
                <a:latin typeface="Simplified Arabic" pitchFamily="18" charset="-78"/>
                <a:cs typeface="Simplified Arabic" pitchFamily="18" charset="-78"/>
              </a:rPr>
              <a:t>وجوديل </a:t>
            </a:r>
            <a:r>
              <a:rPr lang="ar-IQ" sz="2800" dirty="0">
                <a:solidFill>
                  <a:schemeClr val="accent5">
                    <a:lumMod val="75000"/>
                  </a:schemeClr>
                </a:solidFill>
                <a:latin typeface="Simplified Arabic" pitchFamily="18" charset="-78"/>
                <a:cs typeface="Simplified Arabic" pitchFamily="18" charset="-78"/>
              </a:rPr>
              <a:t>1660 </a:t>
            </a:r>
            <a:r>
              <a:rPr lang="ar-IQ" sz="2800" dirty="0" smtClean="0">
                <a:solidFill>
                  <a:schemeClr val="accent5">
                    <a:lumMod val="75000"/>
                  </a:schemeClr>
                </a:solidFill>
                <a:latin typeface="Simplified Arabic" pitchFamily="18" charset="-78"/>
                <a:cs typeface="Simplified Arabic" pitchFamily="18" charset="-78"/>
              </a:rPr>
              <a:t>، وجان </a:t>
            </a:r>
            <a:r>
              <a:rPr lang="ar-IQ" sz="2800" dirty="0">
                <a:solidFill>
                  <a:schemeClr val="accent5">
                    <a:lumMod val="75000"/>
                  </a:schemeClr>
                </a:solidFill>
                <a:latin typeface="Simplified Arabic" pitchFamily="18" charset="-78"/>
                <a:cs typeface="Simplified Arabic" pitchFamily="18" charset="-78"/>
              </a:rPr>
              <a:t>دورا </a:t>
            </a:r>
            <a:r>
              <a:rPr lang="ar-IQ" sz="2800" dirty="0" smtClean="0">
                <a:solidFill>
                  <a:schemeClr val="accent5">
                    <a:lumMod val="75000"/>
                  </a:schemeClr>
                </a:solidFill>
                <a:latin typeface="Simplified Arabic" pitchFamily="18" charset="-78"/>
                <a:cs typeface="Simplified Arabic" pitchFamily="18" charset="-78"/>
              </a:rPr>
              <a:t>1588</a:t>
            </a:r>
            <a:r>
              <a:rPr lang="ar-IQ" sz="2800" dirty="0">
                <a:solidFill>
                  <a:schemeClr val="accent5">
                    <a:lumMod val="75000"/>
                  </a:schemeClr>
                </a:solidFill>
                <a:latin typeface="Simplified Arabic" pitchFamily="18" charset="-78"/>
                <a:cs typeface="Simplified Arabic" pitchFamily="18" charset="-78"/>
              </a:rPr>
              <a:t>) وتبعهم شعراء آخرون غير </a:t>
            </a:r>
            <a:r>
              <a:rPr lang="ar-IQ" sz="2800" dirty="0" smtClean="0">
                <a:solidFill>
                  <a:schemeClr val="accent5">
                    <a:lumMod val="75000"/>
                  </a:schemeClr>
                </a:solidFill>
                <a:latin typeface="Simplified Arabic" pitchFamily="18" charset="-78"/>
                <a:cs typeface="Simplified Arabic" pitchFamily="18" charset="-78"/>
              </a:rPr>
              <a:t>ان </a:t>
            </a:r>
            <a:r>
              <a:rPr lang="ar-IQ" sz="2800" dirty="0">
                <a:solidFill>
                  <a:schemeClr val="accent5">
                    <a:lumMod val="75000"/>
                  </a:schemeClr>
                </a:solidFill>
                <a:latin typeface="Simplified Arabic" pitchFamily="18" charset="-78"/>
                <a:cs typeface="Simplified Arabic" pitchFamily="18" charset="-78"/>
              </a:rPr>
              <a:t>هذه المجموعة الشابّة المتحمسّة لم تأتِ بكشفٍ نقديٍ جديد ولا بتغيير منهجي مفاجئ يُحدِث تحولاً جذرياً في الشعر، بل تعتبر مرحلةً من النضج والجهد المنظم لاتجاهٍ شعريٍ عام وقد نجحوا في استيعاب المعطيات التطورية البطيئة التي جرت خلال نصف قرن مضى.</a:t>
            </a:r>
            <a:endParaRPr lang="en-US" sz="2800" dirty="0">
              <a:solidFill>
                <a:schemeClr val="accent5">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544616"/>
          </a:xfrm>
        </p:spPr>
        <p:txBody>
          <a:bodyPr>
            <a:normAutofit lnSpcReduction="10000"/>
          </a:bodyPr>
          <a:lstStyle/>
          <a:p>
            <a:pPr marL="64008" indent="0">
              <a:buNone/>
            </a:pPr>
            <a:r>
              <a:rPr lang="ar-IQ" dirty="0">
                <a:solidFill>
                  <a:schemeClr val="accent5">
                    <a:lumMod val="75000"/>
                  </a:schemeClr>
                </a:solidFill>
                <a:latin typeface="Simplified Arabic" pitchFamily="18" charset="-78"/>
                <a:cs typeface="Simplified Arabic" pitchFamily="18" charset="-78"/>
              </a:rPr>
              <a:t>ويمكن تلخيص مبادئ هذه الجماعة في النقاط الآتية</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1- </a:t>
            </a:r>
            <a:r>
              <a:rPr lang="ar-IQ" sz="2600" dirty="0" smtClean="0">
                <a:solidFill>
                  <a:schemeClr val="accent5">
                    <a:lumMod val="75000"/>
                  </a:schemeClr>
                </a:solidFill>
                <a:latin typeface="Simplified Arabic" pitchFamily="18" charset="-78"/>
                <a:cs typeface="Simplified Arabic" pitchFamily="18" charset="-78"/>
              </a:rPr>
              <a:t>إن </a:t>
            </a:r>
            <a:r>
              <a:rPr lang="ar-IQ" sz="2600" dirty="0">
                <a:solidFill>
                  <a:schemeClr val="accent5">
                    <a:lumMod val="75000"/>
                  </a:schemeClr>
                </a:solidFill>
                <a:latin typeface="Simplified Arabic" pitchFamily="18" charset="-78"/>
                <a:cs typeface="Simplified Arabic" pitchFamily="18" charset="-78"/>
              </a:rPr>
              <a:t>اللغة الفرنسية أضحت قادرة على منافسة اللغات القديمة والتعبير عن شتى الأفكار والأحاسيس في شتّى الأنواع الأدبيّة والأساليب، ولأجل ذلك لا بدّ أن يعمل الشعراء لإغنائها بالمفردات والارتقاء بها، سواءٌ بالترجمة أو التقليد، أو بإدخال الأنواع الأدبية العظيمة القديمة إلى مجالها الإبداعي. وملاكُ الأمر الإيمان باللغة الفرنسية وإمكان استبدال مفرداتٍ فرنسية مكان الكلمات اللاتينية التي كان يلجأ إليها بعض الشعراء بحجة أن اللغة الفرنسية قاصرة عن إمدادهم بالكلمات البديلة. ولذلك كان رونسار يؤكد دوماً ضرورة نبذ الكلمات القديمة والبحث عن لغة فرنسية كاملة. يقول في مقدمة ملحمته "الفرنسياد": "إني أنصحك بالاستفادة من كلّ اللهجات على السّواء، وبعدم استعمال كلماتٍ قديمة". بينما كان ماليرب يدعو إلى الاقتصار على اللهجة الفرنسية السائدة في جزيرة </a:t>
            </a:r>
            <a:r>
              <a:rPr lang="ar-IQ" sz="2600" dirty="0" smtClean="0">
                <a:solidFill>
                  <a:schemeClr val="accent5">
                    <a:lumMod val="75000"/>
                  </a:schemeClr>
                </a:solidFill>
                <a:latin typeface="Simplified Arabic" pitchFamily="18" charset="-78"/>
                <a:cs typeface="Simplified Arabic" pitchFamily="18" charset="-78"/>
              </a:rPr>
              <a:t>فرنسا</a:t>
            </a:r>
            <a:r>
              <a:rPr lang="en-US" sz="2600" dirty="0" smtClean="0">
                <a:solidFill>
                  <a:schemeClr val="accent5">
                    <a:lumMod val="75000"/>
                  </a:schemeClr>
                </a:solidFill>
                <a:latin typeface="Simplified Arabic" pitchFamily="18" charset="-78"/>
                <a:cs typeface="Simplified Arabic" pitchFamily="18" charset="-78"/>
              </a:rPr>
              <a:t>، </a:t>
            </a:r>
            <a:r>
              <a:rPr lang="ar-IQ" sz="2600" dirty="0">
                <a:solidFill>
                  <a:schemeClr val="accent5">
                    <a:lumMod val="75000"/>
                  </a:schemeClr>
                </a:solidFill>
                <a:latin typeface="Simplified Arabic" pitchFamily="18" charset="-78"/>
                <a:cs typeface="Simplified Arabic" pitchFamily="18" charset="-78"/>
              </a:rPr>
              <a:t>وهي المناطق الواقعة في الوسط والشمال الغربي من فرنسا المحيطة بنهر السين: أما لافونتين وفينيلون ولابرويّير فكانوا منحازين إلى الكلمات الفرنسية، ولكن دون </a:t>
            </a:r>
            <a:r>
              <a:rPr lang="ar-IQ" sz="2600" dirty="0" smtClean="0">
                <a:solidFill>
                  <a:schemeClr val="accent5">
                    <a:lumMod val="75000"/>
                  </a:schemeClr>
                </a:solidFill>
                <a:latin typeface="Simplified Arabic" pitchFamily="18" charset="-78"/>
                <a:cs typeface="Simplified Arabic" pitchFamily="18" charset="-78"/>
              </a:rPr>
              <a:t>جدوى .</a:t>
            </a:r>
            <a:endParaRPr lang="ar-IQ" sz="2600" dirty="0">
              <a:solidFill>
                <a:schemeClr val="accent5">
                  <a:lumMod val="75000"/>
                </a:schemeClr>
              </a:solidFill>
              <a:latin typeface="Simplified Arabic" pitchFamily="18" charset="-78"/>
              <a:cs typeface="Simplified Arabic" pitchFamily="18" charset="-78"/>
            </a:endParaRPr>
          </a:p>
          <a:p>
            <a:pPr marL="64008" indent="0">
              <a:buNone/>
            </a:pPr>
            <a:endParaRPr lang="en-US" dirty="0">
              <a:solidFill>
                <a:schemeClr val="accent5">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229600" cy="929258"/>
          </a:xfrm>
        </p:spPr>
        <p:txBody>
          <a:bodyPr>
            <a:normAutofit fontScale="90000"/>
          </a:bodyPr>
          <a:lstStyle/>
          <a:p>
            <a:pPr lvl="0" algn="ctr"/>
            <a:r>
              <a:rPr lang="en-US" dirty="0" smtClean="0">
                <a:latin typeface="Simplified Arabic" pitchFamily="18" charset="-78"/>
                <a:cs typeface="Simplified Arabic" pitchFamily="18" charset="-78"/>
              </a:rPr>
              <a:t/>
            </a:r>
            <a:br>
              <a:rPr lang="en-US" dirty="0" smtClean="0">
                <a:latin typeface="Simplified Arabic" pitchFamily="18" charset="-78"/>
                <a:cs typeface="Simplified Arabic" pitchFamily="18" charset="-78"/>
              </a:rPr>
            </a:br>
            <a:endParaRPr lang="en-US" dirty="0">
              <a:latin typeface="Simplified Arabic" pitchFamily="18" charset="-78"/>
              <a:cs typeface="Simplified Arabic" pitchFamily="18" charset="-78"/>
            </a:endParaRPr>
          </a:p>
        </p:txBody>
      </p:sp>
      <p:sp>
        <p:nvSpPr>
          <p:cNvPr id="3" name="Content Placeholder 2"/>
          <p:cNvSpPr>
            <a:spLocks noGrp="1"/>
          </p:cNvSpPr>
          <p:nvPr>
            <p:ph idx="1"/>
          </p:nvPr>
        </p:nvSpPr>
        <p:spPr>
          <a:xfrm>
            <a:off x="457200" y="908720"/>
            <a:ext cx="8229600" cy="5546088"/>
          </a:xfrm>
        </p:spPr>
        <p:txBody>
          <a:bodyPr/>
          <a:lstStyle/>
          <a:p>
            <a:pPr marL="64008" indent="0" algn="just">
              <a:buNone/>
            </a:pPr>
            <a:r>
              <a:rPr lang="ar-IQ" dirty="0" smtClean="0">
                <a:solidFill>
                  <a:srgbClr val="00B050"/>
                </a:solidFill>
                <a:latin typeface="Simplified Arabic" pitchFamily="18" charset="-78"/>
                <a:cs typeface="Simplified Arabic" pitchFamily="18" charset="-78"/>
              </a:rPr>
              <a:t>  </a:t>
            </a:r>
            <a:r>
              <a:rPr lang="ar-IQ" dirty="0" smtClean="0">
                <a:solidFill>
                  <a:schemeClr val="accent6">
                    <a:lumMod val="75000"/>
                  </a:schemeClr>
                </a:solidFill>
                <a:latin typeface="Simplified Arabic" pitchFamily="18" charset="-78"/>
                <a:cs typeface="Simplified Arabic" pitchFamily="18" charset="-78"/>
              </a:rPr>
              <a:t>  </a:t>
            </a:r>
            <a:endParaRPr lang="ar-IQ" dirty="0" smtClean="0">
              <a:solidFill>
                <a:schemeClr val="accent6">
                  <a:lumMod val="75000"/>
                </a:schemeClr>
              </a:solidFill>
              <a:latin typeface="Simplified Arabic" pitchFamily="18" charset="-78"/>
              <a:cs typeface="Simplified Arabic" pitchFamily="18" charset="-78"/>
            </a:endParaRPr>
          </a:p>
          <a:p>
            <a:pPr marL="64008" indent="0" algn="just">
              <a:buNone/>
            </a:pPr>
            <a:r>
              <a:rPr lang="ar-IQ" dirty="0">
                <a:solidFill>
                  <a:schemeClr val="accent6">
                    <a:lumMod val="75000"/>
                  </a:schemeClr>
                </a:solidFill>
                <a:latin typeface="Simplified Arabic" pitchFamily="18" charset="-78"/>
                <a:cs typeface="Simplified Arabic" pitchFamily="18" charset="-78"/>
              </a:rPr>
              <a:t> </a:t>
            </a:r>
            <a:r>
              <a:rPr lang="ar-IQ" dirty="0" smtClean="0">
                <a:solidFill>
                  <a:schemeClr val="accent6">
                    <a:lumMod val="75000"/>
                  </a:schemeClr>
                </a:solidFill>
                <a:latin typeface="Simplified Arabic" pitchFamily="18" charset="-78"/>
                <a:cs typeface="Simplified Arabic" pitchFamily="18" charset="-78"/>
              </a:rPr>
              <a:t>   ودعا </a:t>
            </a:r>
            <a:r>
              <a:rPr lang="ar-IQ" dirty="0">
                <a:solidFill>
                  <a:schemeClr val="accent6">
                    <a:lumMod val="75000"/>
                  </a:schemeClr>
                </a:solidFill>
                <a:latin typeface="Simplified Arabic" pitchFamily="18" charset="-78"/>
                <a:cs typeface="Simplified Arabic" pitchFamily="18" charset="-78"/>
              </a:rPr>
              <a:t>رونسار في كتابه (فن الشعر) إلى تبني الكلمات التي يستعملها الحرفيون كالحصّادين والحدادين والصاغة والبياطرة وعمال المناجم وإلى اختراع كلماتٍ جديدة سواءٌ بالمزج بين مفردتين لاستيلاد دالٍ جديد مثل كلمة (</a:t>
            </a:r>
            <a:r>
              <a:rPr lang="ar-IQ" dirty="0" smtClean="0">
                <a:solidFill>
                  <a:schemeClr val="accent6">
                    <a:lumMod val="75000"/>
                  </a:schemeClr>
                </a:solidFill>
                <a:latin typeface="Simplified Arabic" pitchFamily="18" charset="-78"/>
                <a:cs typeface="Simplified Arabic" pitchFamily="18" charset="-78"/>
              </a:rPr>
              <a:t>حلْو مرّ </a:t>
            </a:r>
            <a:r>
              <a:rPr lang="en-US" dirty="0" smtClean="0">
                <a:solidFill>
                  <a:schemeClr val="accent6">
                    <a:lumMod val="75000"/>
                  </a:schemeClr>
                </a:solidFill>
                <a:latin typeface="Simplified Arabic" pitchFamily="18" charset="-78"/>
                <a:cs typeface="Simplified Arabic" pitchFamily="18" charset="-78"/>
              </a:rPr>
              <a:t> Doux-amer</a:t>
            </a:r>
            <a:r>
              <a:rPr lang="en-US" dirty="0">
                <a:solidFill>
                  <a:schemeClr val="accent6">
                    <a:lumMod val="75000"/>
                  </a:schemeClr>
                </a:solidFill>
                <a:latin typeface="Simplified Arabic" pitchFamily="18" charset="-78"/>
                <a:cs typeface="Simplified Arabic" pitchFamily="18" charset="-78"/>
              </a:rPr>
              <a:t>) </a:t>
            </a:r>
            <a:r>
              <a:rPr lang="ar-IQ" dirty="0">
                <a:solidFill>
                  <a:schemeClr val="accent6">
                    <a:lumMod val="75000"/>
                  </a:schemeClr>
                </a:solidFill>
                <a:latin typeface="Simplified Arabic" pitchFamily="18" charset="-78"/>
                <a:cs typeface="Simplified Arabic" pitchFamily="18" charset="-78"/>
              </a:rPr>
              <a:t>لما هو في المذاق بين بين، أو باشتقاق كلمات جديدة بإضافة بعض المقاطع إلى النعت أو بصيغة التصغير أو بتحوير الكلمات اللاتينية واليونانية وإخضاعها إلى اللفظ الفرنسي (الفرنسة).. وقد طبق رونسار هذه الوصايا في آثاره الأدبية، إلا في أحوالٍ نادرة معدودة.</a:t>
            </a:r>
            <a:endParaRPr lang="en-US" dirty="0">
              <a:solidFill>
                <a:schemeClr val="accent6">
                  <a:lumMod val="75000"/>
                </a:schemeClr>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5257703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67544" y="332656"/>
            <a:ext cx="8229600" cy="5688632"/>
          </a:xfrm>
        </p:spPr>
        <p:txBody>
          <a:bodyPr>
            <a:normAutofit/>
          </a:bodyPr>
          <a:lstStyle/>
          <a:p>
            <a:pPr algn="just"/>
            <a:endParaRPr lang="en-US" sz="2000" dirty="0" smtClean="0">
              <a:solidFill>
                <a:srgbClr val="00B050"/>
              </a:solidFill>
              <a:latin typeface="Simplified Arabic" pitchFamily="18" charset="-78"/>
              <a:cs typeface="Simplified Arabic" pitchFamily="18" charset="-78"/>
            </a:endParaRPr>
          </a:p>
          <a:p>
            <a:pPr marL="64008" indent="0">
              <a:buNone/>
            </a:pPr>
            <a:endParaRPr lang="en-US" dirty="0" smtClean="0">
              <a:solidFill>
                <a:schemeClr val="accent1"/>
              </a:solidFill>
              <a:latin typeface="Simplified Arabic" pitchFamily="18" charset="-78"/>
              <a:cs typeface="Simplified Arabic" pitchFamily="18" charset="-78"/>
            </a:endParaRPr>
          </a:p>
          <a:p>
            <a:pPr marL="64008" indent="0" algn="just">
              <a:buNone/>
            </a:pPr>
            <a:r>
              <a:rPr lang="ar-IQ" dirty="0" smtClean="0">
                <a:solidFill>
                  <a:schemeClr val="accent6">
                    <a:lumMod val="75000"/>
                  </a:schemeClr>
                </a:solidFill>
                <a:latin typeface="Simplified Arabic" pitchFamily="18" charset="-78"/>
                <a:cs typeface="Simplified Arabic" pitchFamily="18" charset="-78"/>
              </a:rPr>
              <a:t>2- التجديد </a:t>
            </a:r>
            <a:r>
              <a:rPr lang="ar-IQ" dirty="0">
                <a:solidFill>
                  <a:schemeClr val="accent6">
                    <a:lumMod val="75000"/>
                  </a:schemeClr>
                </a:solidFill>
                <a:latin typeface="Simplified Arabic" pitchFamily="18" charset="-78"/>
                <a:cs typeface="Simplified Arabic" pitchFamily="18" charset="-78"/>
              </a:rPr>
              <a:t>في النحو، لأن لغةً جديدة لا بد لها من نحو </a:t>
            </a:r>
            <a:r>
              <a:rPr lang="ar-IQ" dirty="0" smtClean="0">
                <a:solidFill>
                  <a:schemeClr val="accent6">
                    <a:lumMod val="75000"/>
                  </a:schemeClr>
                </a:solidFill>
                <a:latin typeface="Simplified Arabic" pitchFamily="18" charset="-78"/>
                <a:cs typeface="Simplified Arabic" pitchFamily="18" charset="-78"/>
              </a:rPr>
              <a:t>جديد .</a:t>
            </a:r>
            <a:endParaRPr lang="ar-IQ" dirty="0">
              <a:solidFill>
                <a:schemeClr val="accent6">
                  <a:lumMod val="75000"/>
                </a:schemeClr>
              </a:solidFill>
              <a:latin typeface="Simplified Arabic" pitchFamily="18" charset="-78"/>
              <a:cs typeface="Simplified Arabic" pitchFamily="18" charset="-78"/>
            </a:endParaRPr>
          </a:p>
          <a:p>
            <a:pPr marL="64008" indent="0" algn="just">
              <a:buNone/>
            </a:pPr>
            <a:r>
              <a:rPr lang="ar-IQ" dirty="0" smtClean="0">
                <a:solidFill>
                  <a:schemeClr val="accent6">
                    <a:lumMod val="75000"/>
                  </a:schemeClr>
                </a:solidFill>
                <a:latin typeface="Simplified Arabic" pitchFamily="18" charset="-78"/>
                <a:cs typeface="Simplified Arabic" pitchFamily="18" charset="-78"/>
              </a:rPr>
              <a:t>3- إدخال </a:t>
            </a:r>
            <a:r>
              <a:rPr lang="ar-IQ" dirty="0">
                <a:solidFill>
                  <a:schemeClr val="accent6">
                    <a:lumMod val="75000"/>
                  </a:schemeClr>
                </a:solidFill>
                <a:latin typeface="Simplified Arabic" pitchFamily="18" charset="-78"/>
                <a:cs typeface="Simplified Arabic" pitchFamily="18" charset="-78"/>
              </a:rPr>
              <a:t>الأجناس الأدبية العظيمة المعروفة في الآداب اليونانية واللاتينية </a:t>
            </a:r>
            <a:r>
              <a:rPr lang="ar-IQ" dirty="0" smtClean="0">
                <a:solidFill>
                  <a:schemeClr val="accent6">
                    <a:lumMod val="75000"/>
                  </a:schemeClr>
                </a:solidFill>
                <a:latin typeface="Simplified Arabic" pitchFamily="18" charset="-78"/>
                <a:cs typeface="Simplified Arabic" pitchFamily="18" charset="-78"/>
              </a:rPr>
              <a:t>كالتراجيديا </a:t>
            </a:r>
            <a:r>
              <a:rPr lang="ar-IQ" dirty="0">
                <a:solidFill>
                  <a:schemeClr val="accent6">
                    <a:lumMod val="75000"/>
                  </a:schemeClr>
                </a:solidFill>
                <a:latin typeface="Simplified Arabic" pitchFamily="18" charset="-78"/>
                <a:cs typeface="Simplified Arabic" pitchFamily="18" charset="-78"/>
              </a:rPr>
              <a:t>والكوميديا والملحمة والنقد إلى مجال اللغة الفرنسية</a:t>
            </a:r>
          </a:p>
          <a:p>
            <a:pPr marL="64008" indent="0" algn="just">
              <a:buNone/>
            </a:pPr>
            <a:r>
              <a:rPr lang="ar-IQ" dirty="0" smtClean="0">
                <a:solidFill>
                  <a:schemeClr val="accent6">
                    <a:lumMod val="75000"/>
                  </a:schemeClr>
                </a:solidFill>
                <a:latin typeface="Simplified Arabic" pitchFamily="18" charset="-78"/>
                <a:cs typeface="Simplified Arabic" pitchFamily="18" charset="-78"/>
              </a:rPr>
              <a:t>4- استخدام </a:t>
            </a:r>
            <a:r>
              <a:rPr lang="ar-IQ" dirty="0">
                <a:solidFill>
                  <a:schemeClr val="accent6">
                    <a:lumMod val="75000"/>
                  </a:schemeClr>
                </a:solidFill>
                <a:latin typeface="Simplified Arabic" pitchFamily="18" charset="-78"/>
                <a:cs typeface="Simplified Arabic" pitchFamily="18" charset="-78"/>
              </a:rPr>
              <a:t>المعطيات الأسطورية التي بقيت في الشعر الفرنسي إلى عهد شاتوبريان.</a:t>
            </a:r>
          </a:p>
          <a:p>
            <a:pPr marL="64008" indent="0" algn="just">
              <a:buNone/>
            </a:pPr>
            <a:r>
              <a:rPr lang="ar-IQ" dirty="0" smtClean="0">
                <a:solidFill>
                  <a:schemeClr val="accent6">
                    <a:lumMod val="75000"/>
                  </a:schemeClr>
                </a:solidFill>
                <a:latin typeface="Simplified Arabic" pitchFamily="18" charset="-78"/>
                <a:cs typeface="Simplified Arabic" pitchFamily="18" charset="-78"/>
              </a:rPr>
              <a:t>5- تجديد </a:t>
            </a:r>
            <a:r>
              <a:rPr lang="ar-IQ" dirty="0">
                <a:solidFill>
                  <a:schemeClr val="accent6">
                    <a:lumMod val="75000"/>
                  </a:schemeClr>
                </a:solidFill>
                <a:latin typeface="Simplified Arabic" pitchFamily="18" charset="-78"/>
                <a:cs typeface="Simplified Arabic" pitchFamily="18" charset="-78"/>
              </a:rPr>
              <a:t>إيقاعات الشعر الفرنسيّ وتطويرها ولا سيما الشعر الغنائي وابتكار أوزان جديدة.</a:t>
            </a:r>
          </a:p>
          <a:p>
            <a:endParaRPr lang="en-US" dirty="0">
              <a:solidFill>
                <a:schemeClr val="accent1"/>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476672"/>
            <a:ext cx="8229600" cy="5978136"/>
          </a:xfrm>
        </p:spPr>
        <p:txBody>
          <a:bodyPr>
            <a:normAutofit/>
          </a:bodyPr>
          <a:lstStyle/>
          <a:p>
            <a:pPr marL="64008" indent="0" algn="just">
              <a:buNone/>
            </a:pPr>
            <a:r>
              <a:rPr lang="ar-IQ" dirty="0" smtClean="0">
                <a:solidFill>
                  <a:srgbClr val="00B050"/>
                </a:solidFill>
                <a:latin typeface="Simplified Arabic" pitchFamily="18" charset="-78"/>
                <a:cs typeface="Simplified Arabic" pitchFamily="18" charset="-78"/>
              </a:rPr>
              <a:t>   </a:t>
            </a:r>
          </a:p>
          <a:p>
            <a:pPr marL="64008" indent="0" algn="just">
              <a:buNone/>
            </a:pPr>
            <a:r>
              <a:rPr lang="ar-IQ" dirty="0">
                <a:solidFill>
                  <a:srgbClr val="00B050"/>
                </a:solidFill>
                <a:latin typeface="Simplified Arabic" pitchFamily="18" charset="-78"/>
                <a:cs typeface="Simplified Arabic" pitchFamily="18" charset="-78"/>
              </a:rPr>
              <a:t> </a:t>
            </a:r>
            <a:r>
              <a:rPr lang="ar-IQ" dirty="0" smtClean="0">
                <a:solidFill>
                  <a:srgbClr val="00B050"/>
                </a:solidFill>
                <a:latin typeface="Simplified Arabic" pitchFamily="18" charset="-78"/>
                <a:cs typeface="Simplified Arabic" pitchFamily="18" charset="-78"/>
              </a:rPr>
              <a:t>    </a:t>
            </a:r>
            <a:r>
              <a:rPr lang="ar-IQ" dirty="0" smtClean="0">
                <a:solidFill>
                  <a:schemeClr val="accent6">
                    <a:lumMod val="75000"/>
                  </a:schemeClr>
                </a:solidFill>
                <a:latin typeface="Simplified Arabic" pitchFamily="18" charset="-78"/>
                <a:cs typeface="Simplified Arabic" pitchFamily="18" charset="-78"/>
              </a:rPr>
              <a:t>وإذا </a:t>
            </a:r>
            <a:r>
              <a:rPr lang="ar-IQ" dirty="0">
                <a:solidFill>
                  <a:schemeClr val="accent6">
                    <a:lumMod val="75000"/>
                  </a:schemeClr>
                </a:solidFill>
                <a:latin typeface="Simplified Arabic" pitchFamily="18" charset="-78"/>
                <a:cs typeface="Simplified Arabic" pitchFamily="18" charset="-78"/>
              </a:rPr>
              <a:t>شئنا تحديد الموقع الأدبي لرونسار كنموذج للشعر في هذه الفترة قلنا إنّه من الوجهة الكلاسيكية متعلق بالثقافة القديمة وتقليد القدماء في الموضوعات والصور والمعالجة إلى درجة انعدام فرديّته. فالحب في شعره ليس حبّه الخاص، ولا تجربته الفردية بل هو الحب العام كما يفهمه معاصروه وأسلافه الذين نسج على منوالهم ولا سيما الإيطاليون.</a:t>
            </a:r>
            <a:endParaRPr lang="en-US" dirty="0">
              <a:solidFill>
                <a:schemeClr val="accent6">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83568" y="188640"/>
            <a:ext cx="8219256" cy="5760640"/>
          </a:xfrm>
        </p:spPr>
        <p:txBody>
          <a:bodyPr>
            <a:normAutofit/>
          </a:bodyPr>
          <a:lstStyle/>
          <a:p>
            <a:pPr algn="just"/>
            <a:r>
              <a:rPr lang="ar-IQ" sz="3200" dirty="0">
                <a:solidFill>
                  <a:srgbClr val="00B050"/>
                </a:solidFill>
                <a:latin typeface="Simplified Arabic" pitchFamily="18" charset="-78"/>
                <a:cs typeface="Simplified Arabic" pitchFamily="18" charset="-78"/>
              </a:rPr>
              <a:t> </a:t>
            </a:r>
            <a:r>
              <a:rPr lang="ar-IQ" sz="3200" dirty="0" smtClean="0">
                <a:solidFill>
                  <a:srgbClr val="00B050"/>
                </a:solidFill>
                <a:latin typeface="Simplified Arabic" pitchFamily="18" charset="-78"/>
                <a:cs typeface="Simplified Arabic" pitchFamily="18" charset="-78"/>
              </a:rPr>
              <a:t>   </a:t>
            </a:r>
            <a:r>
              <a:rPr lang="ar-IQ" sz="3200" dirty="0" smtClean="0">
                <a:solidFill>
                  <a:schemeClr val="accent6">
                    <a:lumMod val="75000"/>
                  </a:schemeClr>
                </a:solidFill>
                <a:latin typeface="Simplified Arabic" pitchFamily="18" charset="-78"/>
                <a:cs typeface="Simplified Arabic" pitchFamily="18" charset="-78"/>
              </a:rPr>
              <a:t>ومن </a:t>
            </a:r>
            <a:r>
              <a:rPr lang="ar-IQ" sz="3200" dirty="0">
                <a:solidFill>
                  <a:schemeClr val="accent6">
                    <a:lumMod val="75000"/>
                  </a:schemeClr>
                </a:solidFill>
                <a:latin typeface="Simplified Arabic" pitchFamily="18" charset="-78"/>
                <a:cs typeface="Simplified Arabic" pitchFamily="18" charset="-78"/>
              </a:rPr>
              <a:t>جهة أخرى ظل رونسار محافظاً على نظرية الأجناس الأدبيّة والأسلوب الخطابي والتعليمي الذي يتجه إلى العقل ويؤثره على </a:t>
            </a:r>
            <a:r>
              <a:rPr lang="ar-IQ" sz="3200" dirty="0" smtClean="0">
                <a:solidFill>
                  <a:schemeClr val="accent6">
                    <a:lumMod val="75000"/>
                  </a:schemeClr>
                </a:solidFill>
                <a:latin typeface="Simplified Arabic" pitchFamily="18" charset="-78"/>
                <a:cs typeface="Simplified Arabic" pitchFamily="18" charset="-78"/>
              </a:rPr>
              <a:t>العاطفة  .  </a:t>
            </a:r>
            <a:br>
              <a:rPr lang="ar-IQ" sz="3200" dirty="0" smtClean="0">
                <a:solidFill>
                  <a:schemeClr val="accent6">
                    <a:lumMod val="75000"/>
                  </a:schemeClr>
                </a:solidFill>
                <a:latin typeface="Simplified Arabic" pitchFamily="18" charset="-78"/>
                <a:cs typeface="Simplified Arabic" pitchFamily="18" charset="-78"/>
              </a:rPr>
            </a:br>
            <a:r>
              <a:rPr lang="ar-IQ" sz="3200" dirty="0">
                <a:solidFill>
                  <a:schemeClr val="accent6">
                    <a:lumMod val="75000"/>
                  </a:schemeClr>
                </a:solidFill>
                <a:latin typeface="Simplified Arabic" pitchFamily="18" charset="-78"/>
                <a:cs typeface="Simplified Arabic" pitchFamily="18" charset="-78"/>
              </a:rPr>
              <a:t/>
            </a:r>
            <a:br>
              <a:rPr lang="ar-IQ" sz="3200" dirty="0">
                <a:solidFill>
                  <a:schemeClr val="accent6">
                    <a:lumMod val="75000"/>
                  </a:schemeClr>
                </a:solidFill>
                <a:latin typeface="Simplified Arabic" pitchFamily="18" charset="-78"/>
                <a:cs typeface="Simplified Arabic" pitchFamily="18" charset="-78"/>
              </a:rPr>
            </a:br>
            <a:r>
              <a:rPr lang="ar-IQ" sz="3200" dirty="0">
                <a:solidFill>
                  <a:schemeClr val="accent6">
                    <a:lumMod val="75000"/>
                  </a:schemeClr>
                </a:solidFill>
                <a:latin typeface="Simplified Arabic" pitchFamily="18" charset="-78"/>
                <a:cs typeface="Simplified Arabic" pitchFamily="18" charset="-78"/>
              </a:rPr>
              <a:t>    ولكن رونسار لم يقف عند هذا الحدّ بل خطا في الشعر خطاً جديدة وذلك باتجاهه أحياناً نحو العاطفة والخيال والجوّ الحزين مما يذكرنا بلامارتين كما تميز أسلوبه بالغزارة والتنوع والتلوين والجرأة اللغوية والانسياق مع الحماسة الشعرية دون روّية وحسن اختيار.. مما يعدّ في نظر النقاد ومؤرخي الأدب جذوراً للمدرسة الرومانسية التي بزغت فيما بعد الكلاسيكيّة.</a:t>
            </a:r>
            <a:endParaRPr lang="ar-IQ" sz="3200" dirty="0" smtClean="0">
              <a:solidFill>
                <a:schemeClr val="accent6">
                  <a:lumMod val="75000"/>
                </a:schemeClr>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22614980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597576"/>
          </a:xfrm>
        </p:spPr>
        <p:txBody>
          <a:bodyPr>
            <a:normAutofit/>
          </a:bodyPr>
          <a:lstStyle/>
          <a:p>
            <a:pPr algn="ctr">
              <a:buNone/>
            </a:pPr>
            <a:endPar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endParaRPr>
          </a:p>
          <a:p>
            <a:pPr algn="ctr">
              <a:buNone/>
            </a:pPr>
            <a:r>
              <a:rPr lang="ar-IQ" sz="800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شكراً </a:t>
            </a:r>
            <a:r>
              <a:rPr lang="ar-IQ" sz="800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لمتابعتكم</a:t>
            </a:r>
            <a:r>
              <a:rPr lang="en-US"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 </a:t>
            </a:r>
            <a:r>
              <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ونلتقي في المحاضرة القادمة</a:t>
            </a:r>
          </a:p>
          <a:p>
            <a:pPr algn="ctr">
              <a:buNone/>
            </a:pPr>
            <a:r>
              <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بإذن الله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441</TotalTime>
  <Words>504</Words>
  <Application>Microsoft Office PowerPoint</Application>
  <PresentationFormat>عرض على الشاشة (3:4)‏</PresentationFormat>
  <Paragraphs>27</Paragraphs>
  <Slides>10</Slides>
  <Notes>1</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Verve</vt:lpstr>
      <vt:lpstr>وزارة التعليم العالي والبحث العلمي الجامعة المستنصرية كلية الاداب </vt:lpstr>
      <vt:lpstr>قسم اللغة العربية  المرحلة الرابعة محاضرات مادة المذاهب الأدبية </vt:lpstr>
      <vt:lpstr>عرض تقديمي في PowerPoint</vt:lpstr>
      <vt:lpstr>عرض تقديمي في PowerPoint</vt:lpstr>
      <vt:lpstr>عرض تقديمي في PowerPoint</vt:lpstr>
      <vt:lpstr> </vt:lpstr>
      <vt:lpstr>عرض تقديمي في PowerPoint</vt:lpstr>
      <vt:lpstr>عرض تقديمي في PowerPoint</vt:lpstr>
      <vt:lpstr>    ومن جهة أخرى ظل رونسار محافظاً على نظرية الأجناس الأدبيّة والأسلوب الخطابي والتعليمي الذي يتجه إلى العقل ويؤثره على العاطفة  .        ولكن رونسار لم يقف عند هذا الحدّ بل خطا في الشعر خطاً جديدة وذلك باتجاهه أحياناً نحو العاطفة والخيال والجوّ الحزين مما يذكرنا بلامارتين كما تميز أسلوبه بالغزارة والتنوع والتلوين والجرأة اللغوية والانسياق مع الحماسة الشعرية دون روّية وحسن اختيار.. مما يعدّ في نظر النقاد ومؤرخي الأدب جذوراً للمدرسة الرومانسية التي بزغت فيما بعد الكلاسيكيّة.</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الجامعة المستنصرية كلية العلوم قسم الفيزياء</dc:title>
  <dc:creator>home</dc:creator>
  <cp:lastModifiedBy>spider</cp:lastModifiedBy>
  <cp:revision>60</cp:revision>
  <dcterms:created xsi:type="dcterms:W3CDTF">2014-10-12T15:33:50Z</dcterms:created>
  <dcterms:modified xsi:type="dcterms:W3CDTF">2018-12-12T22:20:17Z</dcterms:modified>
</cp:coreProperties>
</file>