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7"/>
  </p:notesMasterIdLst>
  <p:sldIdLst>
    <p:sldId id="256" r:id="rId2"/>
    <p:sldId id="257" r:id="rId3"/>
    <p:sldId id="258" r:id="rId4"/>
    <p:sldId id="268" r:id="rId5"/>
    <p:sldId id="259" r:id="rId6"/>
    <p:sldId id="272" r:id="rId7"/>
    <p:sldId id="267" r:id="rId8"/>
    <p:sldId id="260" r:id="rId9"/>
    <p:sldId id="261" r:id="rId10"/>
    <p:sldId id="281" r:id="rId11"/>
    <p:sldId id="283" r:id="rId12"/>
    <p:sldId id="285" r:id="rId13"/>
    <p:sldId id="286" r:id="rId14"/>
    <p:sldId id="287" r:id="rId15"/>
    <p:sldId id="263" r:id="rId16"/>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12" autoAdjust="0"/>
    <p:restoredTop sz="94624"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422342D-2866-4947-94DD-89D82546F2F1}" type="datetimeFigureOut">
              <a:rPr lang="ar-IQ" smtClean="0"/>
              <a:pPr/>
              <a:t>05/04/1440</a:t>
            </a:fld>
            <a:endParaRPr lang="ar-IQ"/>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1B2E73C-8A28-46C8-B971-FA3CF6BD99BC}" type="slidenum">
              <a:rPr lang="ar-IQ" smtClean="0"/>
              <a:pPr/>
              <a:t>‹#›</a:t>
            </a:fld>
            <a:endParaRPr lang="ar-IQ"/>
          </a:p>
        </p:txBody>
      </p:sp>
    </p:spTree>
    <p:extLst>
      <p:ext uri="{BB962C8B-B14F-4D97-AF65-F5344CB8AC3E}">
        <p14:creationId xmlns:p14="http://schemas.microsoft.com/office/powerpoint/2010/main" val="31068460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IQ" dirty="0"/>
          </a:p>
        </p:txBody>
      </p:sp>
      <p:sp>
        <p:nvSpPr>
          <p:cNvPr id="4" name="Slide Number Placeholder 3"/>
          <p:cNvSpPr>
            <a:spLocks noGrp="1"/>
          </p:cNvSpPr>
          <p:nvPr>
            <p:ph type="sldNum" sz="quarter" idx="10"/>
          </p:nvPr>
        </p:nvSpPr>
        <p:spPr/>
        <p:txBody>
          <a:bodyPr/>
          <a:lstStyle/>
          <a:p>
            <a:fld id="{61B2E73C-8A28-46C8-B971-FA3CF6BD99BC}" type="slidenum">
              <a:rPr lang="ar-IQ" smtClean="0"/>
              <a:pPr/>
              <a:t>1</a:t>
            </a:fld>
            <a:endParaRPr lang="ar-IQ"/>
          </a:p>
        </p:txBody>
      </p:sp>
    </p:spTree>
    <p:extLst>
      <p:ext uri="{BB962C8B-B14F-4D97-AF65-F5344CB8AC3E}">
        <p14:creationId xmlns:p14="http://schemas.microsoft.com/office/powerpoint/2010/main" val="783231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400709D0-F5C4-4B49-BACE-2FEAE0FC7F05}" type="datetimeFigureOut">
              <a:rPr lang="ar-IQ" smtClean="0"/>
              <a:pPr/>
              <a:t>05/04/1440</a:t>
            </a:fld>
            <a:endParaRPr lang="ar-IQ"/>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ar-IQ"/>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8BC0A28-0153-4C6D-A793-586634490BE4}" type="slidenum">
              <a:rPr lang="ar-IQ" smtClean="0"/>
              <a:pPr/>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457200" y="6480969"/>
            <a:ext cx="4260056" cy="300831"/>
          </a:xfrm>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2619376" y="6480969"/>
            <a:ext cx="4260056" cy="300831"/>
          </a:xfrm>
        </p:spPr>
        <p:txBody>
          <a:bodyPr/>
          <a:lstStyle/>
          <a:p>
            <a:endParaRPr lang="ar-IQ"/>
          </a:p>
        </p:txBody>
      </p:sp>
      <p:sp>
        <p:nvSpPr>
          <p:cNvPr id="6" name="Slide Number Placeholder 5"/>
          <p:cNvSpPr>
            <a:spLocks noGrp="1"/>
          </p:cNvSpPr>
          <p:nvPr>
            <p:ph type="sldNum" sz="quarter" idx="12"/>
          </p:nvPr>
        </p:nvSpPr>
        <p:spPr>
          <a:xfrm>
            <a:off x="8451056" y="809624"/>
            <a:ext cx="502920" cy="300831"/>
          </a:xfrm>
        </p:spPr>
        <p:txBody>
          <a:bodyPr/>
          <a:lstStyle/>
          <a:p>
            <a:fld id="{D8BC0A28-0153-4C6D-A793-586634490BE4}" type="slidenum">
              <a:rPr lang="ar-IQ" smtClean="0"/>
              <a:pPr/>
              <a:t>‹#›</a:t>
            </a:fld>
            <a:endParaRPr lang="ar-IQ"/>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457200" y="6480969"/>
            <a:ext cx="4260056" cy="301752"/>
          </a:xfrm>
        </p:spPr>
        <p:txBody>
          <a:bodyPr/>
          <a:lstStyle/>
          <a:p>
            <a:endParaRPr lang="ar-IQ"/>
          </a:p>
        </p:txBody>
      </p:sp>
      <p:sp>
        <p:nvSpPr>
          <p:cNvPr id="7" name="Slide Number Placeholder 6"/>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400709D0-F5C4-4B49-BACE-2FEAE0FC7F05}" type="datetimeFigureOut">
              <a:rPr lang="ar-IQ" smtClean="0"/>
              <a:pPr/>
              <a:t>05/04/1440</a:t>
            </a:fld>
            <a:endParaRPr lang="ar-IQ"/>
          </a:p>
        </p:txBody>
      </p:sp>
      <p:sp>
        <p:nvSpPr>
          <p:cNvPr id="8" name="Footer Placeholder 7"/>
          <p:cNvSpPr>
            <a:spLocks noGrp="1"/>
          </p:cNvSpPr>
          <p:nvPr>
            <p:ph type="ftr" sz="quarter" idx="11"/>
          </p:nvPr>
        </p:nvSpPr>
        <p:spPr>
          <a:xfrm>
            <a:off x="457200" y="6480969"/>
            <a:ext cx="4261104" cy="301752"/>
          </a:xfrm>
        </p:spPr>
        <p:txBody>
          <a:bodyPr/>
          <a:lstStyle/>
          <a:p>
            <a:endParaRPr lang="ar-IQ"/>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3" name="Footer Placeholder 2"/>
          <p:cNvSpPr>
            <a:spLocks noGrp="1"/>
          </p:cNvSpPr>
          <p:nvPr>
            <p:ph type="ftr" sz="quarter" idx="11"/>
          </p:nvPr>
        </p:nvSpPr>
        <p:spPr>
          <a:xfrm>
            <a:off x="457200" y="6481890"/>
            <a:ext cx="4260056" cy="300831"/>
          </a:xfrm>
        </p:spPr>
        <p:txBody>
          <a:bodyPr/>
          <a:lstStyle/>
          <a:p>
            <a:endParaRPr lang="ar-IQ"/>
          </a:p>
        </p:txBody>
      </p:sp>
      <p:sp>
        <p:nvSpPr>
          <p:cNvPr id="4" name="Slide Number Placeholder 3"/>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37000" r="-37000"/>
          </a:stretch>
        </a:blipFill>
        <a:effectLst/>
      </p:bgPr>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00709D0-F5C4-4B49-BACE-2FEAE0FC7F05}" type="datetimeFigureOut">
              <a:rPr lang="ar-IQ" smtClean="0"/>
              <a:pPr/>
              <a:t>05/04/1440</a:t>
            </a:fld>
            <a:endParaRPr lang="ar-IQ"/>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IQ"/>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8BC0A28-0153-4C6D-A793-586634490BE4}" type="slidenum">
              <a:rPr lang="ar-IQ" smtClean="0"/>
              <a:pPr/>
              <a:t>‹#›</a:t>
            </a:fld>
            <a:endParaRPr lang="ar-IQ"/>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40544" y="776288"/>
            <a:ext cx="8062912" cy="4812952"/>
          </a:xfrm>
        </p:spPr>
        <p:txBody>
          <a:bodyPr>
            <a:normAutofit fontScale="90000"/>
          </a:bodyPr>
          <a:lstStyle/>
          <a:p>
            <a:pPr algn="ctr"/>
            <a:r>
              <a:rPr lang="ar-IQ" sz="8000" dirty="0" smtClean="0">
                <a:solidFill>
                  <a:schemeClr val="accent5"/>
                </a:solidFill>
                <a:latin typeface="Arial" pitchFamily="34" charset="0"/>
                <a:cs typeface="Arial" pitchFamily="34" charset="0"/>
              </a:rPr>
              <a:t>وزارة التعليم العالي والبحث العلمي</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الجامعة المستنصرية</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كلية الاداب</a:t>
            </a:r>
            <a:r>
              <a:rPr lang="ar-IQ" dirty="0" smtClean="0"/>
              <a:t/>
            </a:r>
            <a:br>
              <a:rPr lang="ar-IQ"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258204" cy="5520676"/>
          </a:xfrm>
        </p:spPr>
        <p:style>
          <a:lnRef idx="2">
            <a:schemeClr val="accent1"/>
          </a:lnRef>
          <a:fillRef idx="1">
            <a:schemeClr val="lt1"/>
          </a:fillRef>
          <a:effectRef idx="0">
            <a:schemeClr val="accent1"/>
          </a:effectRef>
          <a:fontRef idx="minor">
            <a:schemeClr val="dk1"/>
          </a:fontRef>
        </p:style>
        <p:txBody>
          <a:bodyPr>
            <a:normAutofit/>
          </a:bodyPr>
          <a:lstStyle/>
          <a:p>
            <a:pPr algn="ctr"/>
            <a:r>
              <a:rPr lang="ar-IQ" sz="6000" b="1" dirty="0" smtClean="0">
                <a:solidFill>
                  <a:schemeClr val="accent6">
                    <a:lumMod val="60000"/>
                    <a:lumOff val="40000"/>
                  </a:schemeClr>
                </a:solidFill>
                <a:latin typeface="Arial" pitchFamily="34" charset="0"/>
                <a:cs typeface="Arial" pitchFamily="34" charset="0"/>
              </a:rPr>
              <a:t>قسم اللغة العربية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 المرحلة الرابعة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محاضرات مادة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المذاهب الأدبية</a:t>
            </a:r>
            <a:r>
              <a:rPr lang="en-US" sz="3200" dirty="0" smtClean="0"/>
              <a:t/>
            </a:r>
            <a:br>
              <a:rPr lang="en-US" sz="3200" dirty="0" smtClean="0"/>
            </a:br>
            <a:endParaRPr lang="ar-IQ"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lgn="ctr"/>
            <a:r>
              <a:rPr lang="en-US" sz="4800" dirty="0" smtClean="0">
                <a:solidFill>
                  <a:schemeClr val="accent1"/>
                </a:solidFill>
                <a:latin typeface="Simplified Arabic" pitchFamily="18" charset="-78"/>
                <a:ea typeface="+mn-ea"/>
                <a:cs typeface="Simplified Arabic" pitchFamily="18" charset="-78"/>
              </a:rPr>
              <a:t/>
            </a:r>
            <a:br>
              <a:rPr lang="en-US" sz="4800" dirty="0" smtClean="0">
                <a:solidFill>
                  <a:schemeClr val="accent1"/>
                </a:solidFill>
                <a:latin typeface="Simplified Arabic" pitchFamily="18" charset="-78"/>
                <a:ea typeface="+mn-ea"/>
                <a:cs typeface="Simplified Arabic" pitchFamily="18" charset="-78"/>
              </a:rPr>
            </a:br>
            <a:endParaRPr lang="en-US" sz="3000" dirty="0" smtClean="0">
              <a:solidFill>
                <a:schemeClr val="accent1"/>
              </a:solidFill>
              <a:latin typeface="Simplified Arabic" pitchFamily="18" charset="-78"/>
              <a:ea typeface="+mn-ea"/>
              <a:cs typeface="Simplified Arabic" pitchFamily="18" charset="-78"/>
            </a:endParaRPr>
          </a:p>
        </p:txBody>
      </p:sp>
      <p:sp>
        <p:nvSpPr>
          <p:cNvPr id="5" name="Content Placeholder 4"/>
          <p:cNvSpPr>
            <a:spLocks noGrp="1"/>
          </p:cNvSpPr>
          <p:nvPr>
            <p:ph idx="1"/>
          </p:nvPr>
        </p:nvSpPr>
        <p:spPr>
          <a:xfrm>
            <a:off x="457200" y="1196752"/>
            <a:ext cx="8229600" cy="5258056"/>
          </a:xfrm>
        </p:spPr>
        <p:txBody>
          <a:bodyPr>
            <a:normAutofit/>
          </a:bodyPr>
          <a:lstStyle/>
          <a:p>
            <a:pPr marL="64008" indent="0" algn="just">
              <a:buNone/>
            </a:pPr>
            <a:r>
              <a:rPr lang="ar-IQ" sz="3200" dirty="0" smtClean="0">
                <a:solidFill>
                  <a:srgbClr val="00B0F0"/>
                </a:solidFill>
                <a:latin typeface="Simplified Arabic" pitchFamily="18" charset="-78"/>
                <a:cs typeface="Simplified Arabic" pitchFamily="18" charset="-78"/>
              </a:rPr>
              <a:t> </a:t>
            </a:r>
            <a:endParaRPr lang="ar-IQ" sz="3200" dirty="0">
              <a:solidFill>
                <a:srgbClr val="00B0F0"/>
              </a:solidFill>
              <a:latin typeface="Simplified Arabic" pitchFamily="18" charset="-78"/>
              <a:cs typeface="Simplified Arabic" pitchFamily="18" charset="-78"/>
            </a:endParaRPr>
          </a:p>
          <a:p>
            <a:pPr marL="64008" indent="0" algn="ctr">
              <a:buNone/>
            </a:pPr>
            <a:r>
              <a:rPr lang="ar-IQ" sz="5400" dirty="0" smtClean="0">
                <a:solidFill>
                  <a:srgbClr val="00B0F0"/>
                </a:solidFill>
                <a:latin typeface="Simplified Arabic" pitchFamily="18" charset="-78"/>
                <a:cs typeface="Simplified Arabic" pitchFamily="18" charset="-78"/>
              </a:rPr>
              <a:t>المحاضرة الثالثة </a:t>
            </a:r>
          </a:p>
          <a:p>
            <a:pPr marL="64008" indent="0" algn="ctr">
              <a:buNone/>
            </a:pPr>
            <a:r>
              <a:rPr lang="ar-IQ" sz="5400" dirty="0" smtClean="0">
                <a:solidFill>
                  <a:srgbClr val="00B0F0"/>
                </a:solidFill>
                <a:latin typeface="Simplified Arabic" pitchFamily="18" charset="-78"/>
                <a:cs typeface="Simplified Arabic" pitchFamily="18" charset="-78"/>
              </a:rPr>
              <a:t>الرومانتيكية </a:t>
            </a:r>
          </a:p>
          <a:p>
            <a:pPr>
              <a:buFontTx/>
              <a:buChar char="-"/>
            </a:pPr>
            <a:r>
              <a:rPr lang="ar-IQ" sz="5400" dirty="0" smtClean="0">
                <a:solidFill>
                  <a:srgbClr val="00B0F0"/>
                </a:solidFill>
                <a:latin typeface="Simplified Arabic" pitchFamily="18" charset="-78"/>
                <a:cs typeface="Simplified Arabic" pitchFamily="18" charset="-78"/>
              </a:rPr>
              <a:t>ظهورها ومعناها</a:t>
            </a:r>
          </a:p>
          <a:p>
            <a:pPr>
              <a:buFontTx/>
              <a:buChar char="-"/>
            </a:pPr>
            <a:r>
              <a:rPr lang="ar-IQ" sz="5400" dirty="0" smtClean="0">
                <a:solidFill>
                  <a:srgbClr val="00B0F0"/>
                </a:solidFill>
                <a:latin typeface="Simplified Arabic" pitchFamily="18" charset="-78"/>
                <a:cs typeface="Simplified Arabic" pitchFamily="18" charset="-78"/>
              </a:rPr>
              <a:t>عوامل نشأتها</a:t>
            </a:r>
          </a:p>
          <a:p>
            <a:pPr algn="ctr">
              <a:buFontTx/>
              <a:buChar char="-"/>
            </a:pPr>
            <a:endParaRPr lang="ar-IQ" sz="4000" dirty="0" smtClean="0">
              <a:solidFill>
                <a:srgbClr val="00B0F0"/>
              </a:solidFill>
              <a:latin typeface="Simplified Arabic" pitchFamily="18" charset="-78"/>
              <a:cs typeface="Simplified Arabic" pitchFamily="18" charset="-78"/>
            </a:endParaRPr>
          </a:p>
          <a:p>
            <a:pPr marL="64008" indent="0" algn="just">
              <a:buNone/>
            </a:pPr>
            <a:endParaRPr lang="en-US" sz="3200" dirty="0">
              <a:solidFill>
                <a:srgbClr val="00B0F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762112"/>
          </a:xfrm>
        </p:spPr>
        <p:txBody>
          <a:bodyPr>
            <a:noAutofit/>
          </a:bodyPr>
          <a:lstStyle/>
          <a:p>
            <a:pPr marL="64008" indent="0" algn="just">
              <a:buNone/>
            </a:pPr>
            <a:r>
              <a:rPr lang="ar-IQ" sz="2800" dirty="0">
                <a:solidFill>
                  <a:schemeClr val="accent1"/>
                </a:solidFill>
                <a:latin typeface="Simplified Arabic" pitchFamily="18" charset="-78"/>
                <a:cs typeface="Simplified Arabic" pitchFamily="18" charset="-78"/>
              </a:rPr>
              <a:t> </a:t>
            </a:r>
            <a:r>
              <a:rPr lang="ar-IQ" sz="2800" dirty="0" smtClean="0">
                <a:solidFill>
                  <a:schemeClr val="accent1"/>
                </a:solidFill>
                <a:latin typeface="Simplified Arabic" pitchFamily="18" charset="-78"/>
                <a:cs typeface="Simplified Arabic" pitchFamily="18" charset="-78"/>
              </a:rPr>
              <a:t>   </a:t>
            </a:r>
            <a:r>
              <a:rPr lang="ar-IQ" sz="2800" dirty="0" smtClean="0">
                <a:solidFill>
                  <a:schemeClr val="accent5">
                    <a:lumMod val="75000"/>
                  </a:schemeClr>
                </a:solidFill>
                <a:latin typeface="Simplified Arabic" pitchFamily="18" charset="-78"/>
                <a:cs typeface="Simplified Arabic" pitchFamily="18" charset="-78"/>
              </a:rPr>
              <a:t> </a:t>
            </a:r>
            <a:r>
              <a:rPr lang="ar-IQ" sz="2800" dirty="0" smtClean="0">
                <a:solidFill>
                  <a:schemeClr val="accent5">
                    <a:lumMod val="75000"/>
                  </a:schemeClr>
                </a:solidFill>
                <a:latin typeface="Simplified Arabic" pitchFamily="18" charset="-78"/>
                <a:cs typeface="Simplified Arabic" pitchFamily="18" charset="-78"/>
              </a:rPr>
              <a:t>1- </a:t>
            </a:r>
            <a:r>
              <a:rPr lang="ar-IQ" sz="2800" b="1" dirty="0" smtClean="0">
                <a:solidFill>
                  <a:schemeClr val="accent5">
                    <a:lumMod val="75000"/>
                  </a:schemeClr>
                </a:solidFill>
                <a:latin typeface="Simplified Arabic" pitchFamily="18" charset="-78"/>
                <a:cs typeface="Simplified Arabic" pitchFamily="18" charset="-78"/>
              </a:rPr>
              <a:t>ظهورها </a:t>
            </a:r>
            <a:r>
              <a:rPr lang="ar-IQ" sz="2800" b="1" dirty="0">
                <a:solidFill>
                  <a:schemeClr val="accent5">
                    <a:lumMod val="75000"/>
                  </a:schemeClr>
                </a:solidFill>
                <a:latin typeface="Simplified Arabic" pitchFamily="18" charset="-78"/>
                <a:cs typeface="Simplified Arabic" pitchFamily="18" charset="-78"/>
              </a:rPr>
              <a:t>ومعناها</a:t>
            </a:r>
          </a:p>
          <a:p>
            <a:pPr marL="64008" indent="0" algn="just">
              <a:buNone/>
            </a:pPr>
            <a:r>
              <a:rPr lang="ar-IQ" sz="2800" dirty="0">
                <a:solidFill>
                  <a:schemeClr val="accent5">
                    <a:lumMod val="75000"/>
                  </a:schemeClr>
                </a:solidFill>
                <a:latin typeface="Simplified Arabic" pitchFamily="18" charset="-78"/>
                <a:cs typeface="Simplified Arabic" pitchFamily="18" charset="-78"/>
              </a:rPr>
              <a:t>    </a:t>
            </a:r>
            <a:r>
              <a:rPr lang="ar-IQ" sz="2800" dirty="0" smtClean="0">
                <a:solidFill>
                  <a:schemeClr val="accent5">
                    <a:lumMod val="75000"/>
                  </a:schemeClr>
                </a:solidFill>
                <a:latin typeface="Simplified Arabic" pitchFamily="18" charset="-78"/>
                <a:cs typeface="Simplified Arabic" pitchFamily="18" charset="-78"/>
              </a:rPr>
              <a:t> هناك </a:t>
            </a:r>
            <a:r>
              <a:rPr lang="ar-IQ" sz="2800" dirty="0">
                <a:solidFill>
                  <a:schemeClr val="accent5">
                    <a:lumMod val="75000"/>
                  </a:schemeClr>
                </a:solidFill>
                <a:latin typeface="Simplified Arabic" pitchFamily="18" charset="-78"/>
                <a:cs typeface="Simplified Arabic" pitchFamily="18" charset="-78"/>
              </a:rPr>
              <a:t>اختلاف كبير في تسمية هذا المذهب وفي تعريفه، وكان الظهور الاول لمصطلح الرومانتيكية في المانيا سنة 1808 ثم في فرنسا سنة 1818 ثم في ايطاليا وانكلترا، وان هذا اللفظ يعود أصلا الى كلمة فرنسية هي </a:t>
            </a:r>
            <a:r>
              <a:rPr lang="en-US" sz="2800" dirty="0" smtClean="0">
                <a:solidFill>
                  <a:schemeClr val="accent5">
                    <a:lumMod val="75000"/>
                  </a:schemeClr>
                </a:solidFill>
                <a:latin typeface="Simplified Arabic" pitchFamily="18" charset="-78"/>
                <a:cs typeface="Simplified Arabic" pitchFamily="18" charset="-78"/>
              </a:rPr>
              <a:t>Roman)</a:t>
            </a:r>
            <a:r>
              <a:rPr lang="ar-IQ" sz="2800" dirty="0" smtClean="0">
                <a:solidFill>
                  <a:schemeClr val="accent5">
                    <a:lumMod val="75000"/>
                  </a:schemeClr>
                </a:solidFill>
                <a:latin typeface="Simplified Arabic" pitchFamily="18" charset="-78"/>
                <a:cs typeface="Simplified Arabic" pitchFamily="18" charset="-78"/>
              </a:rPr>
              <a:t>) تدل </a:t>
            </a:r>
            <a:r>
              <a:rPr lang="ar-IQ" sz="2800" dirty="0">
                <a:solidFill>
                  <a:schemeClr val="accent5">
                    <a:lumMod val="75000"/>
                  </a:schemeClr>
                </a:solidFill>
                <a:latin typeface="Simplified Arabic" pitchFamily="18" charset="-78"/>
                <a:cs typeface="Simplified Arabic" pitchFamily="18" charset="-78"/>
              </a:rPr>
              <a:t>على قصة من قصص المخاطرات شعرا ونثرا، وحين انتقلت الى اللغة الالمانية صارت تعني كل مايمت بصلة الى عالم الفروسية في العصور الوسطى، وصارت العصور الوسطى تدل على الرومانسية مثلما كانت العصور القديمة تدل على الكلاسيكية .</a:t>
            </a:r>
          </a:p>
          <a:p>
            <a:pPr marL="64008" indent="0" algn="just">
              <a:buNone/>
            </a:pPr>
            <a:endParaRPr lang="en-US" sz="2800" dirty="0">
              <a:solidFill>
                <a:schemeClr val="accent5">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4654462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55576" y="548680"/>
            <a:ext cx="8229600" cy="4572000"/>
          </a:xfrm>
        </p:spPr>
        <p:txBody>
          <a:bodyPr>
            <a:normAutofit fontScale="92500"/>
          </a:bodyPr>
          <a:lstStyle/>
          <a:p>
            <a:pPr marL="64008" indent="0" algn="just">
              <a:buNone/>
            </a:pPr>
            <a:r>
              <a:rPr lang="ar-IQ" dirty="0" smtClean="0">
                <a:solidFill>
                  <a:schemeClr val="accent5">
                    <a:lumMod val="75000"/>
                  </a:schemeClr>
                </a:solidFill>
                <a:latin typeface="Simplified Arabic" pitchFamily="18" charset="-78"/>
                <a:cs typeface="Simplified Arabic" pitchFamily="18" charset="-78"/>
              </a:rPr>
              <a:t>  </a:t>
            </a:r>
            <a:r>
              <a:rPr lang="ar-IQ" dirty="0" smtClean="0">
                <a:solidFill>
                  <a:schemeClr val="accent5">
                    <a:lumMod val="75000"/>
                  </a:schemeClr>
                </a:solidFill>
                <a:latin typeface="Simplified Arabic" pitchFamily="18" charset="-78"/>
                <a:cs typeface="Simplified Arabic" pitchFamily="18" charset="-78"/>
              </a:rPr>
              <a:t>   </a:t>
            </a:r>
            <a:r>
              <a:rPr lang="ar-IQ" dirty="0">
                <a:solidFill>
                  <a:schemeClr val="accent5">
                    <a:lumMod val="75000"/>
                  </a:schemeClr>
                </a:solidFill>
                <a:latin typeface="Simplified Arabic" pitchFamily="18" charset="-78"/>
                <a:cs typeface="Simplified Arabic" pitchFamily="18" charset="-78"/>
              </a:rPr>
              <a:t>استلهمت الرومانتيكية معناها من الحداثة التي كان يتصف بها شعر القرون الوسطى وعصر النهضة، في الوقت الذي استلهمت الكلاسيكية قواعدها من ادب العصور القديمة، ولايوجد تعريف موحد ومحدد للرومانتيكية بسبب كثرة التعريفات في كل بلد أوربي، بل داخل كل بلد، وبسبب التعارض في التعريفات والتضارب فيما بينها، ولذلك فهذا المصطلح لايدل على حالة فكرية واحدة، او أسلوب ادبي معين، بل هي حركة ظهرت بمفاهيم متعددة في دول اوربية مختلفة ولايوجد لها تعريف محدد، ولعل السبب في عدم وجود تعريف محدد هو ان لفظة الرومانتيكية  مرادفة لصفات كثيرة مثل جميل وفاتن ومتحمس وغامض وعاطفي ورائع ومحافظ وثوري ووهمي وواقعي وغيرها .</a:t>
            </a:r>
            <a:endParaRPr lang="en-US"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544616"/>
          </a:xfrm>
        </p:spPr>
        <p:txBody>
          <a:bodyPr>
            <a:normAutofit/>
          </a:bodyPr>
          <a:lstStyle/>
          <a:p>
            <a:pPr marL="64008" indent="0">
              <a:buNone/>
            </a:pPr>
            <a:r>
              <a:rPr lang="ar-IQ" dirty="0">
                <a:solidFill>
                  <a:schemeClr val="accent5">
                    <a:lumMod val="75000"/>
                  </a:schemeClr>
                </a:solidFill>
                <a:latin typeface="Simplified Arabic" pitchFamily="18" charset="-78"/>
                <a:cs typeface="Simplified Arabic" pitchFamily="18" charset="-78"/>
              </a:rPr>
              <a:t> </a:t>
            </a:r>
            <a:r>
              <a:rPr lang="ar-IQ" dirty="0" smtClean="0">
                <a:solidFill>
                  <a:schemeClr val="accent5">
                    <a:lumMod val="75000"/>
                  </a:schemeClr>
                </a:solidFill>
                <a:latin typeface="Simplified Arabic" pitchFamily="18" charset="-78"/>
                <a:cs typeface="Simplified Arabic" pitchFamily="18" charset="-78"/>
              </a:rPr>
              <a:t>  </a:t>
            </a:r>
          </a:p>
          <a:p>
            <a:pPr marL="64008" indent="0" algn="just">
              <a:buNone/>
            </a:pPr>
            <a:r>
              <a:rPr lang="ar-IQ" dirty="0">
                <a:solidFill>
                  <a:schemeClr val="accent5">
                    <a:lumMod val="75000"/>
                  </a:schemeClr>
                </a:solidFill>
                <a:latin typeface="Simplified Arabic" pitchFamily="18" charset="-78"/>
                <a:cs typeface="Simplified Arabic" pitchFamily="18" charset="-78"/>
              </a:rPr>
              <a:t> </a:t>
            </a:r>
            <a:r>
              <a:rPr lang="ar-IQ" dirty="0" smtClean="0">
                <a:solidFill>
                  <a:schemeClr val="accent5">
                    <a:lumMod val="75000"/>
                  </a:schemeClr>
                </a:solidFill>
                <a:latin typeface="Simplified Arabic" pitchFamily="18" charset="-78"/>
                <a:cs typeface="Simplified Arabic" pitchFamily="18" charset="-78"/>
              </a:rPr>
              <a:t> وقد </a:t>
            </a:r>
            <a:r>
              <a:rPr lang="ar-IQ" dirty="0">
                <a:solidFill>
                  <a:schemeClr val="accent5">
                    <a:lumMod val="75000"/>
                  </a:schemeClr>
                </a:solidFill>
                <a:latin typeface="Simplified Arabic" pitchFamily="18" charset="-78"/>
                <a:cs typeface="Simplified Arabic" pitchFamily="18" charset="-78"/>
              </a:rPr>
              <a:t>وصل عدد تعريفات هذا المذهب الى (150) تعريفا، منها مثلا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1- تعريف </a:t>
            </a:r>
            <a:r>
              <a:rPr lang="ar-IQ" dirty="0">
                <a:solidFill>
                  <a:schemeClr val="accent5">
                    <a:lumMod val="75000"/>
                  </a:schemeClr>
                </a:solidFill>
                <a:latin typeface="Simplified Arabic" pitchFamily="18" charset="-78"/>
                <a:cs typeface="Simplified Arabic" pitchFamily="18" charset="-78"/>
              </a:rPr>
              <a:t>الفيلسوف غوتة : ان الرومانتيكية مرض </a:t>
            </a:r>
            <a:r>
              <a:rPr lang="ar-IQ" dirty="0" smtClean="0">
                <a:solidFill>
                  <a:schemeClr val="accent5">
                    <a:lumMod val="75000"/>
                  </a:schemeClr>
                </a:solidFill>
                <a:latin typeface="Simplified Arabic" pitchFamily="18" charset="-78"/>
                <a:cs typeface="Simplified Arabic" pitchFamily="18" charset="-78"/>
              </a:rPr>
              <a:t>.</a:t>
            </a:r>
            <a:endParaRPr lang="ar-IQ" dirty="0">
              <a:solidFill>
                <a:schemeClr val="accent5">
                  <a:lumMod val="75000"/>
                </a:schemeClr>
              </a:solidFill>
              <a:latin typeface="Simplified Arabic" pitchFamily="18" charset="-78"/>
              <a:cs typeface="Simplified Arabic" pitchFamily="18" charset="-78"/>
            </a:endParaRPr>
          </a:p>
          <a:p>
            <a:pPr marL="64008" indent="0" algn="just">
              <a:buNone/>
            </a:pPr>
            <a:r>
              <a:rPr lang="ar-IQ" dirty="0" smtClean="0">
                <a:solidFill>
                  <a:schemeClr val="accent5">
                    <a:lumMod val="75000"/>
                  </a:schemeClr>
                </a:solidFill>
                <a:latin typeface="Simplified Arabic" pitchFamily="18" charset="-78"/>
                <a:cs typeface="Simplified Arabic" pitchFamily="18" charset="-78"/>
              </a:rPr>
              <a:t>2- تعريف </a:t>
            </a:r>
            <a:r>
              <a:rPr lang="ar-IQ" dirty="0">
                <a:solidFill>
                  <a:schemeClr val="accent5">
                    <a:lumMod val="75000"/>
                  </a:schemeClr>
                </a:solidFill>
                <a:latin typeface="Simplified Arabic" pitchFamily="18" charset="-78"/>
                <a:cs typeface="Simplified Arabic" pitchFamily="18" charset="-78"/>
              </a:rPr>
              <a:t>برذتير : حركة تمجد كل شيء رفضته الكلاسيكية .</a:t>
            </a:r>
          </a:p>
          <a:p>
            <a:pPr marL="64008" indent="0">
              <a:buNone/>
            </a:pPr>
            <a:r>
              <a:rPr lang="ar-IQ" dirty="0" smtClean="0">
                <a:solidFill>
                  <a:schemeClr val="accent5">
                    <a:lumMod val="75000"/>
                  </a:schemeClr>
                </a:solidFill>
                <a:latin typeface="Simplified Arabic" pitchFamily="18" charset="-78"/>
                <a:cs typeface="Simplified Arabic" pitchFamily="18" charset="-78"/>
              </a:rPr>
              <a:t>3- تعريف </a:t>
            </a:r>
            <a:r>
              <a:rPr lang="ar-IQ" dirty="0">
                <a:solidFill>
                  <a:schemeClr val="accent5">
                    <a:lumMod val="75000"/>
                  </a:schemeClr>
                </a:solidFill>
                <a:latin typeface="Simplified Arabic" pitchFamily="18" charset="-78"/>
                <a:cs typeface="Simplified Arabic" pitchFamily="18" charset="-78"/>
              </a:rPr>
              <a:t>جان جاك روسو : انها رجوع الى الطبيعة .</a:t>
            </a:r>
          </a:p>
          <a:p>
            <a:pPr marL="64008" indent="0">
              <a:buNone/>
            </a:pPr>
            <a:r>
              <a:rPr lang="ar-IQ" dirty="0" smtClean="0">
                <a:solidFill>
                  <a:schemeClr val="accent5">
                    <a:lumMod val="75000"/>
                  </a:schemeClr>
                </a:solidFill>
                <a:latin typeface="Simplified Arabic" pitchFamily="18" charset="-78"/>
                <a:cs typeface="Simplified Arabic" pitchFamily="18" charset="-78"/>
              </a:rPr>
              <a:t>4- تعريف </a:t>
            </a:r>
            <a:r>
              <a:rPr lang="ar-IQ" dirty="0">
                <a:solidFill>
                  <a:schemeClr val="accent5">
                    <a:lumMod val="75000"/>
                  </a:schemeClr>
                </a:solidFill>
                <a:latin typeface="Simplified Arabic" pitchFamily="18" charset="-78"/>
                <a:cs typeface="Simplified Arabic" pitchFamily="18" charset="-78"/>
              </a:rPr>
              <a:t>فكتور هيجو: انها الحقيقة الكاملة للحياة .</a:t>
            </a:r>
          </a:p>
          <a:p>
            <a:pPr marL="64008" indent="0">
              <a:buNone/>
            </a:pPr>
            <a:r>
              <a:rPr lang="ar-IQ" dirty="0" smtClean="0">
                <a:solidFill>
                  <a:schemeClr val="accent5">
                    <a:lumMod val="75000"/>
                  </a:schemeClr>
                </a:solidFill>
                <a:latin typeface="Simplified Arabic" pitchFamily="18" charset="-78"/>
                <a:cs typeface="Simplified Arabic" pitchFamily="18" charset="-78"/>
              </a:rPr>
              <a:t>5- تعريف </a:t>
            </a:r>
            <a:r>
              <a:rPr lang="ar-IQ" dirty="0">
                <a:solidFill>
                  <a:schemeClr val="accent5">
                    <a:lumMod val="75000"/>
                  </a:schemeClr>
                </a:solidFill>
                <a:latin typeface="Simplified Arabic" pitchFamily="18" charset="-78"/>
                <a:cs typeface="Simplified Arabic" pitchFamily="18" charset="-78"/>
              </a:rPr>
              <a:t>هاينه : انها بعث لحياة وفكر القرون الوسطى .</a:t>
            </a:r>
            <a:endParaRPr lang="en-US"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229600" cy="929258"/>
          </a:xfrm>
        </p:spPr>
        <p:txBody>
          <a:bodyPr>
            <a:normAutofit fontScale="90000"/>
          </a:bodyPr>
          <a:lstStyle/>
          <a:p>
            <a:pPr lvl="0" algn="ctr"/>
            <a:r>
              <a:rPr lang="en-US" dirty="0" smtClean="0">
                <a:latin typeface="Simplified Arabic" pitchFamily="18" charset="-78"/>
                <a:cs typeface="Simplified Arabic" pitchFamily="18" charset="-78"/>
              </a:rPr>
              <a:t/>
            </a:r>
            <a:br>
              <a:rPr lang="en-US" dirty="0" smtClean="0">
                <a:latin typeface="Simplified Arabic" pitchFamily="18" charset="-78"/>
                <a:cs typeface="Simplified Arabic" pitchFamily="18" charset="-78"/>
              </a:rPr>
            </a:br>
            <a:endParaRPr lang="en-US" dirty="0">
              <a:latin typeface="Simplified Arabic" pitchFamily="18" charset="-78"/>
              <a:cs typeface="Simplified Arabic" pitchFamily="18" charset="-78"/>
            </a:endParaRPr>
          </a:p>
        </p:txBody>
      </p:sp>
      <p:sp>
        <p:nvSpPr>
          <p:cNvPr id="3" name="Content Placeholder 2"/>
          <p:cNvSpPr>
            <a:spLocks noGrp="1"/>
          </p:cNvSpPr>
          <p:nvPr>
            <p:ph idx="1"/>
          </p:nvPr>
        </p:nvSpPr>
        <p:spPr>
          <a:xfrm>
            <a:off x="457200" y="908720"/>
            <a:ext cx="8229600" cy="5546088"/>
          </a:xfrm>
        </p:spPr>
        <p:txBody>
          <a:bodyPr/>
          <a:lstStyle/>
          <a:p>
            <a:pPr marL="64008" indent="0" algn="just">
              <a:buNone/>
            </a:pPr>
            <a:r>
              <a:rPr lang="ar-IQ" dirty="0" smtClean="0">
                <a:solidFill>
                  <a:srgbClr val="00B050"/>
                </a:solidFill>
                <a:latin typeface="Simplified Arabic" pitchFamily="18" charset="-78"/>
                <a:cs typeface="Simplified Arabic" pitchFamily="18" charset="-78"/>
              </a:rPr>
              <a:t>  </a:t>
            </a:r>
            <a:r>
              <a:rPr lang="ar-IQ" dirty="0">
                <a:solidFill>
                  <a:srgbClr val="00B050"/>
                </a:solidFill>
                <a:latin typeface="Simplified Arabic" pitchFamily="18" charset="-78"/>
                <a:cs typeface="Simplified Arabic" pitchFamily="18" charset="-78"/>
              </a:rPr>
              <a:t> </a:t>
            </a:r>
            <a:r>
              <a:rPr lang="ar-IQ" dirty="0">
                <a:solidFill>
                  <a:schemeClr val="accent6">
                    <a:lumMod val="75000"/>
                  </a:schemeClr>
                </a:solidFill>
                <a:latin typeface="Simplified Arabic" pitchFamily="18" charset="-78"/>
                <a:cs typeface="Simplified Arabic" pitchFamily="18" charset="-78"/>
              </a:rPr>
              <a:t>اما في الادب العربي فقد تعددت تسميات هذا المذهب بين من يسميه (الرمانتيكية) ومن يسميه (الرومانتيكية) </a:t>
            </a:r>
            <a:r>
              <a:rPr lang="ar-IQ" dirty="0" smtClean="0">
                <a:solidFill>
                  <a:schemeClr val="accent6">
                    <a:lumMod val="75000"/>
                  </a:schemeClr>
                </a:solidFill>
                <a:latin typeface="Simplified Arabic" pitchFamily="18" charset="-78"/>
                <a:cs typeface="Simplified Arabic" pitchFamily="18" charset="-78"/>
              </a:rPr>
              <a:t>او(الرومانسية</a:t>
            </a:r>
            <a:r>
              <a:rPr lang="ar-IQ" dirty="0">
                <a:solidFill>
                  <a:schemeClr val="accent6">
                    <a:lumMod val="75000"/>
                  </a:schemeClr>
                </a:solidFill>
                <a:latin typeface="Simplified Arabic" pitchFamily="18" charset="-78"/>
                <a:cs typeface="Simplified Arabic" pitchFamily="18" charset="-78"/>
              </a:rPr>
              <a:t>) ويسميه اللبنانيون (الرومانطيقية) .</a:t>
            </a:r>
          </a:p>
          <a:p>
            <a:pPr marL="64008" indent="0" algn="just">
              <a:buNone/>
            </a:pPr>
            <a:r>
              <a:rPr lang="ar-IQ" dirty="0">
                <a:solidFill>
                  <a:schemeClr val="accent6">
                    <a:lumMod val="75000"/>
                  </a:schemeClr>
                </a:solidFill>
                <a:latin typeface="Simplified Arabic" pitchFamily="18" charset="-78"/>
                <a:cs typeface="Simplified Arabic" pitchFamily="18" charset="-78"/>
              </a:rPr>
              <a:t>   اهتم الرومانتيكيون بعالم الفروسية الذي ظهر معناه في العصور الوسطى وانعكس في القصة التاريخية وكان ذلك في انكلترا، ومن هنا كان اساس معنى الرومانتيكية، واتسعت دلالته فيما بعد لتشمل الحوادث التاريخية الخرافية والاسطورية، وظهرت هذه الدلالة في فرنسا وانتقلت الى ايطاليا ثم الى اسبانيا، ثم اتسعت الدلالة اكثر لتشمل مايدل على الانسان الحالم الشاعري المنطوي على نفسه، ثم دلالة اكبر هي كل مايشمل العاطفة والاستسلام للمشاعر والفردية والذاتية .</a:t>
            </a:r>
            <a:endParaRPr lang="en-US" dirty="0">
              <a:solidFill>
                <a:schemeClr val="accent6">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525770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67544" y="332656"/>
            <a:ext cx="8229600" cy="5688632"/>
          </a:xfrm>
        </p:spPr>
        <p:txBody>
          <a:bodyPr>
            <a:normAutofit lnSpcReduction="10000"/>
          </a:bodyPr>
          <a:lstStyle/>
          <a:p>
            <a:pPr algn="just"/>
            <a:endParaRPr lang="en-US" sz="2000" dirty="0" smtClean="0">
              <a:solidFill>
                <a:srgbClr val="00B050"/>
              </a:solidFill>
              <a:latin typeface="Simplified Arabic" pitchFamily="18" charset="-78"/>
              <a:cs typeface="Simplified Arabic" pitchFamily="18" charset="-78"/>
            </a:endParaRPr>
          </a:p>
          <a:p>
            <a:pPr marL="64008" indent="0" algn="just">
              <a:buNone/>
            </a:pPr>
            <a:r>
              <a:rPr lang="ar-IQ" dirty="0" smtClean="0">
                <a:solidFill>
                  <a:srgbClr val="00B050"/>
                </a:solidFill>
                <a:latin typeface="Simplified Arabic" pitchFamily="18" charset="-78"/>
                <a:cs typeface="Simplified Arabic" pitchFamily="18" charset="-78"/>
              </a:rPr>
              <a:t>   </a:t>
            </a:r>
            <a:r>
              <a:rPr lang="ar-IQ" dirty="0">
                <a:solidFill>
                  <a:schemeClr val="accent6">
                    <a:lumMod val="75000"/>
                  </a:schemeClr>
                </a:solidFill>
                <a:latin typeface="Simplified Arabic" pitchFamily="18" charset="-78"/>
                <a:cs typeface="Simplified Arabic" pitchFamily="18" charset="-78"/>
              </a:rPr>
              <a:t>2-</a:t>
            </a:r>
            <a:r>
              <a:rPr lang="ar-IQ" b="1" dirty="0">
                <a:solidFill>
                  <a:schemeClr val="accent6">
                    <a:lumMod val="75000"/>
                  </a:schemeClr>
                </a:solidFill>
                <a:latin typeface="Simplified Arabic" pitchFamily="18" charset="-78"/>
                <a:cs typeface="Simplified Arabic" pitchFamily="18" charset="-78"/>
              </a:rPr>
              <a:t>	 عوامل نشأتها </a:t>
            </a:r>
          </a:p>
          <a:p>
            <a:pPr marL="64008" indent="0" algn="just">
              <a:buNone/>
            </a:pPr>
            <a:r>
              <a:rPr lang="ar-IQ" dirty="0">
                <a:solidFill>
                  <a:srgbClr val="00B050"/>
                </a:solidFill>
                <a:latin typeface="Simplified Arabic" pitchFamily="18" charset="-78"/>
                <a:cs typeface="Simplified Arabic" pitchFamily="18" charset="-78"/>
              </a:rPr>
              <a:t> </a:t>
            </a:r>
            <a:r>
              <a:rPr lang="ar-IQ" dirty="0">
                <a:solidFill>
                  <a:schemeClr val="accent6">
                    <a:lumMod val="75000"/>
                  </a:schemeClr>
                </a:solidFill>
                <a:latin typeface="Simplified Arabic" pitchFamily="18" charset="-78"/>
                <a:cs typeface="Simplified Arabic" pitchFamily="18" charset="-78"/>
              </a:rPr>
              <a:t>  هناك جملة اسباب سياسية واقتصادية واجتماعية وأدبية وفكرية ادت الى نهاية الكلاسيكية ومجيء الرومانتيكية مكانها، منها نمو الطبقة البرجوازية بعد قيام الثورة الفرنسية في نهاية القرن الثامن عشر، وقد طالبت البرجوازية بحقوقها وجاهدت في سبيل ذلك، واصبح لها حضور فاعل في الادب، وهو الادب الذي اتجه اتجاها شعبيا في موضوعاته، واصبحت هذه الطبقة ممثلة في الدراما بعد ان كانت الطبقة الارستقراطية ممثلة في الدراما الكلاسيكية، وصار الحديث عن المشاعر الفردية بدل المشاعر العامة، وكثر الحديث عن المشاعر والعواطف والاحاسيس القلبية بدل الحديث العقلي، وباختصار اصبحت الطبقة البرجوازية هي جمهور الرومانتيكية مثلما كانت الطبقة الارستقراطية جمهور الكلاسيكية .</a:t>
            </a:r>
          </a:p>
          <a:p>
            <a:pPr marL="64008" indent="0" algn="just">
              <a:buNone/>
            </a:pPr>
            <a:endParaRPr lang="en-US" dirty="0" smtClean="0">
              <a:solidFill>
                <a:schemeClr val="accent1"/>
              </a:solidFill>
              <a:latin typeface="Simplified Arabic" pitchFamily="18" charset="-78"/>
              <a:cs typeface="Simplified Arabic" pitchFamily="18" charset="-78"/>
            </a:endParaRPr>
          </a:p>
          <a:p>
            <a:endParaRPr lang="en-US" dirty="0">
              <a:solidFill>
                <a:schemeClr val="accent1"/>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476672"/>
            <a:ext cx="8229600" cy="5978136"/>
          </a:xfrm>
        </p:spPr>
        <p:txBody>
          <a:bodyPr>
            <a:normAutofit/>
          </a:bodyPr>
          <a:lstStyle/>
          <a:p>
            <a:pPr marL="64008" indent="0" algn="just">
              <a:buNone/>
            </a:pPr>
            <a:r>
              <a:rPr lang="ar-IQ" dirty="0" smtClean="0">
                <a:solidFill>
                  <a:schemeClr val="accent6">
                    <a:lumMod val="75000"/>
                  </a:schemeClr>
                </a:solidFill>
                <a:latin typeface="Simplified Arabic" pitchFamily="18" charset="-78"/>
                <a:cs typeface="Simplified Arabic" pitchFamily="18" charset="-78"/>
              </a:rPr>
              <a:t>   </a:t>
            </a:r>
            <a:r>
              <a:rPr lang="ar-IQ" dirty="0">
                <a:solidFill>
                  <a:schemeClr val="accent6">
                    <a:lumMod val="75000"/>
                  </a:schemeClr>
                </a:solidFill>
                <a:latin typeface="Simplified Arabic" pitchFamily="18" charset="-78"/>
                <a:cs typeface="Simplified Arabic" pitchFamily="18" charset="-78"/>
              </a:rPr>
              <a:t> تجاوز تأثير الثورة الفرنسية الادب الفرنسي ليصل الى الأدبين الالماني والانكليزي، وصارت مبادىء الحرية والانسانية والوطنية مادة جديدة لهذين الادبين .</a:t>
            </a:r>
          </a:p>
          <a:p>
            <a:pPr marL="64008" indent="0" algn="just">
              <a:buNone/>
            </a:pPr>
            <a:r>
              <a:rPr lang="ar-IQ" dirty="0">
                <a:solidFill>
                  <a:schemeClr val="accent6">
                    <a:lumMod val="75000"/>
                  </a:schemeClr>
                </a:solidFill>
                <a:latin typeface="Simplified Arabic" pitchFamily="18" charset="-78"/>
                <a:cs typeface="Simplified Arabic" pitchFamily="18" charset="-78"/>
              </a:rPr>
              <a:t>   وكانت للتطورات السلبية التي حدثت في فرنسا بعد الثورة أثرا سلبياً نتج عنه شعور باليأس والاحباط، وتمثل ذلك الاحباط في ايام حكم نابليون بونابارت في مطلع القرن التاسع عشر وهزيمة فرنسا في عهده في معركة واترلو سنة 1815، ماجعل الادب يتجه الى الفردية ويتسم بالقلق والتداعي، بعد الآمال الكبيرة التي عقدها الفرنسيون على ثورتهم، ويعد كتاب (اعترافات فتى العصر) للشاعر الرومانسي دي موسيه مثالاً لتأثير هذه الاحداث على نفوس الأدباء .</a:t>
            </a:r>
          </a:p>
          <a:p>
            <a:pPr marL="64008" indent="0" algn="just">
              <a:buNone/>
            </a:pPr>
            <a:endParaRPr lang="en-US" dirty="0">
              <a:solidFill>
                <a:srgbClr val="00B05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06128"/>
          </a:xfrm>
        </p:spPr>
        <p:txBody>
          <a:bodyPr>
            <a:normAutofit/>
          </a:bodyPr>
          <a:lstStyle/>
          <a:p>
            <a:pPr marL="64008" indent="0" algn="just">
              <a:buNone/>
            </a:pPr>
            <a:r>
              <a:rPr lang="ar-IQ" dirty="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  </a:t>
            </a:r>
          </a:p>
          <a:p>
            <a:pPr marL="64008" indent="0" algn="just">
              <a:buNone/>
            </a:pPr>
            <a:r>
              <a:rPr lang="ar-IQ" dirty="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   وكانت </a:t>
            </a:r>
            <a:r>
              <a:rPr lang="ar-IQ" dirty="0">
                <a:solidFill>
                  <a:srgbClr val="002060"/>
                </a:solidFill>
                <a:latin typeface="Simplified Arabic" pitchFamily="18" charset="-78"/>
                <a:cs typeface="Simplified Arabic" pitchFamily="18" charset="-78"/>
              </a:rPr>
              <a:t>الثورة الفرنسية من جانب اخر حافزا على بعث الاعتداد بالقيم الوطنية والقومية للدول الاوربية، بعد أن كانت تتبع التراثين اليوناني والروماني .</a:t>
            </a:r>
          </a:p>
          <a:p>
            <a:pPr marL="64008" indent="0" algn="just">
              <a:buNone/>
            </a:pPr>
            <a:r>
              <a:rPr lang="ar-IQ" dirty="0">
                <a:solidFill>
                  <a:srgbClr val="002060"/>
                </a:solidFill>
                <a:latin typeface="Simplified Arabic" pitchFamily="18" charset="-78"/>
                <a:cs typeface="Simplified Arabic" pitchFamily="18" charset="-78"/>
              </a:rPr>
              <a:t>   وكان للثورة الامريكية عام 1766 دورها في الدعوة الى التحرر من القيود والتقاليد وهي ذات الدعوة التي تبنتها الثورة الفرنسية بعد ذلك بسنوات، وكانت مهد الثورة الادبية الرومانتيكية . </a:t>
            </a:r>
            <a:endParaRPr lang="en-US" dirty="0">
              <a:solidFill>
                <a:srgbClr val="00206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06128"/>
          </a:xfrm>
        </p:spPr>
        <p:txBody>
          <a:bodyPr>
            <a:normAutofit/>
          </a:bodyPr>
          <a:lstStyle/>
          <a:p>
            <a:pPr marL="64008" indent="0" algn="just">
              <a:buNone/>
            </a:pPr>
            <a:r>
              <a:rPr lang="ar-IQ" dirty="0">
                <a:solidFill>
                  <a:srgbClr val="002060"/>
                </a:solidFill>
                <a:latin typeface="Simplified Arabic" pitchFamily="18" charset="-78"/>
                <a:cs typeface="Simplified Arabic" pitchFamily="18" charset="-78"/>
              </a:rPr>
              <a:t>    وهناك تيارات فلسفية ودعوات اجتماعية انبثقت في القرن الثامن عشر ساهمت في نشوء الرومانتيكية منها كتابات الفيلسوف جان جاك روسو التي بشرت بهذا المذهب وحفزت ظهوره، مثل </a:t>
            </a:r>
            <a:r>
              <a:rPr lang="ar-IQ" dirty="0" smtClean="0">
                <a:solidFill>
                  <a:srgbClr val="002060"/>
                </a:solidFill>
                <a:latin typeface="Simplified Arabic" pitchFamily="18" charset="-78"/>
                <a:cs typeface="Simplified Arabic" pitchFamily="18" charset="-78"/>
              </a:rPr>
              <a:t>كتابه     </a:t>
            </a:r>
            <a:r>
              <a:rPr lang="ar-IQ" dirty="0">
                <a:solidFill>
                  <a:srgbClr val="002060"/>
                </a:solidFill>
                <a:latin typeface="Simplified Arabic" pitchFamily="18" charset="-78"/>
                <a:cs typeface="Simplified Arabic" pitchFamily="18" charset="-78"/>
              </a:rPr>
              <a:t>( العقد الاجتماعي) الذي هاجم فيه الاقطاع، ودعا فيه للحياة تحت ظل الطبيعة، حيث الحرية والجمال والسعادة، ودعا الى التعبير عن المشاعر الذاتية بعيدا عن القيود الاجتماعية، وتعد قصته ( هيلوبز الجديدة) انموذجا للحب الرومانتيكي الثائر على القيود .</a:t>
            </a:r>
          </a:p>
          <a:p>
            <a:pPr marL="64008" indent="0" algn="just">
              <a:buNone/>
            </a:pPr>
            <a:r>
              <a:rPr lang="ar-IQ" dirty="0">
                <a:solidFill>
                  <a:srgbClr val="002060"/>
                </a:solidFill>
                <a:latin typeface="Simplified Arabic" pitchFamily="18" charset="-78"/>
                <a:cs typeface="Simplified Arabic" pitchFamily="18" charset="-78"/>
              </a:rPr>
              <a:t> وقد أثرت دعوة روسو بمجموعة من الادباء الفرنسيين مثل ديدرو في قصة (الراهبة) وشاتوبريان في قصة (أتالا)، وكذلك اثرت في الادباء الالمان مثل لسنغ وهردر، وكانت الدعوات لاعتماد العاطفة والذاتية ممهدة لأفول الكلاسيكية وبزوغ فجر الرومانتيكية .</a:t>
            </a:r>
            <a:endParaRPr lang="ar-IQ" dirty="0" smtClean="0">
              <a:solidFill>
                <a:srgbClr val="002060"/>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0255482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06128"/>
          </a:xfrm>
        </p:spPr>
        <p:txBody>
          <a:bodyPr>
            <a:normAutofit/>
          </a:bodyPr>
          <a:lstStyle/>
          <a:p>
            <a:pPr marL="64008" indent="0" algn="just">
              <a:buNone/>
            </a:pPr>
            <a:r>
              <a:rPr lang="ar-IQ" dirty="0">
                <a:solidFill>
                  <a:srgbClr val="002060"/>
                </a:solidFill>
                <a:latin typeface="Simplified Arabic" pitchFamily="18" charset="-78"/>
                <a:cs typeface="Simplified Arabic" pitchFamily="18" charset="-78"/>
              </a:rPr>
              <a:t>    </a:t>
            </a:r>
            <a:endParaRPr lang="ar-IQ" dirty="0" smtClean="0">
              <a:solidFill>
                <a:srgbClr val="002060"/>
              </a:solidFill>
              <a:latin typeface="Simplified Arabic" pitchFamily="18" charset="-78"/>
              <a:cs typeface="Simplified Arabic" pitchFamily="18" charset="-78"/>
            </a:endParaRPr>
          </a:p>
          <a:p>
            <a:pPr marL="64008" indent="0" algn="just">
              <a:buNone/>
            </a:pPr>
            <a:r>
              <a:rPr lang="ar-IQ" dirty="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    وكان </a:t>
            </a:r>
            <a:r>
              <a:rPr lang="ar-IQ" dirty="0">
                <a:solidFill>
                  <a:srgbClr val="002060"/>
                </a:solidFill>
                <a:latin typeface="Simplified Arabic" pitchFamily="18" charset="-78"/>
                <a:cs typeface="Simplified Arabic" pitchFamily="18" charset="-78"/>
              </a:rPr>
              <a:t>من اسباب نشوء الرومانتيكية ايضا ظهور نزعة مرافقة للنزعة الذاتية والعاطفية وقد بشر بهذه النزعة كل من روسو في فرنسا وجان لوك في انكلترا وشيلر في المانيا، وتتمثل هذه النزعة في البحث عن الجمال ومقاييسه وصلته بالذوق والفنان، وتساءلوا عن ماهية الذوق وحقيقة العبقرية وطبيعة الجمال ، ولذا يعد روسو أباً حقيقيا للرومانتيكيين، وصارت اراؤه دستورا يحتجون به ضد الكلاسيكيين .</a:t>
            </a:r>
            <a:endParaRPr lang="ar-IQ" dirty="0" smtClean="0">
              <a:solidFill>
                <a:srgbClr val="002060"/>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17253891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06128"/>
          </a:xfrm>
        </p:spPr>
        <p:txBody>
          <a:bodyPr>
            <a:normAutofit/>
          </a:bodyPr>
          <a:lstStyle/>
          <a:p>
            <a:pPr marL="64008" indent="0" algn="just">
              <a:buNone/>
            </a:pPr>
            <a:r>
              <a:rPr lang="ar-IQ" dirty="0">
                <a:solidFill>
                  <a:srgbClr val="002060"/>
                </a:solidFill>
                <a:latin typeface="Simplified Arabic" pitchFamily="18" charset="-78"/>
                <a:cs typeface="Simplified Arabic" pitchFamily="18" charset="-78"/>
              </a:rPr>
              <a:t>    </a:t>
            </a:r>
            <a:endParaRPr lang="ar-IQ" dirty="0" smtClean="0">
              <a:solidFill>
                <a:srgbClr val="002060"/>
              </a:solidFill>
              <a:latin typeface="Simplified Arabic" pitchFamily="18" charset="-78"/>
              <a:cs typeface="Simplified Arabic" pitchFamily="18" charset="-78"/>
            </a:endParaRPr>
          </a:p>
          <a:p>
            <a:pPr marL="64008" indent="0" algn="just">
              <a:buNone/>
            </a:pPr>
            <a:r>
              <a:rPr lang="ar-IQ" dirty="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    ويعود </a:t>
            </a:r>
            <a:r>
              <a:rPr lang="ar-IQ" dirty="0">
                <a:solidFill>
                  <a:srgbClr val="002060"/>
                </a:solidFill>
                <a:latin typeface="Simplified Arabic" pitchFamily="18" charset="-78"/>
                <a:cs typeface="Simplified Arabic" pitchFamily="18" charset="-78"/>
              </a:rPr>
              <a:t>لروسو الفضل في بعث الرومانتيكية، فقد اثرت فلسفته في اكتشاف (فولتير) لعبقرية وليم شكسبير، ويعد هذا من ابرز عوامل نشوء الرومانتيكية، وذلك لما احتوته مسرحيات شكسبير من حرية فنية ونبذ وحدتي الزمان والمكان، وعرض مناظر القتل وتصوير الخوف واثارة الرعب وهي ثوابت كان يرفض الكلاسيكيون التخلي عنها، وكذلك تفوق شكسبير في تصوير العواطف واكتشاف الرغبات الانسانية وتحليل شخصيات ابطاله ، ولذلك اعبرت مسرحياته قدوة فنية للادباء الرومانتيكيين .</a:t>
            </a:r>
            <a:endParaRPr lang="ar-IQ" dirty="0" smtClean="0">
              <a:solidFill>
                <a:srgbClr val="002060"/>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20773414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5906128"/>
          </a:xfrm>
        </p:spPr>
        <p:txBody>
          <a:bodyPr>
            <a:normAutofit fontScale="92500"/>
          </a:bodyPr>
          <a:lstStyle/>
          <a:p>
            <a:pPr marL="64008" indent="0" algn="just">
              <a:buNone/>
            </a:pPr>
            <a:r>
              <a:rPr lang="ar-IQ" dirty="0">
                <a:solidFill>
                  <a:srgbClr val="002060"/>
                </a:solidFill>
                <a:latin typeface="Simplified Arabic" pitchFamily="18" charset="-78"/>
                <a:cs typeface="Simplified Arabic" pitchFamily="18" charset="-78"/>
              </a:rPr>
              <a:t>    </a:t>
            </a:r>
            <a:endParaRPr lang="ar-IQ" dirty="0" smtClean="0">
              <a:solidFill>
                <a:srgbClr val="002060"/>
              </a:solidFill>
              <a:latin typeface="Simplified Arabic" pitchFamily="18" charset="-78"/>
              <a:cs typeface="Simplified Arabic" pitchFamily="18" charset="-78"/>
            </a:endParaRPr>
          </a:p>
          <a:p>
            <a:pPr marL="64008" indent="0" algn="just">
              <a:buNone/>
            </a:pPr>
            <a:r>
              <a:rPr lang="ar-IQ" dirty="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وكان </a:t>
            </a:r>
            <a:r>
              <a:rPr lang="ar-IQ" dirty="0">
                <a:solidFill>
                  <a:srgbClr val="002060"/>
                </a:solidFill>
                <a:latin typeface="Simplified Arabic" pitchFamily="18" charset="-78"/>
                <a:cs typeface="Simplified Arabic" pitchFamily="18" charset="-78"/>
              </a:rPr>
              <a:t>لاكتشاف الادب القديم لدول شمال اوربا، وتأثير أدب الدول الاسكندنافية دور في نشأة الرومانتيكية لايقل عن الدعوة للذاتية والعاطفية والحياة مع الطبيعة .</a:t>
            </a:r>
          </a:p>
          <a:p>
            <a:pPr marL="64008" indent="0" algn="just">
              <a:buNone/>
            </a:pPr>
            <a:r>
              <a:rPr lang="ar-IQ" dirty="0">
                <a:solidFill>
                  <a:srgbClr val="002060"/>
                </a:solidFill>
                <a:latin typeface="Simplified Arabic" pitchFamily="18" charset="-78"/>
                <a:cs typeface="Simplified Arabic" pitchFamily="18" charset="-78"/>
              </a:rPr>
              <a:t>   وكذلك تأثر الادب الاوربي بالكتب المشرقية المترجمة المفعمة بالاخيلة والمشاعر مثل ألف ليلة وليلة التي ترجمها انطوان جالان الى الفرنسية، وقد اعجب الاوربيون باجوائها الاسطورية وعوالمها العجيبة .</a:t>
            </a:r>
          </a:p>
          <a:p>
            <a:pPr marL="64008" indent="0" algn="just">
              <a:buNone/>
            </a:pPr>
            <a:r>
              <a:rPr lang="ar-IQ" dirty="0">
                <a:solidFill>
                  <a:srgbClr val="002060"/>
                </a:solidFill>
                <a:latin typeface="Simplified Arabic" pitchFamily="18" charset="-78"/>
                <a:cs typeface="Simplified Arabic" pitchFamily="18" charset="-78"/>
              </a:rPr>
              <a:t> </a:t>
            </a:r>
            <a:r>
              <a:rPr lang="ar-IQ" dirty="0" smtClean="0">
                <a:solidFill>
                  <a:srgbClr val="002060"/>
                </a:solidFill>
                <a:latin typeface="Simplified Arabic" pitchFamily="18" charset="-78"/>
                <a:cs typeface="Simplified Arabic" pitchFamily="18" charset="-78"/>
              </a:rPr>
              <a:t>  وكان </a:t>
            </a:r>
            <a:r>
              <a:rPr lang="ar-IQ" dirty="0">
                <a:solidFill>
                  <a:srgbClr val="002060"/>
                </a:solidFill>
                <a:latin typeface="Simplified Arabic" pitchFamily="18" charset="-78"/>
                <a:cs typeface="Simplified Arabic" pitchFamily="18" charset="-78"/>
              </a:rPr>
              <a:t>لظهور موضوعات جديدة لم يهتم بها الكلاسيكيون اثرها في نشأة الرومانتيكية، وهي موضوعات قريبة من فلسفة روسو الداعية للعودة الى الطبيعة، فقد ظهرت قصائد تهتم بالريف واهله وحيوانه وطبيعته، وقد عكست هذه القصائد بساطة الريف وعفوية اهله، ومن ذلك ديوان (الفصول) لتومسن، و(جبال الالب) لهدلر، وتم ربط مزاج الانسان وحالته الذهنية بالطبيعة وهي من مزايا الرومانتيكية . </a:t>
            </a:r>
            <a:endParaRPr lang="ar-IQ" dirty="0" smtClean="0">
              <a:solidFill>
                <a:srgbClr val="002060"/>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691373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597576"/>
          </a:xfrm>
        </p:spPr>
        <p:txBody>
          <a:bodyPr>
            <a:normAutofit/>
          </a:bodyPr>
          <a:lstStyle/>
          <a:p>
            <a:pPr algn="ctr">
              <a:buNone/>
            </a:pPr>
            <a:endPar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endParaRPr>
          </a:p>
          <a:p>
            <a:pPr algn="ctr">
              <a:buNone/>
            </a:pPr>
            <a:r>
              <a:rPr lang="ar-IQ" sz="800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شكراً </a:t>
            </a:r>
            <a:r>
              <a:rPr lang="ar-IQ" sz="800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لمتابعتكم</a:t>
            </a:r>
            <a:r>
              <a:rPr lang="en-US"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 </a:t>
            </a: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ونلتقي في المحاضرة القادمة</a:t>
            </a:r>
          </a:p>
          <a:p>
            <a:pPr algn="ctr">
              <a:buNone/>
            </a:pP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بإذن الله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446</TotalTime>
  <Words>941</Words>
  <Application>Microsoft Office PowerPoint</Application>
  <PresentationFormat>عرض على الشاشة (3:4)‏</PresentationFormat>
  <Paragraphs>43</Paragraphs>
  <Slides>15</Slides>
  <Notes>1</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Verve</vt:lpstr>
      <vt:lpstr>وزارة التعليم العالي والبحث العلمي الجامعة المستنصرية كلية الاداب </vt:lpstr>
      <vt:lpstr>قسم اللغة العربية  المرحلة الرابعة محاضرات مادة المذاهب الأدبية </vt:lpstr>
      <vt:lpstr> </vt:lpstr>
      <vt:lpstr>عرض تقديمي في PowerPoint</vt:lpstr>
      <vt:lpstr>عرض تقديمي في PowerPoint</vt:lpstr>
      <vt:lpstr>عرض تقديمي في PowerPoint</vt:lpstr>
      <vt:lpstr>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الجامعة المستنصرية كلية العلوم قسم الفيزياء</dc:title>
  <dc:creator>home</dc:creator>
  <cp:lastModifiedBy>spider</cp:lastModifiedBy>
  <cp:revision>61</cp:revision>
  <dcterms:created xsi:type="dcterms:W3CDTF">2014-10-12T15:33:50Z</dcterms:created>
  <dcterms:modified xsi:type="dcterms:W3CDTF">2018-12-12T22:49:11Z</dcterms:modified>
</cp:coreProperties>
</file>