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744" r:id="rId1"/>
  </p:sldMasterIdLst>
  <p:notesMasterIdLst>
    <p:notesMasterId r:id="rId14"/>
  </p:notesMasterIdLst>
  <p:sldIdLst>
    <p:sldId id="256" r:id="rId2"/>
    <p:sldId id="257" r:id="rId3"/>
    <p:sldId id="258" r:id="rId4"/>
    <p:sldId id="268" r:id="rId5"/>
    <p:sldId id="259" r:id="rId6"/>
    <p:sldId id="272" r:id="rId7"/>
    <p:sldId id="267" r:id="rId8"/>
    <p:sldId id="260" r:id="rId9"/>
    <p:sldId id="261" r:id="rId10"/>
    <p:sldId id="282" r:id="rId11"/>
    <p:sldId id="284" r:id="rId12"/>
    <p:sldId id="263" r:id="rId13"/>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412" autoAdjust="0"/>
    <p:restoredTop sz="94624"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IQ"/>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422342D-2866-4947-94DD-89D82546F2F1}" type="datetimeFigureOut">
              <a:rPr lang="ar-IQ" smtClean="0"/>
              <a:pPr/>
              <a:t>05/04/1440</a:t>
            </a:fld>
            <a:endParaRPr lang="ar-IQ"/>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IQ"/>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IQ"/>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IQ"/>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61B2E73C-8A28-46C8-B971-FA3CF6BD99BC}" type="slidenum">
              <a:rPr lang="ar-IQ" smtClean="0"/>
              <a:pPr/>
              <a:t>‹#›</a:t>
            </a:fld>
            <a:endParaRPr lang="ar-IQ"/>
          </a:p>
        </p:txBody>
      </p:sp>
    </p:spTree>
    <p:extLst>
      <p:ext uri="{BB962C8B-B14F-4D97-AF65-F5344CB8AC3E}">
        <p14:creationId xmlns:p14="http://schemas.microsoft.com/office/powerpoint/2010/main" val="3106846088"/>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IQ" dirty="0"/>
          </a:p>
        </p:txBody>
      </p:sp>
      <p:sp>
        <p:nvSpPr>
          <p:cNvPr id="4" name="Slide Number Placeholder 3"/>
          <p:cNvSpPr>
            <a:spLocks noGrp="1"/>
          </p:cNvSpPr>
          <p:nvPr>
            <p:ph type="sldNum" sz="quarter" idx="10"/>
          </p:nvPr>
        </p:nvSpPr>
        <p:spPr/>
        <p:txBody>
          <a:bodyPr/>
          <a:lstStyle/>
          <a:p>
            <a:fld id="{61B2E73C-8A28-46C8-B971-FA3CF6BD99BC}" type="slidenum">
              <a:rPr lang="ar-IQ" smtClean="0"/>
              <a:pPr/>
              <a:t>1</a:t>
            </a:fld>
            <a:endParaRPr lang="ar-IQ"/>
          </a:p>
        </p:txBody>
      </p:sp>
    </p:spTree>
    <p:extLst>
      <p:ext uri="{BB962C8B-B14F-4D97-AF65-F5344CB8AC3E}">
        <p14:creationId xmlns:p14="http://schemas.microsoft.com/office/powerpoint/2010/main" val="783231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400709D0-F5C4-4B49-BACE-2FEAE0FC7F05}" type="datetimeFigureOut">
              <a:rPr lang="ar-IQ" smtClean="0"/>
              <a:pPr/>
              <a:t>05/04/1440</a:t>
            </a:fld>
            <a:endParaRPr lang="ar-IQ"/>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ar-IQ"/>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D8BC0A28-0153-4C6D-A793-586634490BE4}" type="slidenum">
              <a:rPr lang="ar-IQ" smtClean="0"/>
              <a:pPr/>
              <a:t>‹#›</a:t>
            </a:fld>
            <a:endParaRPr lang="ar-IQ"/>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457200" y="6480969"/>
            <a:ext cx="4260056" cy="300831"/>
          </a:xfrm>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a:xfrm>
            <a:off x="2619376" y="6480969"/>
            <a:ext cx="4260056" cy="300831"/>
          </a:xfrm>
        </p:spPr>
        <p:txBody>
          <a:bodyPr/>
          <a:lstStyle/>
          <a:p>
            <a:endParaRPr lang="ar-IQ"/>
          </a:p>
        </p:txBody>
      </p:sp>
      <p:sp>
        <p:nvSpPr>
          <p:cNvPr id="6" name="Slide Number Placeholder 5"/>
          <p:cNvSpPr>
            <a:spLocks noGrp="1"/>
          </p:cNvSpPr>
          <p:nvPr>
            <p:ph type="sldNum" sz="quarter" idx="12"/>
          </p:nvPr>
        </p:nvSpPr>
        <p:spPr>
          <a:xfrm>
            <a:off x="8451056" y="809624"/>
            <a:ext cx="502920" cy="300831"/>
          </a:xfrm>
        </p:spPr>
        <p:txBody>
          <a:bodyPr/>
          <a:lstStyle/>
          <a:p>
            <a:fld id="{D8BC0A28-0153-4C6D-A793-586634490BE4}" type="slidenum">
              <a:rPr lang="ar-IQ" smtClean="0"/>
              <a:pPr/>
              <a:t>‹#›</a:t>
            </a:fld>
            <a:endParaRPr lang="ar-IQ"/>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457200" y="6480969"/>
            <a:ext cx="4260056" cy="301752"/>
          </a:xfrm>
        </p:spPr>
        <p:txBody>
          <a:bodyPr/>
          <a:lstStyle/>
          <a:p>
            <a:endParaRPr lang="ar-IQ"/>
          </a:p>
        </p:txBody>
      </p:sp>
      <p:sp>
        <p:nvSpPr>
          <p:cNvPr id="7" name="Slide Number Placeholder 6"/>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400709D0-F5C4-4B49-BACE-2FEAE0FC7F05}" type="datetimeFigureOut">
              <a:rPr lang="ar-IQ" smtClean="0"/>
              <a:pPr/>
              <a:t>05/04/1440</a:t>
            </a:fld>
            <a:endParaRPr lang="ar-IQ"/>
          </a:p>
        </p:txBody>
      </p:sp>
      <p:sp>
        <p:nvSpPr>
          <p:cNvPr id="8" name="Footer Placeholder 7"/>
          <p:cNvSpPr>
            <a:spLocks noGrp="1"/>
          </p:cNvSpPr>
          <p:nvPr>
            <p:ph type="ftr" sz="quarter" idx="11"/>
          </p:nvPr>
        </p:nvSpPr>
        <p:spPr>
          <a:xfrm>
            <a:off x="457200" y="6480969"/>
            <a:ext cx="4261104" cy="301752"/>
          </a:xfrm>
        </p:spPr>
        <p:txBody>
          <a:bodyPr/>
          <a:lstStyle/>
          <a:p>
            <a:endParaRPr lang="ar-IQ"/>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400709D0-F5C4-4B49-BACE-2FEAE0FC7F05}" type="datetimeFigureOut">
              <a:rPr lang="ar-IQ" smtClean="0"/>
              <a:pPr/>
              <a:t>05/04/1440</a:t>
            </a:fld>
            <a:endParaRPr lang="ar-IQ"/>
          </a:p>
        </p:txBody>
      </p:sp>
      <p:sp>
        <p:nvSpPr>
          <p:cNvPr id="3" name="Footer Placeholder 2"/>
          <p:cNvSpPr>
            <a:spLocks noGrp="1"/>
          </p:cNvSpPr>
          <p:nvPr>
            <p:ph type="ftr" sz="quarter" idx="11"/>
          </p:nvPr>
        </p:nvSpPr>
        <p:spPr>
          <a:xfrm>
            <a:off x="457200" y="6481890"/>
            <a:ext cx="4260056" cy="300831"/>
          </a:xfrm>
        </p:spPr>
        <p:txBody>
          <a:bodyPr/>
          <a:lstStyle/>
          <a:p>
            <a:endParaRPr lang="ar-IQ"/>
          </a:p>
        </p:txBody>
      </p:sp>
      <p:sp>
        <p:nvSpPr>
          <p:cNvPr id="4" name="Slide Number Placeholder 3"/>
          <p:cNvSpPr>
            <a:spLocks noGrp="1"/>
          </p:cNvSpPr>
          <p:nvPr>
            <p:ph type="sldNum" sz="quarter" idx="12"/>
          </p:nvPr>
        </p:nvSpPr>
        <p:spPr>
          <a:xfrm>
            <a:off x="7589520" y="6480969"/>
            <a:ext cx="502920" cy="301752"/>
          </a:xfrm>
        </p:spPr>
        <p:txBody>
          <a:bodyPr/>
          <a:lstStyle/>
          <a:p>
            <a:fld id="{D8BC0A28-0153-4C6D-A793-586634490BE4}" type="slidenum">
              <a:rPr lang="ar-IQ" smtClean="0"/>
              <a:pPr/>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400709D0-F5C4-4B49-BACE-2FEAE0FC7F05}" type="datetimeFigureOut">
              <a:rPr lang="ar-IQ" smtClean="0"/>
              <a:pPr/>
              <a:t>05/04/1440</a:t>
            </a:fld>
            <a:endParaRPr lang="ar-IQ"/>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ar-IQ"/>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D8BC0A28-0153-4C6D-A793-586634490BE4}" type="slidenum">
              <a:rPr lang="ar-IQ" smtClean="0"/>
              <a:pPr/>
              <a:t>‹#›</a:t>
            </a:fld>
            <a:endParaRPr lang="ar-IQ"/>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00709D0-F5C4-4B49-BACE-2FEAE0FC7F05}" type="datetimeFigureOut">
              <a:rPr lang="ar-IQ" smtClean="0"/>
              <a:pPr/>
              <a:t>05/04/1440</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D8BC0A28-0153-4C6D-A793-586634490BE4}" type="slidenum">
              <a:rPr lang="ar-IQ" smtClean="0"/>
              <a:pPr/>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37000" r="-37000"/>
          </a:stretch>
        </a:blipFill>
        <a:effectLst/>
      </p:bgPr>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400709D0-F5C4-4B49-BACE-2FEAE0FC7F05}" type="datetimeFigureOut">
              <a:rPr lang="ar-IQ" smtClean="0"/>
              <a:pPr/>
              <a:t>05/04/1440</a:t>
            </a:fld>
            <a:endParaRPr lang="ar-IQ"/>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IQ"/>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D8BC0A28-0153-4C6D-A793-586634490BE4}" type="slidenum">
              <a:rPr lang="ar-IQ" smtClean="0"/>
              <a:pPr/>
              <a:t>‹#›</a:t>
            </a:fld>
            <a:endParaRPr lang="ar-IQ"/>
          </a:p>
        </p:txBody>
      </p:sp>
    </p:spTree>
  </p:cSld>
  <p:clrMap bg1="dk1" tx1="lt1" bg2="dk2" tx2="lt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540544" y="776288"/>
            <a:ext cx="8062912" cy="4812952"/>
          </a:xfrm>
        </p:spPr>
        <p:txBody>
          <a:bodyPr>
            <a:normAutofit fontScale="90000"/>
          </a:bodyPr>
          <a:lstStyle/>
          <a:p>
            <a:pPr algn="ctr"/>
            <a:r>
              <a:rPr lang="ar-IQ" sz="8000" dirty="0" smtClean="0">
                <a:solidFill>
                  <a:schemeClr val="accent5"/>
                </a:solidFill>
                <a:latin typeface="Arial" pitchFamily="34" charset="0"/>
                <a:cs typeface="Arial" pitchFamily="34" charset="0"/>
              </a:rPr>
              <a:t>وزارة التعليم العالي والبحث العلمي</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الجامعة المستنصرية</a:t>
            </a:r>
            <a:br>
              <a:rPr lang="ar-IQ" sz="8000" dirty="0" smtClean="0">
                <a:solidFill>
                  <a:schemeClr val="accent5"/>
                </a:solidFill>
                <a:latin typeface="Arial" pitchFamily="34" charset="0"/>
                <a:cs typeface="Arial" pitchFamily="34" charset="0"/>
              </a:rPr>
            </a:br>
            <a:r>
              <a:rPr lang="ar-IQ" sz="8000" dirty="0" smtClean="0">
                <a:solidFill>
                  <a:schemeClr val="accent5"/>
                </a:solidFill>
                <a:latin typeface="Arial" pitchFamily="34" charset="0"/>
                <a:cs typeface="Arial" pitchFamily="34" charset="0"/>
              </a:rPr>
              <a:t>كلية الاداب</a:t>
            </a:r>
            <a:r>
              <a:rPr lang="ar-IQ" dirty="0" smtClean="0"/>
              <a:t/>
            </a:r>
            <a:br>
              <a:rPr lang="ar-IQ" dirty="0" smtClean="0"/>
            </a:b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258204" cy="5520676"/>
          </a:xfrm>
        </p:spPr>
        <p:style>
          <a:lnRef idx="2">
            <a:schemeClr val="accent1"/>
          </a:lnRef>
          <a:fillRef idx="1">
            <a:schemeClr val="lt1"/>
          </a:fillRef>
          <a:effectRef idx="0">
            <a:schemeClr val="accent1"/>
          </a:effectRef>
          <a:fontRef idx="minor">
            <a:schemeClr val="dk1"/>
          </a:fontRef>
        </p:style>
        <p:txBody>
          <a:bodyPr>
            <a:normAutofit/>
          </a:bodyPr>
          <a:lstStyle/>
          <a:p>
            <a:pPr algn="ctr"/>
            <a:r>
              <a:rPr lang="ar-IQ" sz="6000" b="1" dirty="0" smtClean="0">
                <a:solidFill>
                  <a:schemeClr val="accent6">
                    <a:lumMod val="60000"/>
                    <a:lumOff val="40000"/>
                  </a:schemeClr>
                </a:solidFill>
                <a:latin typeface="Arial" pitchFamily="34" charset="0"/>
                <a:cs typeface="Arial" pitchFamily="34" charset="0"/>
              </a:rPr>
              <a:t>قسم اللغة العربية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 المرحلة الرابعة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محاضرات مادة</a:t>
            </a:r>
            <a:br>
              <a:rPr lang="ar-IQ" sz="6000" b="1" dirty="0" smtClean="0">
                <a:solidFill>
                  <a:schemeClr val="accent6">
                    <a:lumMod val="60000"/>
                    <a:lumOff val="40000"/>
                  </a:schemeClr>
                </a:solidFill>
                <a:latin typeface="Arial" pitchFamily="34" charset="0"/>
                <a:cs typeface="Arial" pitchFamily="34" charset="0"/>
              </a:rPr>
            </a:br>
            <a:r>
              <a:rPr lang="ar-IQ" sz="6000" b="1" dirty="0" smtClean="0">
                <a:solidFill>
                  <a:schemeClr val="accent6">
                    <a:lumMod val="60000"/>
                    <a:lumOff val="40000"/>
                  </a:schemeClr>
                </a:solidFill>
                <a:latin typeface="Arial" pitchFamily="34" charset="0"/>
                <a:cs typeface="Arial" pitchFamily="34" charset="0"/>
              </a:rPr>
              <a:t>المذاهب الأدبية</a:t>
            </a:r>
            <a:r>
              <a:rPr lang="en-US" sz="3200" dirty="0" smtClean="0"/>
              <a:t/>
            </a:r>
            <a:br>
              <a:rPr lang="en-US" sz="3200" dirty="0" smtClean="0"/>
            </a:br>
            <a:endParaRPr lang="ar-IQ"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lvl="0" algn="ctr"/>
            <a:r>
              <a:rPr lang="en-US" sz="4800" dirty="0" smtClean="0">
                <a:solidFill>
                  <a:schemeClr val="accent1"/>
                </a:solidFill>
                <a:latin typeface="Simplified Arabic" pitchFamily="18" charset="-78"/>
                <a:ea typeface="+mn-ea"/>
                <a:cs typeface="Simplified Arabic" pitchFamily="18" charset="-78"/>
              </a:rPr>
              <a:t/>
            </a:r>
            <a:br>
              <a:rPr lang="en-US" sz="4800" dirty="0" smtClean="0">
                <a:solidFill>
                  <a:schemeClr val="accent1"/>
                </a:solidFill>
                <a:latin typeface="Simplified Arabic" pitchFamily="18" charset="-78"/>
                <a:ea typeface="+mn-ea"/>
                <a:cs typeface="Simplified Arabic" pitchFamily="18" charset="-78"/>
              </a:rPr>
            </a:br>
            <a:endParaRPr lang="en-US" sz="3000" dirty="0" smtClean="0">
              <a:solidFill>
                <a:schemeClr val="accent1"/>
              </a:solidFill>
              <a:latin typeface="Simplified Arabic" pitchFamily="18" charset="-78"/>
              <a:ea typeface="+mn-ea"/>
              <a:cs typeface="Simplified Arabic" pitchFamily="18" charset="-78"/>
            </a:endParaRPr>
          </a:p>
        </p:txBody>
      </p:sp>
      <p:sp>
        <p:nvSpPr>
          <p:cNvPr id="5" name="Content Placeholder 4"/>
          <p:cNvSpPr>
            <a:spLocks noGrp="1"/>
          </p:cNvSpPr>
          <p:nvPr>
            <p:ph idx="1"/>
          </p:nvPr>
        </p:nvSpPr>
        <p:spPr>
          <a:xfrm>
            <a:off x="457200" y="1196752"/>
            <a:ext cx="8229600" cy="5258056"/>
          </a:xfrm>
        </p:spPr>
        <p:txBody>
          <a:bodyPr>
            <a:normAutofit/>
          </a:bodyPr>
          <a:lstStyle/>
          <a:p>
            <a:pPr marL="64008" indent="0" algn="ctr">
              <a:buNone/>
            </a:pPr>
            <a:endParaRPr lang="ar-IQ" sz="3200" dirty="0" smtClean="0">
              <a:solidFill>
                <a:srgbClr val="00B0F0"/>
              </a:solidFill>
              <a:latin typeface="Simplified Arabic" pitchFamily="18" charset="-78"/>
              <a:cs typeface="Simplified Arabic" pitchFamily="18" charset="-78"/>
            </a:endParaRPr>
          </a:p>
          <a:p>
            <a:pPr marL="64008" indent="0" algn="ctr">
              <a:buNone/>
            </a:pPr>
            <a:endParaRPr lang="ar-IQ" sz="3200" dirty="0">
              <a:solidFill>
                <a:srgbClr val="00B0F0"/>
              </a:solidFill>
              <a:latin typeface="Simplified Arabic" pitchFamily="18" charset="-78"/>
              <a:cs typeface="Simplified Arabic" pitchFamily="18" charset="-78"/>
            </a:endParaRPr>
          </a:p>
          <a:p>
            <a:pPr marL="64008" indent="0" algn="ctr">
              <a:buNone/>
            </a:pPr>
            <a:r>
              <a:rPr lang="ar-IQ" sz="6600" dirty="0" smtClean="0">
                <a:solidFill>
                  <a:srgbClr val="7030A0"/>
                </a:solidFill>
                <a:latin typeface="Simplified Arabic" pitchFamily="18" charset="-78"/>
                <a:cs typeface="Simplified Arabic" pitchFamily="18" charset="-78"/>
              </a:rPr>
              <a:t>المحاضرة الثالثة </a:t>
            </a:r>
          </a:p>
          <a:p>
            <a:pPr marL="64008" indent="0" algn="ctr">
              <a:buNone/>
            </a:pPr>
            <a:r>
              <a:rPr lang="ar-IQ" sz="6600" dirty="0" smtClean="0">
                <a:solidFill>
                  <a:srgbClr val="7030A0"/>
                </a:solidFill>
                <a:latin typeface="Simplified Arabic" pitchFamily="18" charset="-78"/>
                <a:cs typeface="Simplified Arabic" pitchFamily="18" charset="-78"/>
              </a:rPr>
              <a:t>خصائص الشعر والمسرح الرومانتيكي</a:t>
            </a:r>
            <a:endParaRPr lang="en-US" sz="6600" dirty="0">
              <a:solidFill>
                <a:srgbClr val="7030A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92696"/>
            <a:ext cx="8229600" cy="5762112"/>
          </a:xfrm>
        </p:spPr>
        <p:txBody>
          <a:bodyPr>
            <a:noAutofit/>
          </a:bodyPr>
          <a:lstStyle/>
          <a:p>
            <a:pPr marL="64008" indent="0" algn="just">
              <a:buNone/>
            </a:pPr>
            <a:endParaRPr lang="ar-IQ" sz="2800" dirty="0" smtClean="0">
              <a:solidFill>
                <a:schemeClr val="accent5">
                  <a:lumMod val="75000"/>
                </a:schemeClr>
              </a:solidFill>
              <a:latin typeface="Simplified Arabic" pitchFamily="18" charset="-78"/>
              <a:cs typeface="Simplified Arabic" pitchFamily="18" charset="-78"/>
            </a:endParaRPr>
          </a:p>
          <a:p>
            <a:pPr marL="64008" indent="0" algn="just">
              <a:buNone/>
            </a:pPr>
            <a:endParaRPr lang="ar-IQ" sz="2800" dirty="0">
              <a:solidFill>
                <a:schemeClr val="accent5">
                  <a:lumMod val="75000"/>
                </a:schemeClr>
              </a:solidFill>
              <a:latin typeface="Simplified Arabic" pitchFamily="18" charset="-78"/>
              <a:cs typeface="Simplified Arabic" pitchFamily="18" charset="-78"/>
            </a:endParaRPr>
          </a:p>
          <a:p>
            <a:pPr marL="64008" indent="0" algn="just">
              <a:buNone/>
            </a:pPr>
            <a:r>
              <a:rPr lang="ar-IQ" sz="2800" dirty="0" smtClean="0">
                <a:solidFill>
                  <a:schemeClr val="accent5">
                    <a:lumMod val="75000"/>
                  </a:schemeClr>
                </a:solidFill>
                <a:latin typeface="Simplified Arabic" pitchFamily="18" charset="-78"/>
                <a:cs typeface="Simplified Arabic" pitchFamily="18" charset="-78"/>
              </a:rPr>
              <a:t>    لهذا </a:t>
            </a:r>
            <a:r>
              <a:rPr lang="ar-IQ" sz="2800" dirty="0">
                <a:solidFill>
                  <a:schemeClr val="accent5">
                    <a:lumMod val="75000"/>
                  </a:schemeClr>
                </a:solidFill>
                <a:latin typeface="Simplified Arabic" pitchFamily="18" charset="-78"/>
                <a:cs typeface="Simplified Arabic" pitchFamily="18" charset="-78"/>
              </a:rPr>
              <a:t>المذهب خصائص تختلف عن خصائص الكلاسيكية وخصائص المذاهب التي جاءت بعده كالواقعية والبرناسية، وقد تمثلت الرومانتيكية في اجناس متعددة كالشعر الغنائي والمسرح (الدراما) والرواية والنقد والتاريخ ولكل جنس من هذه الاجناس خصائص مختلفة .</a:t>
            </a:r>
            <a:endParaRPr lang="en-US" sz="2800" dirty="0">
              <a:solidFill>
                <a:schemeClr val="accent5">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4654462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755576" y="548680"/>
            <a:ext cx="8229600" cy="4572000"/>
          </a:xfrm>
        </p:spPr>
        <p:txBody>
          <a:bodyPr>
            <a:normAutofit fontScale="92500"/>
          </a:bodyPr>
          <a:lstStyle/>
          <a:p>
            <a:pPr marL="64008" indent="0">
              <a:buNone/>
            </a:pPr>
            <a:r>
              <a:rPr lang="ar-IQ" dirty="0" smtClean="0">
                <a:solidFill>
                  <a:schemeClr val="accent2">
                    <a:lumMod val="60000"/>
                    <a:lumOff val="40000"/>
                  </a:schemeClr>
                </a:solidFill>
                <a:latin typeface="Simplified Arabic" pitchFamily="18" charset="-78"/>
                <a:cs typeface="Simplified Arabic" pitchFamily="18" charset="-78"/>
              </a:rPr>
              <a:t>   </a:t>
            </a:r>
            <a:r>
              <a:rPr lang="ar-IQ" sz="3600" b="1" dirty="0">
                <a:solidFill>
                  <a:schemeClr val="accent2">
                    <a:lumMod val="60000"/>
                    <a:lumOff val="40000"/>
                  </a:schemeClr>
                </a:solidFill>
                <a:latin typeface="Simplified Arabic" pitchFamily="18" charset="-78"/>
                <a:cs typeface="Simplified Arabic" pitchFamily="18" charset="-78"/>
              </a:rPr>
              <a:t>أ‌-	خصائص الشعر الغنائي الرومانتيكي </a:t>
            </a:r>
            <a:endParaRPr lang="ar-IQ" sz="3600" b="1" dirty="0" smtClean="0">
              <a:solidFill>
                <a:schemeClr val="accent2">
                  <a:lumMod val="60000"/>
                  <a:lumOff val="40000"/>
                </a:schemeClr>
              </a:solidFill>
              <a:latin typeface="Simplified Arabic" pitchFamily="18" charset="-78"/>
              <a:cs typeface="Simplified Arabic" pitchFamily="18" charset="-78"/>
            </a:endParaRPr>
          </a:p>
          <a:p>
            <a:pPr marL="64008" indent="0" algn="just">
              <a:buNone/>
            </a:pPr>
            <a:endParaRPr lang="ar-IQ" sz="3600" b="1" dirty="0">
              <a:solidFill>
                <a:schemeClr val="accent5">
                  <a:lumMod val="75000"/>
                </a:schemeClr>
              </a:solidFill>
              <a:latin typeface="Simplified Arabic" pitchFamily="18" charset="-78"/>
              <a:cs typeface="Simplified Arabic" pitchFamily="18" charset="-78"/>
            </a:endParaRPr>
          </a:p>
          <a:p>
            <a:pPr marL="64008" indent="0" algn="just">
              <a:buNone/>
            </a:pPr>
            <a:r>
              <a:rPr lang="ar-IQ" dirty="0" smtClean="0">
                <a:solidFill>
                  <a:schemeClr val="accent5">
                    <a:lumMod val="75000"/>
                  </a:schemeClr>
                </a:solidFill>
                <a:latin typeface="Simplified Arabic" pitchFamily="18" charset="-78"/>
                <a:cs typeface="Simplified Arabic" pitchFamily="18" charset="-78"/>
              </a:rPr>
              <a:t>1-الاهتمام </a:t>
            </a:r>
            <a:r>
              <a:rPr lang="ar-IQ" dirty="0">
                <a:solidFill>
                  <a:schemeClr val="accent5">
                    <a:lumMod val="75000"/>
                  </a:schemeClr>
                </a:solidFill>
                <a:latin typeface="Simplified Arabic" pitchFamily="18" charset="-78"/>
                <a:cs typeface="Simplified Arabic" pitchFamily="18" charset="-78"/>
              </a:rPr>
              <a:t>الكبير بملكة الخيال، وقد تحولت هذه الملكة عند الرومانتيكيين من عالم الشعور الى اللاشعور، والهدف من هذا الاهتمام هو فهم الحقيقة التي تفصل بين ظواهر الاشياء وبين حقيقتها المثالية، وقد فضل الرومانتيكيون الخيال على الواقع لأنه غير محدود ويحقق اللذة والهروب من الواقع المر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2- يسعى </a:t>
            </a:r>
            <a:r>
              <a:rPr lang="ar-IQ" dirty="0">
                <a:solidFill>
                  <a:schemeClr val="accent5">
                    <a:lumMod val="75000"/>
                  </a:schemeClr>
                </a:solidFill>
                <a:latin typeface="Simplified Arabic" pitchFamily="18" charset="-78"/>
                <a:cs typeface="Simplified Arabic" pitchFamily="18" charset="-78"/>
              </a:rPr>
              <a:t>الشعر الرومانتيكي الى التعبير عن الاحاسيس اكثر من التعبير عن الواقع، ويؤكد على المثل العليا والسعي الى بناء عالم جديد .</a:t>
            </a:r>
          </a:p>
          <a:p>
            <a:pPr marL="64008" indent="0">
              <a:buNone/>
            </a:pPr>
            <a:endParaRPr lang="en-US"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4704"/>
            <a:ext cx="8229600" cy="5544616"/>
          </a:xfrm>
        </p:spPr>
        <p:txBody>
          <a:bodyPr>
            <a:normAutofit/>
          </a:bodyPr>
          <a:lstStyle/>
          <a:p>
            <a:pPr marL="64008" indent="0" algn="just">
              <a:buNone/>
            </a:pPr>
            <a:r>
              <a:rPr lang="ar-IQ" dirty="0" smtClean="0">
                <a:solidFill>
                  <a:schemeClr val="accent5">
                    <a:lumMod val="75000"/>
                  </a:schemeClr>
                </a:solidFill>
                <a:latin typeface="Simplified Arabic" pitchFamily="18" charset="-78"/>
                <a:cs typeface="Simplified Arabic" pitchFamily="18" charset="-78"/>
              </a:rPr>
              <a:t>3- تؤدي </a:t>
            </a:r>
            <a:r>
              <a:rPr lang="ar-IQ" dirty="0">
                <a:solidFill>
                  <a:schemeClr val="accent5">
                    <a:lumMod val="75000"/>
                  </a:schemeClr>
                </a:solidFill>
                <a:latin typeface="Simplified Arabic" pitchFamily="18" charset="-78"/>
                <a:cs typeface="Simplified Arabic" pitchFamily="18" charset="-78"/>
              </a:rPr>
              <a:t>العاطفة دورا فاعلا في الشعر الرومانتيكي في تعبيرها عن الاشياء وتصوير الافكار، وهذا يؤدي الى اضعاف دور العقل الذي يتسم بالبرودة في هذا الشعر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4- ينادي </a:t>
            </a:r>
            <a:r>
              <a:rPr lang="ar-IQ" dirty="0">
                <a:solidFill>
                  <a:schemeClr val="accent5">
                    <a:lumMod val="75000"/>
                  </a:schemeClr>
                </a:solidFill>
                <a:latin typeface="Simplified Arabic" pitchFamily="18" charset="-78"/>
                <a:cs typeface="Simplified Arabic" pitchFamily="18" charset="-78"/>
              </a:rPr>
              <a:t>الشعر الرومانتيكي بالحرية الشخصية والعامة، وهي السبيل الى تحرير الاديب من القوانين والقواعد </a:t>
            </a:r>
            <a:r>
              <a:rPr lang="ar-IQ" dirty="0" smtClean="0">
                <a:solidFill>
                  <a:schemeClr val="accent5">
                    <a:lumMod val="75000"/>
                  </a:schemeClr>
                </a:solidFill>
                <a:latin typeface="Simplified Arabic" pitchFamily="18" charset="-78"/>
                <a:cs typeface="Simplified Arabic" pitchFamily="18" charset="-78"/>
              </a:rPr>
              <a:t>المفروضة</a:t>
            </a:r>
            <a:r>
              <a:rPr lang="ar-IQ" dirty="0">
                <a:solidFill>
                  <a:schemeClr val="accent5">
                    <a:lumMod val="75000"/>
                  </a:schemeClr>
                </a:solidFill>
                <a:latin typeface="Simplified Arabic" pitchFamily="18" charset="-78"/>
                <a:cs typeface="Simplified Arabic" pitchFamily="18" charset="-78"/>
              </a:rPr>
              <a:t> </a:t>
            </a:r>
            <a:r>
              <a:rPr lang="ar-IQ" dirty="0" smtClean="0">
                <a:solidFill>
                  <a:schemeClr val="accent5">
                    <a:lumMod val="75000"/>
                  </a:schemeClr>
                </a:solidFill>
                <a:latin typeface="Simplified Arabic" pitchFamily="18" charset="-78"/>
                <a:cs typeface="Simplified Arabic" pitchFamily="18" charset="-78"/>
              </a:rPr>
              <a:t>.</a:t>
            </a:r>
            <a:endParaRPr lang="ar-IQ" dirty="0">
              <a:solidFill>
                <a:schemeClr val="accent5">
                  <a:lumMod val="75000"/>
                </a:schemeClr>
              </a:solidFill>
              <a:latin typeface="Simplified Arabic" pitchFamily="18" charset="-78"/>
              <a:cs typeface="Simplified Arabic" pitchFamily="18" charset="-78"/>
            </a:endParaRPr>
          </a:p>
          <a:p>
            <a:pPr marL="64008" indent="0" algn="just">
              <a:buNone/>
            </a:pPr>
            <a:r>
              <a:rPr lang="ar-IQ" dirty="0" smtClean="0">
                <a:solidFill>
                  <a:schemeClr val="accent5">
                    <a:lumMod val="75000"/>
                  </a:schemeClr>
                </a:solidFill>
                <a:latin typeface="Simplified Arabic" pitchFamily="18" charset="-78"/>
                <a:cs typeface="Simplified Arabic" pitchFamily="18" charset="-78"/>
              </a:rPr>
              <a:t>5- يعد </a:t>
            </a:r>
            <a:r>
              <a:rPr lang="ar-IQ" dirty="0">
                <a:solidFill>
                  <a:schemeClr val="accent5">
                    <a:lumMod val="75000"/>
                  </a:schemeClr>
                </a:solidFill>
                <a:latin typeface="Simplified Arabic" pitchFamily="18" charset="-78"/>
                <a:cs typeface="Simplified Arabic" pitchFamily="18" charset="-78"/>
              </a:rPr>
              <a:t>التأمل في الاشياء معلما بارزا في هذا الشعر، فهو الطريق لفهم الاحاسيس والمشاعر، ويتفق ذلك مع نظرة الرومانتيكية الى الطبيعة التي هي نظرة تأملية خالصة .</a:t>
            </a:r>
          </a:p>
          <a:p>
            <a:pPr marL="64008" indent="0">
              <a:buNone/>
            </a:pPr>
            <a:endParaRPr lang="en-US"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260648"/>
            <a:ext cx="8229600" cy="929258"/>
          </a:xfrm>
        </p:spPr>
        <p:txBody>
          <a:bodyPr>
            <a:normAutofit fontScale="90000"/>
          </a:bodyPr>
          <a:lstStyle/>
          <a:p>
            <a:pPr lvl="0" algn="ctr"/>
            <a:r>
              <a:rPr lang="en-US" dirty="0" smtClean="0">
                <a:latin typeface="Simplified Arabic" pitchFamily="18" charset="-78"/>
                <a:cs typeface="Simplified Arabic" pitchFamily="18" charset="-78"/>
              </a:rPr>
              <a:t/>
            </a:r>
            <a:br>
              <a:rPr lang="en-US" dirty="0" smtClean="0">
                <a:latin typeface="Simplified Arabic" pitchFamily="18" charset="-78"/>
                <a:cs typeface="Simplified Arabic" pitchFamily="18" charset="-78"/>
              </a:rPr>
            </a:br>
            <a:endParaRPr lang="en-US" dirty="0">
              <a:latin typeface="Simplified Arabic" pitchFamily="18" charset="-78"/>
              <a:cs typeface="Simplified Arabic" pitchFamily="18" charset="-78"/>
            </a:endParaRPr>
          </a:p>
        </p:txBody>
      </p:sp>
      <p:sp>
        <p:nvSpPr>
          <p:cNvPr id="3" name="Content Placeholder 2"/>
          <p:cNvSpPr>
            <a:spLocks noGrp="1"/>
          </p:cNvSpPr>
          <p:nvPr>
            <p:ph idx="1"/>
          </p:nvPr>
        </p:nvSpPr>
        <p:spPr>
          <a:xfrm>
            <a:off x="457200" y="908720"/>
            <a:ext cx="8229600" cy="5546088"/>
          </a:xfrm>
        </p:spPr>
        <p:txBody>
          <a:bodyPr/>
          <a:lstStyle/>
          <a:p>
            <a:pPr marL="64008" indent="0" algn="just">
              <a:buNone/>
            </a:pPr>
            <a:endParaRPr lang="ar-IQ" dirty="0" smtClean="0">
              <a:solidFill>
                <a:schemeClr val="accent5">
                  <a:lumMod val="75000"/>
                </a:schemeClr>
              </a:solidFill>
              <a:latin typeface="Simplified Arabic" pitchFamily="18" charset="-78"/>
              <a:cs typeface="Simplified Arabic" pitchFamily="18" charset="-78"/>
            </a:endParaRPr>
          </a:p>
          <a:p>
            <a:pPr marL="64008" indent="0" algn="just">
              <a:buNone/>
            </a:pPr>
            <a:r>
              <a:rPr lang="ar-IQ" dirty="0">
                <a:solidFill>
                  <a:schemeClr val="accent5">
                    <a:lumMod val="75000"/>
                  </a:schemeClr>
                </a:solidFill>
                <a:latin typeface="Simplified Arabic" pitchFamily="18" charset="-78"/>
                <a:cs typeface="Simplified Arabic" pitchFamily="18" charset="-78"/>
              </a:rPr>
              <a:t>6</a:t>
            </a:r>
            <a:r>
              <a:rPr lang="ar-IQ" dirty="0" smtClean="0">
                <a:solidFill>
                  <a:schemeClr val="accent5">
                    <a:lumMod val="75000"/>
                  </a:schemeClr>
                </a:solidFill>
                <a:latin typeface="Simplified Arabic" pitchFamily="18" charset="-78"/>
                <a:cs typeface="Simplified Arabic" pitchFamily="18" charset="-78"/>
              </a:rPr>
              <a:t>- يدعو </a:t>
            </a:r>
            <a:r>
              <a:rPr lang="ar-IQ" dirty="0">
                <a:solidFill>
                  <a:schemeClr val="accent5">
                    <a:lumMod val="75000"/>
                  </a:schemeClr>
                </a:solidFill>
                <a:latin typeface="Simplified Arabic" pitchFamily="18" charset="-78"/>
                <a:cs typeface="Simplified Arabic" pitchFamily="18" charset="-78"/>
              </a:rPr>
              <a:t>هذا الشعر الى العناية بالفرد واحترام حريته ومبادئه وعدم المس بانسانيته، وهذا مادعا الشعراء الى مهاجمة المجتمع واتهموه بالظلم والفساد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7- برزت </a:t>
            </a:r>
            <a:r>
              <a:rPr lang="ar-IQ" dirty="0">
                <a:solidFill>
                  <a:schemeClr val="accent5">
                    <a:lumMod val="75000"/>
                  </a:schemeClr>
                </a:solidFill>
                <a:latin typeface="Simplified Arabic" pitchFamily="18" charset="-78"/>
                <a:cs typeface="Simplified Arabic" pitchFamily="18" charset="-78"/>
              </a:rPr>
              <a:t>مجموعة اتجاهات شعرية لدى الشعراء الرومانتيكيين منها النظرة التشاؤمية للحياة، بسبب العجز عن تحقيق آمالهم وهذا أدى بهم الى الملل من الحياة، وبرزت كذلك النبرة الخطابية وهي لاتعبر عن حالة نفسية حقيقية بل مصطنعة، وذلك في أشعار فكتور هيجو واللورد بايرون .</a:t>
            </a:r>
          </a:p>
          <a:p>
            <a:pPr marL="64008" indent="0" algn="just">
              <a:buNone/>
            </a:pPr>
            <a:endParaRPr lang="en-US" dirty="0">
              <a:solidFill>
                <a:schemeClr val="accent1"/>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5257703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67544" y="332656"/>
            <a:ext cx="8229600" cy="5688632"/>
          </a:xfrm>
        </p:spPr>
        <p:txBody>
          <a:bodyPr>
            <a:normAutofit/>
          </a:bodyPr>
          <a:lstStyle/>
          <a:p>
            <a:pPr algn="just"/>
            <a:endParaRPr lang="en-US" sz="2000" dirty="0" smtClean="0">
              <a:solidFill>
                <a:srgbClr val="00B050"/>
              </a:solidFill>
              <a:latin typeface="Simplified Arabic" pitchFamily="18" charset="-78"/>
              <a:cs typeface="Simplified Arabic" pitchFamily="18" charset="-78"/>
            </a:endParaRPr>
          </a:p>
          <a:p>
            <a:pPr marL="64008" indent="0" algn="just">
              <a:buNone/>
            </a:pPr>
            <a:r>
              <a:rPr lang="ar-IQ" dirty="0" smtClean="0">
                <a:solidFill>
                  <a:srgbClr val="00B050"/>
                </a:solidFill>
                <a:latin typeface="Simplified Arabic" pitchFamily="18" charset="-78"/>
                <a:cs typeface="Simplified Arabic" pitchFamily="18" charset="-78"/>
              </a:rPr>
              <a:t>   </a:t>
            </a:r>
            <a:endParaRPr lang="en-US" dirty="0" smtClean="0">
              <a:solidFill>
                <a:schemeClr val="accent1"/>
              </a:solidFill>
              <a:latin typeface="Simplified Arabic" pitchFamily="18" charset="-78"/>
              <a:cs typeface="Simplified Arabic" pitchFamily="18" charset="-78"/>
            </a:endParaRPr>
          </a:p>
          <a:p>
            <a:pPr marL="64008" indent="0" algn="just">
              <a:buNone/>
            </a:pPr>
            <a:r>
              <a:rPr lang="ar-IQ" dirty="0" smtClean="0">
                <a:solidFill>
                  <a:schemeClr val="accent1"/>
                </a:solidFill>
                <a:latin typeface="Simplified Arabic" pitchFamily="18" charset="-78"/>
                <a:cs typeface="Simplified Arabic" pitchFamily="18" charset="-78"/>
              </a:rPr>
              <a:t>  </a:t>
            </a:r>
            <a:r>
              <a:rPr lang="ar-IQ" dirty="0" smtClean="0">
                <a:solidFill>
                  <a:schemeClr val="accent5">
                    <a:lumMod val="75000"/>
                  </a:schemeClr>
                </a:solidFill>
                <a:latin typeface="Simplified Arabic" pitchFamily="18" charset="-78"/>
                <a:cs typeface="Simplified Arabic" pitchFamily="18" charset="-78"/>
              </a:rPr>
              <a:t>8- يدعو </a:t>
            </a:r>
            <a:r>
              <a:rPr lang="ar-IQ" dirty="0">
                <a:solidFill>
                  <a:schemeClr val="accent5">
                    <a:lumMod val="75000"/>
                  </a:schemeClr>
                </a:solidFill>
                <a:latin typeface="Simplified Arabic" pitchFamily="18" charset="-78"/>
                <a:cs typeface="Simplified Arabic" pitchFamily="18" charset="-78"/>
              </a:rPr>
              <a:t>هذا الشعر الى العفوية والبساطة في تركيب الجمل، وبرز هذا في أدب فكتور هيجو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  9-</a:t>
            </a:r>
            <a:r>
              <a:rPr lang="ar-IQ" dirty="0">
                <a:solidFill>
                  <a:schemeClr val="accent5">
                    <a:lumMod val="75000"/>
                  </a:schemeClr>
                </a:solidFill>
                <a:latin typeface="Simplified Arabic" pitchFamily="18" charset="-78"/>
                <a:cs typeface="Simplified Arabic" pitchFamily="18" charset="-78"/>
              </a:rPr>
              <a:t>	ينزع الكثير من هذا الشعر الى الاسطورة والفلكلور، ويعد شاتوبريان ابرز من اتخذ هذا المنزع </a:t>
            </a:r>
            <a:r>
              <a:rPr lang="ar-IQ" dirty="0" smtClean="0">
                <a:solidFill>
                  <a:schemeClr val="accent5">
                    <a:lumMod val="75000"/>
                  </a:schemeClr>
                </a:solidFill>
                <a:latin typeface="Simplified Arabic" pitchFamily="18" charset="-78"/>
                <a:cs typeface="Simplified Arabic" pitchFamily="18" charset="-78"/>
              </a:rPr>
              <a:t>.</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10- تبرز </a:t>
            </a:r>
            <a:r>
              <a:rPr lang="ar-IQ" dirty="0">
                <a:solidFill>
                  <a:schemeClr val="accent5">
                    <a:lumMod val="75000"/>
                  </a:schemeClr>
                </a:solidFill>
                <a:latin typeface="Simplified Arabic" pitchFamily="18" charset="-78"/>
                <a:cs typeface="Simplified Arabic" pitchFamily="18" charset="-78"/>
              </a:rPr>
              <a:t>الظواهر الذاتية والفردية والتجارب الخاصة في هذا الشعر . </a:t>
            </a:r>
            <a:endParaRPr lang="ar-IQ" dirty="0">
              <a:solidFill>
                <a:schemeClr val="accent5">
                  <a:lumMod val="75000"/>
                </a:schemeClr>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476672"/>
            <a:ext cx="8229600" cy="5978136"/>
          </a:xfrm>
        </p:spPr>
        <p:txBody>
          <a:bodyPr>
            <a:normAutofit/>
          </a:bodyPr>
          <a:lstStyle/>
          <a:p>
            <a:pPr marL="64008" indent="0" algn="just">
              <a:buNone/>
            </a:pPr>
            <a:r>
              <a:rPr lang="ar-IQ" dirty="0" smtClean="0">
                <a:solidFill>
                  <a:srgbClr val="00B050"/>
                </a:solidFill>
                <a:latin typeface="Simplified Arabic" pitchFamily="18" charset="-78"/>
                <a:cs typeface="Simplified Arabic" pitchFamily="18" charset="-78"/>
              </a:rPr>
              <a:t>  </a:t>
            </a:r>
            <a:r>
              <a:rPr lang="ar-IQ" dirty="0" smtClean="0">
                <a:solidFill>
                  <a:schemeClr val="accent1"/>
                </a:solidFill>
                <a:latin typeface="Simplified Arabic" pitchFamily="18" charset="-78"/>
                <a:cs typeface="Simplified Arabic" pitchFamily="18" charset="-78"/>
              </a:rPr>
              <a:t> </a:t>
            </a:r>
            <a:r>
              <a:rPr lang="ar-IQ" sz="3200" b="1" dirty="0" smtClean="0">
                <a:solidFill>
                  <a:schemeClr val="accent1"/>
                </a:solidFill>
                <a:latin typeface="Simplified Arabic" pitchFamily="18" charset="-78"/>
                <a:cs typeface="Simplified Arabic" pitchFamily="18" charset="-78"/>
              </a:rPr>
              <a:t>ب‌-</a:t>
            </a:r>
            <a:r>
              <a:rPr lang="ar-IQ" sz="3200" b="1" dirty="0">
                <a:solidFill>
                  <a:schemeClr val="accent1"/>
                </a:solidFill>
                <a:latin typeface="Simplified Arabic" pitchFamily="18" charset="-78"/>
                <a:cs typeface="Simplified Arabic" pitchFamily="18" charset="-78"/>
              </a:rPr>
              <a:t> </a:t>
            </a:r>
            <a:r>
              <a:rPr lang="ar-IQ" sz="3200" b="1" dirty="0" smtClean="0">
                <a:solidFill>
                  <a:schemeClr val="accent1"/>
                </a:solidFill>
                <a:latin typeface="Simplified Arabic" pitchFamily="18" charset="-78"/>
                <a:cs typeface="Simplified Arabic" pitchFamily="18" charset="-78"/>
              </a:rPr>
              <a:t>خصائص </a:t>
            </a:r>
            <a:r>
              <a:rPr lang="ar-IQ" sz="3200" b="1" dirty="0">
                <a:solidFill>
                  <a:schemeClr val="accent1"/>
                </a:solidFill>
                <a:latin typeface="Simplified Arabic" pitchFamily="18" charset="-78"/>
                <a:cs typeface="Simplified Arabic" pitchFamily="18" charset="-78"/>
              </a:rPr>
              <a:t>المسرح (الدراما) </a:t>
            </a:r>
            <a:r>
              <a:rPr lang="ar-IQ" sz="3200" b="1" dirty="0" smtClean="0">
                <a:solidFill>
                  <a:schemeClr val="accent1"/>
                </a:solidFill>
                <a:latin typeface="Simplified Arabic" pitchFamily="18" charset="-78"/>
                <a:cs typeface="Simplified Arabic" pitchFamily="18" charset="-78"/>
              </a:rPr>
              <a:t>الرومانتيكي</a:t>
            </a:r>
          </a:p>
          <a:p>
            <a:pPr marL="64008" indent="0" algn="just">
              <a:buNone/>
            </a:pPr>
            <a:endParaRPr lang="ar-IQ" sz="3200" b="1" dirty="0">
              <a:solidFill>
                <a:schemeClr val="accent1"/>
              </a:solidFill>
              <a:latin typeface="Simplified Arabic" pitchFamily="18" charset="-78"/>
              <a:cs typeface="Simplified Arabic" pitchFamily="18" charset="-78"/>
            </a:endParaRPr>
          </a:p>
          <a:p>
            <a:pPr marL="64008" indent="0" algn="just">
              <a:buNone/>
            </a:pPr>
            <a:r>
              <a:rPr lang="ar-IQ" dirty="0" smtClean="0">
                <a:solidFill>
                  <a:schemeClr val="accent5">
                    <a:lumMod val="75000"/>
                  </a:schemeClr>
                </a:solidFill>
                <a:latin typeface="Simplified Arabic" pitchFamily="18" charset="-78"/>
                <a:cs typeface="Simplified Arabic" pitchFamily="18" charset="-78"/>
              </a:rPr>
              <a:t>1- تحرر </a:t>
            </a:r>
            <a:r>
              <a:rPr lang="ar-IQ" dirty="0">
                <a:solidFill>
                  <a:schemeClr val="accent5">
                    <a:lumMod val="75000"/>
                  </a:schemeClr>
                </a:solidFill>
                <a:latin typeface="Simplified Arabic" pitchFamily="18" charset="-78"/>
                <a:cs typeface="Simplified Arabic" pitchFamily="18" charset="-78"/>
              </a:rPr>
              <a:t>المسرح من قواعد الكلاسيكية، وابرزها قانون الوحدات الثلاث وحدة الفعل ووحدة الزمان ووحدة المكان، وقد هاجم هيجو هذه الوحدات في مسرحيته(كرومويل</a:t>
            </a:r>
            <a:r>
              <a:rPr lang="ar-IQ" dirty="0" smtClean="0">
                <a:solidFill>
                  <a:schemeClr val="accent5">
                    <a:lumMod val="75000"/>
                  </a:schemeClr>
                </a:solidFill>
                <a:latin typeface="Simplified Arabic" pitchFamily="18" charset="-78"/>
                <a:cs typeface="Simplified Arabic" pitchFamily="18" charset="-78"/>
              </a:rPr>
              <a:t>) .</a:t>
            </a:r>
            <a:endParaRPr lang="ar-IQ" dirty="0">
              <a:solidFill>
                <a:schemeClr val="accent5">
                  <a:lumMod val="75000"/>
                </a:schemeClr>
              </a:solidFill>
              <a:latin typeface="Simplified Arabic" pitchFamily="18" charset="-78"/>
              <a:cs typeface="Simplified Arabic" pitchFamily="18" charset="-78"/>
            </a:endParaRPr>
          </a:p>
          <a:p>
            <a:pPr marL="64008" indent="0" algn="just">
              <a:buNone/>
            </a:pPr>
            <a:r>
              <a:rPr lang="ar-IQ" dirty="0" smtClean="0">
                <a:solidFill>
                  <a:schemeClr val="accent5">
                    <a:lumMod val="75000"/>
                  </a:schemeClr>
                </a:solidFill>
                <a:latin typeface="Simplified Arabic" pitchFamily="18" charset="-78"/>
                <a:cs typeface="Simplified Arabic" pitchFamily="18" charset="-78"/>
              </a:rPr>
              <a:t>2- شخصيات </a:t>
            </a:r>
            <a:r>
              <a:rPr lang="ar-IQ" dirty="0">
                <a:solidFill>
                  <a:schemeClr val="accent5">
                    <a:lumMod val="75000"/>
                  </a:schemeClr>
                </a:solidFill>
                <a:latin typeface="Simplified Arabic" pitchFamily="18" charset="-78"/>
                <a:cs typeface="Simplified Arabic" pitchFamily="18" charset="-78"/>
              </a:rPr>
              <a:t>المسرحية التراجيدية الرومانتيكية تجمع بين السادة والعبيد، وقد يتسيد العبيد احيانا على السادة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3- ابطال </a:t>
            </a:r>
            <a:r>
              <a:rPr lang="ar-IQ" dirty="0">
                <a:solidFill>
                  <a:schemeClr val="accent5">
                    <a:lumMod val="75000"/>
                  </a:schemeClr>
                </a:solidFill>
                <a:latin typeface="Simplified Arabic" pitchFamily="18" charset="-78"/>
                <a:cs typeface="Simplified Arabic" pitchFamily="18" charset="-78"/>
              </a:rPr>
              <a:t>المسرح الرومانتيكي من الطبقة البرجوازية، والبطل ينتصر غالبا على خصمه، وتتنصر قيم البرجوازية على القيم الارستقراطية .</a:t>
            </a:r>
          </a:p>
          <a:p>
            <a:pPr marL="64008" indent="0" algn="just">
              <a:buNone/>
            </a:pPr>
            <a:endParaRPr lang="en-US" dirty="0">
              <a:solidFill>
                <a:srgbClr val="00B050"/>
              </a:solidFill>
              <a:latin typeface="Simplified Arabic" pitchFamily="18" charset="-78"/>
              <a:cs typeface="Simplified Arabic" pitchFamily="18" charset="-7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476672"/>
            <a:ext cx="8229600" cy="5978136"/>
          </a:xfrm>
        </p:spPr>
        <p:txBody>
          <a:bodyPr>
            <a:normAutofit/>
          </a:bodyPr>
          <a:lstStyle/>
          <a:p>
            <a:pPr marL="64008" indent="0" algn="just">
              <a:buNone/>
            </a:pPr>
            <a:r>
              <a:rPr lang="ar-IQ" dirty="0" smtClean="0">
                <a:solidFill>
                  <a:schemeClr val="accent5">
                    <a:lumMod val="75000"/>
                  </a:schemeClr>
                </a:solidFill>
                <a:latin typeface="Simplified Arabic" pitchFamily="18" charset="-78"/>
                <a:cs typeface="Simplified Arabic" pitchFamily="18" charset="-78"/>
              </a:rPr>
              <a:t>  </a:t>
            </a:r>
            <a:endParaRPr lang="ar-IQ" dirty="0" smtClean="0">
              <a:solidFill>
                <a:schemeClr val="accent5">
                  <a:lumMod val="75000"/>
                </a:schemeClr>
              </a:solidFill>
              <a:latin typeface="Simplified Arabic" pitchFamily="18" charset="-78"/>
              <a:cs typeface="Simplified Arabic" pitchFamily="18" charset="-78"/>
            </a:endParaRPr>
          </a:p>
          <a:p>
            <a:pPr marL="64008" indent="0" algn="just">
              <a:buNone/>
            </a:pPr>
            <a:r>
              <a:rPr lang="ar-IQ" dirty="0">
                <a:solidFill>
                  <a:schemeClr val="accent5">
                    <a:lumMod val="75000"/>
                  </a:schemeClr>
                </a:solidFill>
                <a:latin typeface="Simplified Arabic" pitchFamily="18" charset="-78"/>
                <a:cs typeface="Simplified Arabic" pitchFamily="18" charset="-78"/>
              </a:rPr>
              <a:t>4</a:t>
            </a:r>
            <a:r>
              <a:rPr lang="ar-IQ" dirty="0" smtClean="0">
                <a:solidFill>
                  <a:schemeClr val="accent5">
                    <a:lumMod val="75000"/>
                  </a:schemeClr>
                </a:solidFill>
                <a:latin typeface="Simplified Arabic" pitchFamily="18" charset="-78"/>
                <a:cs typeface="Simplified Arabic" pitchFamily="18" charset="-78"/>
              </a:rPr>
              <a:t>-</a:t>
            </a:r>
            <a:r>
              <a:rPr lang="ar-IQ" dirty="0">
                <a:solidFill>
                  <a:schemeClr val="accent5">
                    <a:lumMod val="75000"/>
                  </a:schemeClr>
                </a:solidFill>
                <a:latin typeface="Simplified Arabic" pitchFamily="18" charset="-78"/>
                <a:cs typeface="Simplified Arabic" pitchFamily="18" charset="-78"/>
              </a:rPr>
              <a:t>	ظهر مايسمى بالدراما الرومانتيكية وهو مسرح يجمع بين الجد والهزل، وتظهر فيه المتناقضات كالجميل والقبيح، والوضيع والرفيع، وهو مسرح ذاتي يختفي فيه الكاتب خلف الشخصيات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5- ظهرت </a:t>
            </a:r>
            <a:r>
              <a:rPr lang="ar-IQ" dirty="0">
                <a:solidFill>
                  <a:schemeClr val="accent5">
                    <a:lumMod val="75000"/>
                  </a:schemeClr>
                </a:solidFill>
                <a:latin typeface="Simplified Arabic" pitchFamily="18" charset="-78"/>
                <a:cs typeface="Simplified Arabic" pitchFamily="18" charset="-78"/>
              </a:rPr>
              <a:t>ايضا الدراما البرجوازية وهي تكتب بلغة النثر، وموضوعاتها من الحاضر وتخلو من الوحدات الثلاث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6- ظهرت </a:t>
            </a:r>
            <a:r>
              <a:rPr lang="ar-IQ" dirty="0">
                <a:solidFill>
                  <a:schemeClr val="accent5">
                    <a:lumMod val="75000"/>
                  </a:schemeClr>
                </a:solidFill>
                <a:latin typeface="Simplified Arabic" pitchFamily="18" charset="-78"/>
                <a:cs typeface="Simplified Arabic" pitchFamily="18" charset="-78"/>
              </a:rPr>
              <a:t>الميلودراما وهي تمزج بين المأساة والملهاة وهي ذات طابع شعبي ومكتوبة بلغة نثرية شعبية وهي لغة الطبقة البرجوازية .</a:t>
            </a:r>
            <a:endParaRPr lang="ar-IQ" dirty="0">
              <a:solidFill>
                <a:schemeClr val="accent5">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3804488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476672"/>
            <a:ext cx="8229600" cy="5978136"/>
          </a:xfrm>
        </p:spPr>
        <p:txBody>
          <a:bodyPr>
            <a:normAutofit lnSpcReduction="10000"/>
          </a:bodyPr>
          <a:lstStyle/>
          <a:p>
            <a:pPr marL="64008" indent="0" algn="just">
              <a:buNone/>
            </a:pPr>
            <a:r>
              <a:rPr lang="ar-IQ" dirty="0" smtClean="0">
                <a:solidFill>
                  <a:srgbClr val="00B050"/>
                </a:solidFill>
                <a:latin typeface="Simplified Arabic" pitchFamily="18" charset="-78"/>
                <a:cs typeface="Simplified Arabic" pitchFamily="18" charset="-78"/>
              </a:rPr>
              <a:t>  </a:t>
            </a:r>
            <a:r>
              <a:rPr lang="ar-IQ" dirty="0" smtClean="0">
                <a:solidFill>
                  <a:schemeClr val="accent1"/>
                </a:solidFill>
                <a:latin typeface="Simplified Arabic" pitchFamily="18" charset="-78"/>
                <a:cs typeface="Simplified Arabic" pitchFamily="18" charset="-78"/>
              </a:rPr>
              <a:t> </a:t>
            </a:r>
            <a:endParaRPr lang="ar-IQ" dirty="0">
              <a:solidFill>
                <a:srgbClr val="00B050"/>
              </a:solidFill>
              <a:latin typeface="Simplified Arabic" pitchFamily="18" charset="-78"/>
              <a:cs typeface="Simplified Arabic" pitchFamily="18" charset="-78"/>
            </a:endParaRPr>
          </a:p>
          <a:p>
            <a:pPr marL="64008" indent="0" algn="just">
              <a:buNone/>
            </a:pPr>
            <a:r>
              <a:rPr lang="ar-IQ" dirty="0" smtClean="0">
                <a:solidFill>
                  <a:schemeClr val="accent5">
                    <a:lumMod val="75000"/>
                  </a:schemeClr>
                </a:solidFill>
                <a:latin typeface="Simplified Arabic" pitchFamily="18" charset="-78"/>
                <a:cs typeface="Simplified Arabic" pitchFamily="18" charset="-78"/>
              </a:rPr>
              <a:t>7- </a:t>
            </a:r>
            <a:r>
              <a:rPr lang="ar-IQ" dirty="0">
                <a:solidFill>
                  <a:schemeClr val="accent5">
                    <a:lumMod val="75000"/>
                  </a:schemeClr>
                </a:solidFill>
                <a:latin typeface="Simplified Arabic" pitchFamily="18" charset="-78"/>
                <a:cs typeface="Simplified Arabic" pitchFamily="18" charset="-78"/>
              </a:rPr>
              <a:t>استمد المسرح الرومانتيكي من التاريخ الحديث موضوعاته، بدل التاريخ الاغريقي والروماني، ويعد هيجو رائد هذا الاتجاه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8- اتسم </a:t>
            </a:r>
            <a:r>
              <a:rPr lang="ar-IQ" dirty="0">
                <a:solidFill>
                  <a:schemeClr val="accent5">
                    <a:lumMod val="75000"/>
                  </a:schemeClr>
                </a:solidFill>
                <a:latin typeface="Simplified Arabic" pitchFamily="18" charset="-78"/>
                <a:cs typeface="Simplified Arabic" pitchFamily="18" charset="-78"/>
              </a:rPr>
              <a:t>هذا المسرح بالطابع المحلي وهو وصف الاماكن وطبيعة البلد وتصوير عادات كل بلد واخلاقه .</a:t>
            </a:r>
          </a:p>
          <a:p>
            <a:pPr marL="64008" indent="0" algn="just">
              <a:buNone/>
            </a:pPr>
            <a:r>
              <a:rPr lang="ar-IQ" dirty="0" smtClean="0">
                <a:solidFill>
                  <a:schemeClr val="accent5">
                    <a:lumMod val="75000"/>
                  </a:schemeClr>
                </a:solidFill>
                <a:latin typeface="Simplified Arabic" pitchFamily="18" charset="-78"/>
                <a:cs typeface="Simplified Arabic" pitchFamily="18" charset="-78"/>
              </a:rPr>
              <a:t>9- يفضل </a:t>
            </a:r>
            <a:r>
              <a:rPr lang="ar-IQ" dirty="0">
                <a:solidFill>
                  <a:schemeClr val="accent5">
                    <a:lumMod val="75000"/>
                  </a:schemeClr>
                </a:solidFill>
                <a:latin typeface="Simplified Arabic" pitchFamily="18" charset="-78"/>
                <a:cs typeface="Simplified Arabic" pitchFamily="18" charset="-78"/>
              </a:rPr>
              <a:t>هذا المسرح لغة النثر لأنها اكثر استجابة من لغة الشعر، وافضل في معالجة مشاكل الحياة ، بخلاف المسرح الكلاسيكي المكتوب بلغة الشعر </a:t>
            </a:r>
            <a:r>
              <a:rPr lang="ar-IQ" dirty="0" smtClean="0">
                <a:solidFill>
                  <a:schemeClr val="accent5">
                    <a:lumMod val="75000"/>
                  </a:schemeClr>
                </a:solidFill>
                <a:latin typeface="Simplified Arabic" pitchFamily="18" charset="-78"/>
                <a:cs typeface="Simplified Arabic" pitchFamily="18" charset="-78"/>
              </a:rPr>
              <a:t>.</a:t>
            </a:r>
          </a:p>
          <a:p>
            <a:pPr marL="64008" indent="0" algn="just">
              <a:buNone/>
            </a:pPr>
            <a:r>
              <a:rPr lang="ar-IQ" dirty="0">
                <a:solidFill>
                  <a:schemeClr val="accent5">
                    <a:lumMod val="75000"/>
                  </a:schemeClr>
                </a:solidFill>
                <a:latin typeface="Simplified Arabic" pitchFamily="18" charset="-78"/>
                <a:cs typeface="Simplified Arabic" pitchFamily="18" charset="-78"/>
              </a:rPr>
              <a:t>10-	صور هذا المسرح مشاهد الفزع والقتل بتأثير مسرحيات شكسبير، ولذلك امتلأت مسرحياتهم بالخوارق والاحداث الشاذة، وهذا عكس ماذهب اليه المسرح الكلاسيكي.  </a:t>
            </a:r>
          </a:p>
          <a:p>
            <a:pPr marL="64008" indent="0" algn="just">
              <a:buNone/>
            </a:pPr>
            <a:r>
              <a:rPr lang="ar-IQ" dirty="0">
                <a:solidFill>
                  <a:schemeClr val="accent5">
                    <a:lumMod val="75000"/>
                  </a:schemeClr>
                </a:solidFill>
                <a:latin typeface="Simplified Arabic" pitchFamily="18" charset="-78"/>
                <a:cs typeface="Simplified Arabic" pitchFamily="18" charset="-78"/>
              </a:rPr>
              <a:t> </a:t>
            </a:r>
          </a:p>
          <a:p>
            <a:pPr marL="64008" indent="0" algn="just">
              <a:buNone/>
            </a:pPr>
            <a:endParaRPr lang="ar-IQ" dirty="0">
              <a:solidFill>
                <a:schemeClr val="accent5">
                  <a:lumMod val="75000"/>
                </a:schemeClr>
              </a:solidFill>
              <a:latin typeface="Simplified Arabic" pitchFamily="18" charset="-78"/>
              <a:cs typeface="Simplified Arabic" pitchFamily="18" charset="-78"/>
            </a:endParaRPr>
          </a:p>
        </p:txBody>
      </p:sp>
    </p:spTree>
    <p:extLst>
      <p:ext uri="{BB962C8B-B14F-4D97-AF65-F5344CB8AC3E}">
        <p14:creationId xmlns:p14="http://schemas.microsoft.com/office/powerpoint/2010/main" val="54093686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597576"/>
          </a:xfrm>
        </p:spPr>
        <p:txBody>
          <a:bodyPr>
            <a:normAutofit/>
          </a:bodyPr>
          <a:lstStyle/>
          <a:p>
            <a:pPr algn="ctr">
              <a:buNone/>
            </a:pPr>
            <a:endPar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endParaRPr>
          </a:p>
          <a:p>
            <a:pPr algn="ctr">
              <a:buNone/>
            </a:pP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شكراً </a:t>
            </a: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لمتابعتكم</a:t>
            </a:r>
            <a:r>
              <a:rPr lang="en-US"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 </a:t>
            </a: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ونلتقي في المحاضرة القادمة</a:t>
            </a:r>
          </a:p>
          <a:p>
            <a:pPr algn="ctr">
              <a:buNone/>
            </a:pPr>
            <a:r>
              <a:rPr lang="ar-IQ" sz="8000" dirty="0" smtClean="0">
                <a:solidFill>
                  <a:schemeClr val="accent4"/>
                </a:solidFill>
                <a:effectLst>
                  <a:outerShdw blurRad="38100" dist="38100" dir="2700000" algn="tl">
                    <a:srgbClr val="000000">
                      <a:alpha val="43137"/>
                    </a:srgbClr>
                  </a:outerShdw>
                </a:effectLst>
                <a:latin typeface="Times New Roman" pitchFamily="18" charset="0"/>
                <a:cs typeface="Times New Roman" pitchFamily="18" charset="0"/>
              </a:rPr>
              <a:t>بإذن الله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Urban</Template>
  <TotalTime>446</TotalTime>
  <Words>373</Words>
  <Application>Microsoft Office PowerPoint</Application>
  <PresentationFormat>عرض على الشاشة (3:4)‏</PresentationFormat>
  <Paragraphs>45</Paragraphs>
  <Slides>12</Slides>
  <Notes>1</Notes>
  <HiddenSlides>0</HiddenSlides>
  <MMClips>0</MMClips>
  <ScaleCrop>false</ScaleCrop>
  <HeadingPairs>
    <vt:vector size="4" baseType="variant">
      <vt:variant>
        <vt:lpstr>نسق</vt:lpstr>
      </vt:variant>
      <vt:variant>
        <vt:i4>1</vt:i4>
      </vt:variant>
      <vt:variant>
        <vt:lpstr>عناوين الشرائح</vt:lpstr>
      </vt:variant>
      <vt:variant>
        <vt:i4>12</vt:i4>
      </vt:variant>
    </vt:vector>
  </HeadingPairs>
  <TitlesOfParts>
    <vt:vector size="13" baseType="lpstr">
      <vt:lpstr>Verve</vt:lpstr>
      <vt:lpstr>وزارة التعليم العالي والبحث العلمي الجامعة المستنصرية كلية الاداب </vt:lpstr>
      <vt:lpstr>قسم اللغة العربية  المرحلة الرابعة محاضرات مادة المذاهب الأدبية </vt:lpstr>
      <vt:lpstr> </vt:lpstr>
      <vt:lpstr>عرض تقديمي في PowerPoint</vt:lpstr>
      <vt:lpstr>عرض تقديمي في PowerPoint</vt:lpstr>
      <vt:lpstr>عرض تقديمي في PowerPoint</vt:lpstr>
      <vt:lpstr>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الجامعة المستنصرية كلية العلوم قسم الفيزياء</dc:title>
  <dc:creator>home</dc:creator>
  <cp:lastModifiedBy>spider</cp:lastModifiedBy>
  <cp:revision>61</cp:revision>
  <dcterms:created xsi:type="dcterms:W3CDTF">2014-10-12T15:33:50Z</dcterms:created>
  <dcterms:modified xsi:type="dcterms:W3CDTF">2018-12-13T14:20:11Z</dcterms:modified>
</cp:coreProperties>
</file>