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4"/>
  </p:notesMasterIdLst>
  <p:sldIdLst>
    <p:sldId id="256" r:id="rId2"/>
    <p:sldId id="257" r:id="rId3"/>
    <p:sldId id="258" r:id="rId4"/>
    <p:sldId id="268" r:id="rId5"/>
    <p:sldId id="259" r:id="rId6"/>
    <p:sldId id="272" r:id="rId7"/>
    <p:sldId id="260" r:id="rId8"/>
    <p:sldId id="281" r:id="rId9"/>
    <p:sldId id="282" r:id="rId10"/>
    <p:sldId id="283" r:id="rId11"/>
    <p:sldId id="284" r:id="rId12"/>
    <p:sldId id="263" r:id="rId13"/>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22342D-2866-4947-94DD-89D82546F2F1}" type="datetimeFigureOut">
              <a:rPr lang="ar-IQ" smtClean="0"/>
              <a:pPr/>
              <a:t>05/04/1440</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1B2E73C-8A28-46C8-B971-FA3CF6BD99BC}" type="slidenum">
              <a:rPr lang="ar-IQ" smtClean="0"/>
              <a:pPr/>
              <a:t>‹#›</a:t>
            </a:fld>
            <a:endParaRPr lang="ar-IQ"/>
          </a:p>
        </p:txBody>
      </p:sp>
    </p:spTree>
    <p:extLst>
      <p:ext uri="{BB962C8B-B14F-4D97-AF65-F5344CB8AC3E}">
        <p14:creationId xmlns:p14="http://schemas.microsoft.com/office/powerpoint/2010/main" val="31068460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IQ" dirty="0"/>
          </a:p>
        </p:txBody>
      </p:sp>
      <p:sp>
        <p:nvSpPr>
          <p:cNvPr id="4" name="Slide Number Placeholder 3"/>
          <p:cNvSpPr>
            <a:spLocks noGrp="1"/>
          </p:cNvSpPr>
          <p:nvPr>
            <p:ph type="sldNum" sz="quarter" idx="10"/>
          </p:nvPr>
        </p:nvSpPr>
        <p:spPr/>
        <p:txBody>
          <a:bodyPr/>
          <a:lstStyle/>
          <a:p>
            <a:fld id="{61B2E73C-8A28-46C8-B971-FA3CF6BD99BC}" type="slidenum">
              <a:rPr lang="ar-IQ" smtClean="0"/>
              <a:pPr/>
              <a:t>1</a:t>
            </a:fld>
            <a:endParaRPr lang="ar-IQ"/>
          </a:p>
        </p:txBody>
      </p:sp>
    </p:spTree>
    <p:extLst>
      <p:ext uri="{BB962C8B-B14F-4D97-AF65-F5344CB8AC3E}">
        <p14:creationId xmlns:p14="http://schemas.microsoft.com/office/powerpoint/2010/main" val="78323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00709D0-F5C4-4B49-BACE-2FEAE0FC7F05}" type="datetimeFigureOut">
              <a:rPr lang="ar-IQ" smtClean="0"/>
              <a:pPr/>
              <a:t>05/04/1440</a:t>
            </a:fld>
            <a:endParaRPr lang="ar-IQ"/>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ar-IQ"/>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8BC0A28-0153-4C6D-A793-586634490BE4}"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457200" y="6480969"/>
            <a:ext cx="4260056" cy="300831"/>
          </a:xfrm>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2619376" y="6480969"/>
            <a:ext cx="4260056" cy="300831"/>
          </a:xfrm>
        </p:spPr>
        <p:txBody>
          <a:bodyPr/>
          <a:lstStyle/>
          <a:p>
            <a:endParaRPr lang="ar-IQ"/>
          </a:p>
        </p:txBody>
      </p:sp>
      <p:sp>
        <p:nvSpPr>
          <p:cNvPr id="6" name="Slide Number Placeholder 5"/>
          <p:cNvSpPr>
            <a:spLocks noGrp="1"/>
          </p:cNvSpPr>
          <p:nvPr>
            <p:ph type="sldNum" sz="quarter" idx="12"/>
          </p:nvPr>
        </p:nvSpPr>
        <p:spPr>
          <a:xfrm>
            <a:off x="8451056" y="809624"/>
            <a:ext cx="502920" cy="300831"/>
          </a:xfrm>
        </p:spPr>
        <p:txBody>
          <a:bodyPr/>
          <a:lstStyle/>
          <a:p>
            <a:fld id="{D8BC0A28-0153-4C6D-A793-586634490BE4}" type="slidenum">
              <a:rPr lang="ar-IQ" smtClean="0"/>
              <a:pPr/>
              <a:t>‹#›</a:t>
            </a:fld>
            <a:endParaRPr lang="ar-IQ"/>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457200" y="6480969"/>
            <a:ext cx="4260056" cy="301752"/>
          </a:xfrm>
        </p:spPr>
        <p:txBody>
          <a:bodyPr/>
          <a:lstStyle/>
          <a:p>
            <a:endParaRPr lang="ar-IQ"/>
          </a:p>
        </p:txBody>
      </p:sp>
      <p:sp>
        <p:nvSpPr>
          <p:cNvPr id="7" name="Slide Number Placeholder 6"/>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00709D0-F5C4-4B49-BACE-2FEAE0FC7F05}" type="datetimeFigureOut">
              <a:rPr lang="ar-IQ" smtClean="0"/>
              <a:pPr/>
              <a:t>05/04/1440</a:t>
            </a:fld>
            <a:endParaRPr lang="ar-IQ"/>
          </a:p>
        </p:txBody>
      </p:sp>
      <p:sp>
        <p:nvSpPr>
          <p:cNvPr id="8" name="Footer Placeholder 7"/>
          <p:cNvSpPr>
            <a:spLocks noGrp="1"/>
          </p:cNvSpPr>
          <p:nvPr>
            <p:ph type="ftr" sz="quarter" idx="11"/>
          </p:nvPr>
        </p:nvSpPr>
        <p:spPr>
          <a:xfrm>
            <a:off x="457200" y="6480969"/>
            <a:ext cx="4261104" cy="301752"/>
          </a:xfrm>
        </p:spPr>
        <p:txBody>
          <a:bodyPr/>
          <a:lstStyle/>
          <a:p>
            <a:endParaRPr lang="ar-IQ"/>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3" name="Footer Placeholder 2"/>
          <p:cNvSpPr>
            <a:spLocks noGrp="1"/>
          </p:cNvSpPr>
          <p:nvPr>
            <p:ph type="ftr" sz="quarter" idx="11"/>
          </p:nvPr>
        </p:nvSpPr>
        <p:spPr>
          <a:xfrm>
            <a:off x="457200" y="6481890"/>
            <a:ext cx="4260056" cy="300831"/>
          </a:xfrm>
        </p:spPr>
        <p:txBody>
          <a:bodyPr/>
          <a:lstStyle/>
          <a:p>
            <a:endParaRPr lang="ar-IQ"/>
          </a:p>
        </p:txBody>
      </p:sp>
      <p:sp>
        <p:nvSpPr>
          <p:cNvPr id="4" name="Slide Number Placeholder 3"/>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37000" r="-37000"/>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00709D0-F5C4-4B49-BACE-2FEAE0FC7F05}" type="datetimeFigureOut">
              <a:rPr lang="ar-IQ" smtClean="0"/>
              <a:pPr/>
              <a:t>05/04/1440</a:t>
            </a:fld>
            <a:endParaRPr lang="ar-IQ"/>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IQ"/>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8BC0A28-0153-4C6D-A793-586634490BE4}" type="slidenum">
              <a:rPr lang="ar-IQ" smtClean="0"/>
              <a:pPr/>
              <a:t>‹#›</a:t>
            </a:fld>
            <a:endParaRPr lang="ar-IQ"/>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0544" y="776288"/>
            <a:ext cx="8062912" cy="4812952"/>
          </a:xfrm>
        </p:spPr>
        <p:txBody>
          <a:bodyPr>
            <a:normAutofit fontScale="90000"/>
          </a:bodyPr>
          <a:lstStyle/>
          <a:p>
            <a:pPr algn="ctr"/>
            <a:r>
              <a:rPr lang="ar-IQ" sz="8000" dirty="0" smtClean="0">
                <a:solidFill>
                  <a:schemeClr val="accent5"/>
                </a:solidFill>
                <a:latin typeface="Arial" pitchFamily="34" charset="0"/>
                <a:cs typeface="Arial" pitchFamily="34" charset="0"/>
              </a:rPr>
              <a:t>وزارة التعليم العالي والبحث العلمي</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الجامعة المستنصرية</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كلية الاداب</a:t>
            </a:r>
            <a:r>
              <a:rPr lang="ar-IQ" dirty="0" smtClean="0"/>
              <a:t/>
            </a:r>
            <a:br>
              <a:rPr lang="ar-IQ"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58204" cy="5520676"/>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IQ" sz="6000" b="1" dirty="0" smtClean="0">
                <a:solidFill>
                  <a:schemeClr val="accent6">
                    <a:lumMod val="60000"/>
                    <a:lumOff val="40000"/>
                  </a:schemeClr>
                </a:solidFill>
                <a:latin typeface="Arial" pitchFamily="34" charset="0"/>
                <a:cs typeface="Arial" pitchFamily="34" charset="0"/>
              </a:rPr>
              <a:t>قسم اللغة العربية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 المرحلة الرابعة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محاضرات مادة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المذاهب الأدبية</a:t>
            </a:r>
            <a:r>
              <a:rPr lang="en-US" sz="3200" dirty="0" smtClean="0"/>
              <a:t/>
            </a:r>
            <a:br>
              <a:rPr lang="en-US" sz="3200" dirty="0" smtClean="0"/>
            </a:br>
            <a:endParaRPr lang="ar-IQ"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lgn="ctr"/>
            <a:r>
              <a:rPr lang="en-US" sz="4800" dirty="0" smtClean="0">
                <a:solidFill>
                  <a:schemeClr val="accent1"/>
                </a:solidFill>
                <a:latin typeface="Simplified Arabic" pitchFamily="18" charset="-78"/>
                <a:ea typeface="+mn-ea"/>
                <a:cs typeface="Simplified Arabic" pitchFamily="18" charset="-78"/>
              </a:rPr>
              <a:t/>
            </a:r>
            <a:br>
              <a:rPr lang="en-US" sz="4800" dirty="0" smtClean="0">
                <a:solidFill>
                  <a:schemeClr val="accent1"/>
                </a:solidFill>
                <a:latin typeface="Simplified Arabic" pitchFamily="18" charset="-78"/>
                <a:ea typeface="+mn-ea"/>
                <a:cs typeface="Simplified Arabic" pitchFamily="18" charset="-78"/>
              </a:rPr>
            </a:br>
            <a:endParaRPr lang="en-US" sz="3000" dirty="0" smtClean="0">
              <a:solidFill>
                <a:schemeClr val="accent1"/>
              </a:solidFill>
              <a:latin typeface="Simplified Arabic" pitchFamily="18" charset="-78"/>
              <a:ea typeface="+mn-ea"/>
              <a:cs typeface="Simplified Arabic" pitchFamily="18" charset="-78"/>
            </a:endParaRPr>
          </a:p>
        </p:txBody>
      </p:sp>
      <p:sp>
        <p:nvSpPr>
          <p:cNvPr id="5" name="Content Placeholder 4"/>
          <p:cNvSpPr>
            <a:spLocks noGrp="1"/>
          </p:cNvSpPr>
          <p:nvPr>
            <p:ph idx="1"/>
          </p:nvPr>
        </p:nvSpPr>
        <p:spPr>
          <a:xfrm>
            <a:off x="457200" y="1196752"/>
            <a:ext cx="8229600" cy="5258056"/>
          </a:xfrm>
        </p:spPr>
        <p:txBody>
          <a:bodyPr>
            <a:normAutofit/>
          </a:bodyPr>
          <a:lstStyle/>
          <a:p>
            <a:pPr marL="64008" indent="0" algn="ctr">
              <a:buNone/>
            </a:pPr>
            <a:endParaRPr lang="ar-IQ" sz="3200" dirty="0" smtClean="0">
              <a:solidFill>
                <a:schemeClr val="accent3"/>
              </a:solidFill>
              <a:latin typeface="Simplified Arabic" pitchFamily="18" charset="-78"/>
              <a:cs typeface="Simplified Arabic" pitchFamily="18" charset="-78"/>
            </a:endParaRPr>
          </a:p>
          <a:p>
            <a:pPr marL="64008" indent="0" algn="ctr">
              <a:buNone/>
            </a:pPr>
            <a:endParaRPr lang="ar-IQ" sz="3200" dirty="0">
              <a:solidFill>
                <a:schemeClr val="accent3"/>
              </a:solidFill>
              <a:latin typeface="Simplified Arabic" pitchFamily="18" charset="-78"/>
              <a:cs typeface="Simplified Arabic" pitchFamily="18" charset="-78"/>
            </a:endParaRPr>
          </a:p>
          <a:p>
            <a:pPr marL="64008" indent="0" algn="ctr">
              <a:buNone/>
            </a:pPr>
            <a:r>
              <a:rPr lang="ar-IQ" sz="7200" dirty="0" smtClean="0">
                <a:solidFill>
                  <a:schemeClr val="accent3"/>
                </a:solidFill>
                <a:latin typeface="Simplified Arabic" pitchFamily="18" charset="-78"/>
                <a:cs typeface="Simplified Arabic" pitchFamily="18" charset="-78"/>
              </a:rPr>
              <a:t>المحاضرة الخامسة </a:t>
            </a:r>
          </a:p>
          <a:p>
            <a:pPr marL="64008" indent="0" algn="ctr">
              <a:buNone/>
            </a:pPr>
            <a:r>
              <a:rPr lang="ar-IQ" sz="7200" dirty="0" smtClean="0">
                <a:solidFill>
                  <a:schemeClr val="accent3"/>
                </a:solidFill>
                <a:latin typeface="Simplified Arabic" pitchFamily="18" charset="-78"/>
                <a:cs typeface="Simplified Arabic" pitchFamily="18" charset="-78"/>
              </a:rPr>
              <a:t>خصائص الرواية والنقد الرومانتيكي</a:t>
            </a:r>
            <a:endParaRPr lang="en-US" sz="7200" dirty="0">
              <a:solidFill>
                <a:schemeClr val="accent3"/>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762112"/>
          </a:xfrm>
        </p:spPr>
        <p:txBody>
          <a:bodyPr>
            <a:noAutofit/>
          </a:bodyPr>
          <a:lstStyle/>
          <a:p>
            <a:pPr marL="64008" indent="0" algn="just">
              <a:buNone/>
            </a:pPr>
            <a:r>
              <a:rPr lang="ar-IQ" sz="2800" dirty="0">
                <a:solidFill>
                  <a:schemeClr val="accent1"/>
                </a:solidFill>
                <a:latin typeface="Simplified Arabic" pitchFamily="18" charset="-78"/>
                <a:cs typeface="Simplified Arabic" pitchFamily="18" charset="-78"/>
              </a:rPr>
              <a:t> </a:t>
            </a:r>
            <a:r>
              <a:rPr lang="ar-IQ" sz="2800" dirty="0" smtClean="0">
                <a:solidFill>
                  <a:schemeClr val="accent1"/>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a:t>
            </a:r>
            <a:r>
              <a:rPr lang="ar-IQ" sz="3200" b="1" dirty="0" smtClean="0">
                <a:solidFill>
                  <a:schemeClr val="accent5">
                    <a:lumMod val="75000"/>
                  </a:schemeClr>
                </a:solidFill>
                <a:latin typeface="Simplified Arabic" pitchFamily="18" charset="-78"/>
                <a:cs typeface="Simplified Arabic" pitchFamily="18" charset="-78"/>
              </a:rPr>
              <a:t>أ- خصائص الرواية الرومانتيكية</a:t>
            </a:r>
          </a:p>
          <a:p>
            <a:pPr marL="64008" indent="0" algn="just">
              <a:buNone/>
            </a:pPr>
            <a:endParaRPr lang="ar-IQ" sz="3200" b="1" dirty="0" smtClean="0">
              <a:solidFill>
                <a:schemeClr val="accent5">
                  <a:lumMod val="75000"/>
                </a:schemeClr>
              </a:solidFill>
              <a:latin typeface="Simplified Arabic" pitchFamily="18" charset="-78"/>
              <a:cs typeface="Simplified Arabic" pitchFamily="18" charset="-78"/>
            </a:endParaRPr>
          </a:p>
          <a:p>
            <a:pPr marL="64008" indent="0" algn="just">
              <a:buNone/>
            </a:pPr>
            <a:r>
              <a:rPr lang="ar-IQ" sz="2800" dirty="0" smtClean="0">
                <a:solidFill>
                  <a:schemeClr val="accent5">
                    <a:lumMod val="75000"/>
                  </a:schemeClr>
                </a:solidFill>
                <a:latin typeface="Simplified Arabic" pitchFamily="18" charset="-78"/>
                <a:cs typeface="Simplified Arabic" pitchFamily="18" charset="-78"/>
              </a:rPr>
              <a:t>1- اهتم </a:t>
            </a:r>
            <a:r>
              <a:rPr lang="ar-IQ" sz="2800" dirty="0">
                <a:solidFill>
                  <a:schemeClr val="accent5">
                    <a:lumMod val="75000"/>
                  </a:schemeClr>
                </a:solidFill>
                <a:latin typeface="Simplified Arabic" pitchFamily="18" charset="-78"/>
                <a:cs typeface="Simplified Arabic" pitchFamily="18" charset="-78"/>
              </a:rPr>
              <a:t>الكُتّاب الرومانتيكيون في رواياتهم بالعواطف القريبة من الواقعية المعاصرة، وكان بلزاك اكثر الكتاب عناية بهذا الاتجاه اذ تتميز رواياته الواقعية بتدفق العواطف الرومانسية، وكذلك تألق كتاب مثل ستندال وهيجو وجورج ساند . </a:t>
            </a:r>
          </a:p>
          <a:p>
            <a:pPr marL="64008" indent="0" algn="just">
              <a:buNone/>
            </a:pPr>
            <a:r>
              <a:rPr lang="ar-IQ" sz="2800" dirty="0" smtClean="0">
                <a:solidFill>
                  <a:schemeClr val="accent5">
                    <a:lumMod val="75000"/>
                  </a:schemeClr>
                </a:solidFill>
                <a:latin typeface="Simplified Arabic" pitchFamily="18" charset="-78"/>
                <a:cs typeface="Simplified Arabic" pitchFamily="18" charset="-78"/>
              </a:rPr>
              <a:t>2- تعد </a:t>
            </a:r>
            <a:r>
              <a:rPr lang="ar-IQ" sz="2800" dirty="0">
                <a:solidFill>
                  <a:schemeClr val="accent5">
                    <a:lumMod val="75000"/>
                  </a:schemeClr>
                </a:solidFill>
                <a:latin typeface="Simplified Arabic" pitchFamily="18" charset="-78"/>
                <a:cs typeface="Simplified Arabic" pitchFamily="18" charset="-78"/>
              </a:rPr>
              <a:t>الرواية عند بعضهم عملا شعريا فضلا عن كونه عملا تحليلا، وعلى الروائي جعل العاطفة مثالية، وان الرواية يجب ان تركز على الانسان المثالي لا الواقعي وكان ساند رائد هذا اللون الروائي .</a:t>
            </a:r>
          </a:p>
          <a:p>
            <a:pPr marL="64008" indent="0" algn="just">
              <a:buNone/>
            </a:pPr>
            <a:r>
              <a:rPr lang="ar-IQ" sz="2800" dirty="0" smtClean="0">
                <a:solidFill>
                  <a:schemeClr val="accent5">
                    <a:lumMod val="75000"/>
                  </a:schemeClr>
                </a:solidFill>
                <a:latin typeface="Simplified Arabic" pitchFamily="18" charset="-78"/>
                <a:cs typeface="Simplified Arabic" pitchFamily="18" charset="-78"/>
              </a:rPr>
              <a:t>3- بعض </a:t>
            </a:r>
            <a:r>
              <a:rPr lang="ar-IQ" sz="2800" dirty="0">
                <a:solidFill>
                  <a:schemeClr val="accent5">
                    <a:lumMod val="75000"/>
                  </a:schemeClr>
                </a:solidFill>
                <a:latin typeface="Simplified Arabic" pitchFamily="18" charset="-78"/>
                <a:cs typeface="Simplified Arabic" pitchFamily="18" charset="-78"/>
              </a:rPr>
              <a:t>الكتاب يجعل التصوير الواقعي غايته ليرفد روايته بأمثلة واقعية ناضجة، ولاينسى أن يجعل للعاطفة مكانا مرموقا، ومنهم بلزاك .</a:t>
            </a:r>
          </a:p>
          <a:p>
            <a:pPr marL="64008" indent="0" algn="just">
              <a:buNone/>
            </a:pPr>
            <a:endParaRPr lang="en-US" sz="2800"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465446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55576" y="548680"/>
            <a:ext cx="8229600" cy="4572000"/>
          </a:xfrm>
        </p:spPr>
        <p:txBody>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   </a:t>
            </a:r>
            <a:r>
              <a:rPr lang="ar-IQ" dirty="0">
                <a:solidFill>
                  <a:schemeClr val="accent5">
                    <a:lumMod val="75000"/>
                  </a:schemeClr>
                </a:solidFill>
                <a:latin typeface="Simplified Arabic" pitchFamily="18" charset="-78"/>
                <a:cs typeface="Simplified Arabic" pitchFamily="18" charset="-78"/>
              </a:rPr>
              <a:t>4-	حضرت النزعة الذاتية بقوة في تصوير الشخصيات، اذ كان الروائيون يصفون دواخلهم عبر ابطالهم، وخير مايمثل ذلك رواية (مدام بوفاري) لفلوبير، غير ان الذاتية لم تكن واضحة لدى بعضهم ومنهم بلزاك .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5- ابتكر </a:t>
            </a:r>
            <a:r>
              <a:rPr lang="ar-IQ" dirty="0">
                <a:solidFill>
                  <a:schemeClr val="accent5">
                    <a:lumMod val="75000"/>
                  </a:schemeClr>
                </a:solidFill>
                <a:latin typeface="Simplified Arabic" pitchFamily="18" charset="-78"/>
                <a:cs typeface="Simplified Arabic" pitchFamily="18" charset="-78"/>
              </a:rPr>
              <a:t>الروائيون الرومانتيكيون انماط قصصية جديدة كالقصة التأريخية، ويعد والتر سكوت أبا روحيا لها، فقد اختار ابطاله من التاريخ وخاصة من العصور الوسطى، وابرز الحقائق التاريخية، واعاد احياء عادات تلك العصور، وقد افاد من عنصر الخيال في الوصف الروائي .</a:t>
            </a:r>
          </a:p>
          <a:p>
            <a:pPr marL="64008" indent="0">
              <a:buNone/>
            </a:pP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544616"/>
          </a:xfrm>
        </p:spPr>
        <p:txBody>
          <a:bodyPr>
            <a:normAutofit/>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6- تحتل </a:t>
            </a:r>
            <a:r>
              <a:rPr lang="ar-IQ" dirty="0">
                <a:solidFill>
                  <a:schemeClr val="accent5">
                    <a:lumMod val="75000"/>
                  </a:schemeClr>
                </a:solidFill>
                <a:latin typeface="Simplified Arabic" pitchFamily="18" charset="-78"/>
                <a:cs typeface="Simplified Arabic" pitchFamily="18" charset="-78"/>
              </a:rPr>
              <a:t>الحرية موقعا بارزا في الرواية الرومانتيكية، ما يجعل الروائي يغير الحوادث التاريخية ويعيد تأويلها وترتيبها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7- يشكل </a:t>
            </a:r>
            <a:r>
              <a:rPr lang="ar-IQ" dirty="0">
                <a:solidFill>
                  <a:schemeClr val="accent5">
                    <a:lumMod val="75000"/>
                  </a:schemeClr>
                </a:solidFill>
                <a:latin typeface="Simplified Arabic" pitchFamily="18" charset="-78"/>
                <a:cs typeface="Simplified Arabic" pitchFamily="18" charset="-78"/>
              </a:rPr>
              <a:t>التاريخ الوطني مادة للرواية الرومانتيكية، وتهتم هذه الرواية بالمشاكل الاجتماعية.</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8- برزت </a:t>
            </a:r>
            <a:r>
              <a:rPr lang="ar-IQ" dirty="0">
                <a:solidFill>
                  <a:schemeClr val="accent5">
                    <a:lumMod val="75000"/>
                  </a:schemeClr>
                </a:solidFill>
                <a:latin typeface="Simplified Arabic" pitchFamily="18" charset="-78"/>
                <a:cs typeface="Simplified Arabic" pitchFamily="18" charset="-78"/>
              </a:rPr>
              <a:t>(القصة الشخصية) او (الاعترافية) وهي ترجمة لحياة الكاتب، اذ يصور فيها نفسه تحت اسم مستعار، ويعد روسو رائد هذا التوجه في اعترافاته، وشاتوبريان في رواية(رينيه)، ودي موسيه في (اعترافات فتى العصر)، وطه حسين في (الايام)، وابراهيم المازني في (ابراهيم الكاتب) .</a:t>
            </a:r>
          </a:p>
          <a:p>
            <a:pPr marL="64008" indent="0">
              <a:buNone/>
            </a:pP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332656"/>
            <a:ext cx="8229600" cy="5688632"/>
          </a:xfrm>
        </p:spPr>
        <p:txBody>
          <a:bodyPr>
            <a:normAutofit/>
          </a:bodyPr>
          <a:lstStyle/>
          <a:p>
            <a:pPr algn="just"/>
            <a:endParaRPr lang="en-US" sz="2000" dirty="0" smtClean="0">
              <a:solidFill>
                <a:srgbClr val="00B050"/>
              </a:solidFill>
              <a:latin typeface="Simplified Arabic" pitchFamily="18" charset="-78"/>
              <a:cs typeface="Simplified Arabic" pitchFamily="18" charset="-78"/>
            </a:endParaRPr>
          </a:p>
          <a:p>
            <a:pPr marL="64008" indent="0" algn="just">
              <a:buNone/>
            </a:pPr>
            <a:r>
              <a:rPr lang="ar-IQ" dirty="0" smtClean="0">
                <a:solidFill>
                  <a:srgbClr val="00B050"/>
                </a:solidFill>
                <a:latin typeface="Simplified Arabic" pitchFamily="18" charset="-78"/>
                <a:cs typeface="Simplified Arabic" pitchFamily="18" charset="-78"/>
              </a:rPr>
              <a:t>  </a:t>
            </a:r>
            <a:endParaRPr lang="en-US" dirty="0" smtClean="0">
              <a:solidFill>
                <a:schemeClr val="accent1"/>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9- اعتنى </a:t>
            </a:r>
            <a:r>
              <a:rPr lang="ar-IQ" dirty="0">
                <a:solidFill>
                  <a:schemeClr val="accent5">
                    <a:lumMod val="75000"/>
                  </a:schemeClr>
                </a:solidFill>
                <a:latin typeface="Simplified Arabic" pitchFamily="18" charset="-78"/>
                <a:cs typeface="Simplified Arabic" pitchFamily="18" charset="-78"/>
              </a:rPr>
              <a:t>الكتاب كثيرا بالرواية الاجتماعية، وخصوصا بالطبقة الوسطى، وصوروا الطبقة الفقيرة، والصراع بين الطبقات، وكان هيجو رائد القصة الاجتماعية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10- اهتم </a:t>
            </a:r>
            <a:r>
              <a:rPr lang="ar-IQ" dirty="0">
                <a:solidFill>
                  <a:schemeClr val="accent5">
                    <a:lumMod val="75000"/>
                  </a:schemeClr>
                </a:solidFill>
                <a:latin typeface="Simplified Arabic" pitchFamily="18" charset="-78"/>
                <a:cs typeface="Simplified Arabic" pitchFamily="18" charset="-78"/>
              </a:rPr>
              <a:t>بعضهم بالقصص الاجنبي، وهي وصف لما شاهده الروائي في اسفاره ورحلاته، ومن ذلك قصة (اتالا) و (رينيه) لشاتوبريان وهما مستوحيان من مشاهداته في امريكا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11- اهتم </a:t>
            </a:r>
            <a:r>
              <a:rPr lang="ar-IQ" dirty="0">
                <a:solidFill>
                  <a:schemeClr val="accent5">
                    <a:lumMod val="75000"/>
                  </a:schemeClr>
                </a:solidFill>
                <a:latin typeface="Simplified Arabic" pitchFamily="18" charset="-78"/>
                <a:cs typeface="Simplified Arabic" pitchFamily="18" charset="-78"/>
              </a:rPr>
              <a:t>الرومانتيكيون ايضا بالرواية الخيالية، وهي اعمال مفرطة في الخيال لتصوير تجاربهم الشخصية، وهي تجارب لاتقل صدقا عن تجاربهم في المجتمع . </a:t>
            </a:r>
          </a:p>
          <a:p>
            <a:endParaRPr lang="en-US" dirty="0">
              <a:solidFill>
                <a:schemeClr val="accent1"/>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a:solidFill>
                  <a:srgbClr val="002060"/>
                </a:solidFill>
                <a:latin typeface="Simplified Arabic" pitchFamily="18" charset="-78"/>
                <a:cs typeface="Simplified Arabic" pitchFamily="18" charset="-78"/>
              </a:rPr>
              <a:t> </a:t>
            </a:r>
            <a:r>
              <a:rPr lang="ar-IQ" smtClean="0">
                <a:solidFill>
                  <a:srgbClr val="002060"/>
                </a:solidFill>
                <a:latin typeface="Simplified Arabic" pitchFamily="18" charset="-78"/>
                <a:cs typeface="Simplified Arabic" pitchFamily="18" charset="-78"/>
              </a:rPr>
              <a:t>   </a:t>
            </a:r>
            <a:r>
              <a:rPr lang="ar-IQ" sz="3600" smtClean="0">
                <a:solidFill>
                  <a:schemeClr val="accent1"/>
                </a:solidFill>
                <a:latin typeface="Simplified Arabic" pitchFamily="18" charset="-78"/>
                <a:cs typeface="Simplified Arabic" pitchFamily="18" charset="-78"/>
              </a:rPr>
              <a:t>ب- </a:t>
            </a:r>
            <a:r>
              <a:rPr lang="ar-IQ" sz="3600" smtClean="0">
                <a:solidFill>
                  <a:schemeClr val="accent1"/>
                </a:solidFill>
                <a:latin typeface="Simplified Arabic" pitchFamily="18" charset="-78"/>
                <a:cs typeface="Simplified Arabic" pitchFamily="18" charset="-78"/>
              </a:rPr>
              <a:t>خصائص النقد الرومانتيكي</a:t>
            </a:r>
          </a:p>
          <a:p>
            <a:pPr marL="64008" indent="0" algn="just">
              <a:buNone/>
            </a:pPr>
            <a:endParaRPr lang="ar-IQ" sz="3600" smtClean="0">
              <a:solidFill>
                <a:schemeClr val="accent1"/>
              </a:solidFill>
              <a:latin typeface="Simplified Arabic" pitchFamily="18" charset="-78"/>
              <a:cs typeface="Simplified Arabic" pitchFamily="18" charset="-78"/>
            </a:endParaRPr>
          </a:p>
          <a:p>
            <a:pPr marL="64008" indent="0" algn="just">
              <a:buNone/>
            </a:pPr>
            <a:r>
              <a:rPr lang="ar-IQ" smtClean="0">
                <a:solidFill>
                  <a:srgbClr val="002060"/>
                </a:solidFill>
                <a:latin typeface="Simplified Arabic" pitchFamily="18" charset="-78"/>
                <a:cs typeface="Simplified Arabic" pitchFamily="18" charset="-78"/>
              </a:rPr>
              <a:t>1- لايخضع العمل الادبي لسيطرة القواعد المفروضة التي تقيد بها الكلاسيكيون، واصبحت مهمة النقد تفسير النتاج الادبي بالدرس والتحليل بوصفه تجربة فردية .</a:t>
            </a:r>
          </a:p>
          <a:p>
            <a:pPr marL="64008" indent="0" algn="just">
              <a:buNone/>
            </a:pPr>
            <a:r>
              <a:rPr lang="ar-IQ" smtClean="0">
                <a:solidFill>
                  <a:srgbClr val="002060"/>
                </a:solidFill>
                <a:latin typeface="Simplified Arabic" pitchFamily="18" charset="-78"/>
                <a:cs typeface="Simplified Arabic" pitchFamily="18" charset="-78"/>
              </a:rPr>
              <a:t>2- تأثر النقد بالفلسفة، بسبب المام النقاد الرومانتيكيين بها مثل كولردج وشيلر وهيجو وغوته .</a:t>
            </a:r>
          </a:p>
          <a:p>
            <a:pPr marL="64008" indent="0" algn="just">
              <a:buNone/>
            </a:pPr>
            <a:r>
              <a:rPr lang="ar-IQ" smtClean="0">
                <a:solidFill>
                  <a:srgbClr val="002060"/>
                </a:solidFill>
                <a:latin typeface="Simplified Arabic" pitchFamily="18" charset="-78"/>
                <a:cs typeface="Simplified Arabic" pitchFamily="18" charset="-78"/>
              </a:rPr>
              <a:t>3- النقد الرومانتيكي قريب من التنظير وبعيد عن التطبيق، فقد استكمل النقاد الالمان والفرنسيين والانكليز بناء نظرية نقدية متكاملة دون ان يولوا اهتمامهم بالتطبيق .</a:t>
            </a:r>
          </a:p>
          <a:p>
            <a:pPr marL="64008" indent="0" algn="just">
              <a:buNone/>
            </a:pPr>
            <a:endParaRPr lang="en-US" dirty="0">
              <a:solidFill>
                <a:srgbClr val="00206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4- اعتنى </a:t>
            </a:r>
            <a:r>
              <a:rPr lang="ar-IQ" dirty="0">
                <a:solidFill>
                  <a:srgbClr val="002060"/>
                </a:solidFill>
                <a:latin typeface="Simplified Arabic" pitchFamily="18" charset="-78"/>
                <a:cs typeface="Simplified Arabic" pitchFamily="18" charset="-78"/>
              </a:rPr>
              <a:t>النقاد بالذوق الذي له دور بارز في العملية النقدية، وصلة الذوق بالجمال الذي يعدونه ذوقا فرديا، فالجمال عندهم ذاتي ونسبي ووليد تجارب، بخلاف الكلاسيكيين الذين يعدونه موضوعيا ومطلقا وتجريديا .</a:t>
            </a:r>
          </a:p>
          <a:p>
            <a:pPr marL="64008" indent="0" algn="just">
              <a:buNone/>
            </a:pPr>
            <a:r>
              <a:rPr lang="ar-IQ" dirty="0" smtClean="0">
                <a:solidFill>
                  <a:srgbClr val="002060"/>
                </a:solidFill>
                <a:latin typeface="Simplified Arabic" pitchFamily="18" charset="-78"/>
                <a:cs typeface="Simplified Arabic" pitchFamily="18" charset="-78"/>
              </a:rPr>
              <a:t>5- ركز </a:t>
            </a:r>
            <a:r>
              <a:rPr lang="ar-IQ" dirty="0">
                <a:solidFill>
                  <a:srgbClr val="002060"/>
                </a:solidFill>
                <a:latin typeface="Simplified Arabic" pitchFamily="18" charset="-78"/>
                <a:cs typeface="Simplified Arabic" pitchFamily="18" charset="-78"/>
              </a:rPr>
              <a:t>النقاد على وظيفة الخيال في رسم الصور الشعرية، ويعد وردزورث رائد هذا الموضوع، اذ اشار الى ان وظيفة الخيال هي مزج العناصر المتباعدة للصورة ، بينما دعا كولردج الشعراء الى ربط افكارهم عضويا اثناء تناولهم لمشاعرهم .</a:t>
            </a:r>
          </a:p>
          <a:p>
            <a:pPr marL="64008" indent="0" algn="just">
              <a:buNone/>
            </a:pPr>
            <a:r>
              <a:rPr lang="ar-IQ" dirty="0" smtClean="0">
                <a:solidFill>
                  <a:srgbClr val="002060"/>
                </a:solidFill>
                <a:latin typeface="Simplified Arabic" pitchFamily="18" charset="-78"/>
                <a:cs typeface="Simplified Arabic" pitchFamily="18" charset="-78"/>
              </a:rPr>
              <a:t>6- اعتنى </a:t>
            </a:r>
            <a:r>
              <a:rPr lang="ar-IQ" dirty="0">
                <a:solidFill>
                  <a:srgbClr val="002060"/>
                </a:solidFill>
                <a:latin typeface="Simplified Arabic" pitchFamily="18" charset="-78"/>
                <a:cs typeface="Simplified Arabic" pitchFamily="18" charset="-78"/>
              </a:rPr>
              <a:t>النقاد بالعاطفة عناية كبيرة، بدلا عن العناية بالعقل كما هو الحال في الكلاسيكية، وتعد الفلسفة العاطفية اساس الرومانتيكية اذ يعدونها مصدر الرغبة .</a:t>
            </a:r>
          </a:p>
          <a:p>
            <a:pPr marL="64008" indent="0" algn="just">
              <a:buNone/>
            </a:pPr>
            <a:endParaRPr lang="en-US" dirty="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2424453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7- فصل </a:t>
            </a:r>
            <a:r>
              <a:rPr lang="ar-IQ" dirty="0">
                <a:solidFill>
                  <a:srgbClr val="002060"/>
                </a:solidFill>
                <a:latin typeface="Simplified Arabic" pitchFamily="18" charset="-78"/>
                <a:cs typeface="Simplified Arabic" pitchFamily="18" charset="-78"/>
              </a:rPr>
              <a:t>النقد بين الأدب والاخلاق، فالادب عندهم مرتبط بالعواطف، ولانهم انطلقوا من مبدأ الحرية في تناول الموضوعات، والاديب عندهم لايلتزم بقوانين اجتماعية واخلاقية.</a:t>
            </a:r>
          </a:p>
          <a:p>
            <a:pPr marL="64008" indent="0" algn="just">
              <a:buNone/>
            </a:pPr>
            <a:r>
              <a:rPr lang="ar-IQ" dirty="0" smtClean="0">
                <a:solidFill>
                  <a:srgbClr val="002060"/>
                </a:solidFill>
                <a:latin typeface="Simplified Arabic" pitchFamily="18" charset="-78"/>
                <a:cs typeface="Simplified Arabic" pitchFamily="18" charset="-78"/>
              </a:rPr>
              <a:t>8- يركز </a:t>
            </a:r>
            <a:r>
              <a:rPr lang="ar-IQ" dirty="0">
                <a:solidFill>
                  <a:srgbClr val="002060"/>
                </a:solidFill>
                <a:latin typeface="Simplified Arabic" pitchFamily="18" charset="-78"/>
                <a:cs typeface="Simplified Arabic" pitchFamily="18" charset="-78"/>
              </a:rPr>
              <a:t>النقد كثيرا على موضوعين رئيسين هما الانسان الريفي والطبيعة العذراء البعيدة عن المدينة، وارتبطوا لذلك بالبساطة والبدائية، واطلق على هذين الموضوعين تسمية (البدائية الرومانسية ) .</a:t>
            </a:r>
          </a:p>
          <a:p>
            <a:pPr marL="64008" indent="0" algn="just">
              <a:buNone/>
            </a:pPr>
            <a:r>
              <a:rPr lang="ar-IQ" dirty="0" smtClean="0">
                <a:solidFill>
                  <a:srgbClr val="002060"/>
                </a:solidFill>
                <a:latin typeface="Simplified Arabic" pitchFamily="18" charset="-78"/>
                <a:cs typeface="Simplified Arabic" pitchFamily="18" charset="-78"/>
              </a:rPr>
              <a:t>9- اهتم </a:t>
            </a:r>
            <a:r>
              <a:rPr lang="ar-IQ" dirty="0">
                <a:solidFill>
                  <a:srgbClr val="002060"/>
                </a:solidFill>
                <a:latin typeface="Simplified Arabic" pitchFamily="18" charset="-78"/>
                <a:cs typeface="Simplified Arabic" pitchFamily="18" charset="-78"/>
              </a:rPr>
              <a:t>النقاد بقضية الشكل والمضمون، واختلفوا فيها، فهيجو يميل الى الى المضمون، ويميل كانت الى الشكل، ورأى اخرون مثل شليجل وشلنج وكولردج عدم الفصل بينهما ودعوا الى وحدة العمل الفني او مايسمى(الوحدة العضوية) .</a:t>
            </a:r>
          </a:p>
          <a:p>
            <a:pPr marL="64008" indent="0" algn="just">
              <a:buNone/>
            </a:pPr>
            <a:endParaRPr lang="en-US" dirty="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982765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10- </a:t>
            </a:r>
            <a:r>
              <a:rPr lang="ar-IQ" dirty="0" smtClean="0">
                <a:solidFill>
                  <a:srgbClr val="002060"/>
                </a:solidFill>
                <a:latin typeface="Simplified Arabic" pitchFamily="18" charset="-78"/>
                <a:cs typeface="Simplified Arabic" pitchFamily="18" charset="-78"/>
              </a:rPr>
              <a:t>غاية </a:t>
            </a:r>
            <a:r>
              <a:rPr lang="ar-IQ" dirty="0">
                <a:solidFill>
                  <a:srgbClr val="002060"/>
                </a:solidFill>
                <a:latin typeface="Simplified Arabic" pitchFamily="18" charset="-78"/>
                <a:cs typeface="Simplified Arabic" pitchFamily="18" charset="-78"/>
              </a:rPr>
              <a:t>الفنون مشتركة، فالشعر قد يستخدم الصوت مثلما تستخدمه الموسيقى، ويستخدم اللون كما يستخدمه الرسم، بل قد يستخدمهما اكثر من الموسيقى واللون .</a:t>
            </a:r>
          </a:p>
          <a:p>
            <a:pPr marL="64008" indent="0" algn="just">
              <a:buNone/>
            </a:pPr>
            <a:r>
              <a:rPr lang="ar-IQ" dirty="0">
                <a:solidFill>
                  <a:srgbClr val="002060"/>
                </a:solidFill>
                <a:latin typeface="Simplified Arabic" pitchFamily="18" charset="-78"/>
                <a:cs typeface="Simplified Arabic" pitchFamily="18" charset="-78"/>
              </a:rPr>
              <a:t>11-جدد الرومانتيكيون في الاسلوب، وحطموا القوالب القديمة للاجناس الادبية، وثاروا على البلاغة القديمة، واعطوا للكاتب حرية اختيار الالفاظ وصياغة المعاني.</a:t>
            </a:r>
          </a:p>
          <a:p>
            <a:pPr marL="64008" indent="0" algn="just">
              <a:buNone/>
            </a:pPr>
            <a:endParaRPr lang="en-US" dirty="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4095114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normAutofit/>
          </a:bodyPr>
          <a:lstStyle/>
          <a:p>
            <a:pPr algn="ctr">
              <a:buNone/>
            </a:pPr>
            <a:endPar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شكراً لإصغائكم</a:t>
            </a:r>
            <a:r>
              <a:rPr lang="en-US"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 </a:t>
            </a: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ونلتقي في المحاضرة القادمة</a:t>
            </a: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بإذن الله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440</TotalTime>
  <Words>626</Words>
  <Application>Microsoft Office PowerPoint</Application>
  <PresentationFormat>عرض على الشاشة (3:4)‏</PresentationFormat>
  <Paragraphs>39</Paragraphs>
  <Slides>12</Slides>
  <Notes>1</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Verve</vt:lpstr>
      <vt:lpstr>وزارة التعليم العالي والبحث العلمي الجامعة المستنصرية كلية الاداب </vt:lpstr>
      <vt:lpstr>قسم اللغة العربية  المرحلة الرابعة محاضرات مادة المذاهب الأدبية </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كلية العلوم قسم الفيزياء</dc:title>
  <dc:creator>home</dc:creator>
  <cp:lastModifiedBy>spider</cp:lastModifiedBy>
  <cp:revision>61</cp:revision>
  <dcterms:created xsi:type="dcterms:W3CDTF">2014-10-12T15:33:50Z</dcterms:created>
  <dcterms:modified xsi:type="dcterms:W3CDTF">2018-12-13T14:41:38Z</dcterms:modified>
</cp:coreProperties>
</file>