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78"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7" d="100"/>
          <a:sy n="67" d="100"/>
        </p:scale>
        <p:origin x="102"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926FC-428C-410F-8344-66C1CDB3A7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E0F7A0-21CB-427D-A3DE-E88312FDFE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C4AC97-7C1A-45D6-855C-8FFCE23230BC}"/>
              </a:ext>
            </a:extLst>
          </p:cNvPr>
          <p:cNvSpPr>
            <a:spLocks noGrp="1"/>
          </p:cNvSpPr>
          <p:nvPr>
            <p:ph type="dt" sz="half" idx="10"/>
          </p:nvPr>
        </p:nvSpPr>
        <p:spPr/>
        <p:txBody>
          <a:bodyPr/>
          <a:lstStyle/>
          <a:p>
            <a:fld id="{B3404603-F73C-4EEF-9E80-5ED9078690DF}" type="datetimeFigureOut">
              <a:rPr lang="en-US" smtClean="0"/>
              <a:t>12/19/2018</a:t>
            </a:fld>
            <a:endParaRPr lang="en-US"/>
          </a:p>
        </p:txBody>
      </p:sp>
      <p:sp>
        <p:nvSpPr>
          <p:cNvPr id="5" name="Footer Placeholder 4">
            <a:extLst>
              <a:ext uri="{FF2B5EF4-FFF2-40B4-BE49-F238E27FC236}">
                <a16:creationId xmlns:a16="http://schemas.microsoft.com/office/drawing/2014/main" id="{00B24833-8CE9-4B5B-8E33-E2AE03AAA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A2D8C5-61CA-4D95-89BC-C74A5FE8DD53}"/>
              </a:ext>
            </a:extLst>
          </p:cNvPr>
          <p:cNvSpPr>
            <a:spLocks noGrp="1"/>
          </p:cNvSpPr>
          <p:nvPr>
            <p:ph type="sldNum" sz="quarter" idx="12"/>
          </p:nvPr>
        </p:nvSpPr>
        <p:spPr/>
        <p:txBody>
          <a:bodyPr/>
          <a:lstStyle/>
          <a:p>
            <a:fld id="{3461B492-FA76-42D3-9A75-4467B0A53650}" type="slidenum">
              <a:rPr lang="en-US" smtClean="0"/>
              <a:t>‹#›</a:t>
            </a:fld>
            <a:endParaRPr lang="en-US"/>
          </a:p>
        </p:txBody>
      </p:sp>
    </p:spTree>
    <p:extLst>
      <p:ext uri="{BB962C8B-B14F-4D97-AF65-F5344CB8AC3E}">
        <p14:creationId xmlns:p14="http://schemas.microsoft.com/office/powerpoint/2010/main" val="1878855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92423-AECC-4AAD-B742-FD07B7E474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334415-59EC-4589-94C9-994B9C2389B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B3CB4-330F-40AD-BAEC-4276DD44AA81}"/>
              </a:ext>
            </a:extLst>
          </p:cNvPr>
          <p:cNvSpPr>
            <a:spLocks noGrp="1"/>
          </p:cNvSpPr>
          <p:nvPr>
            <p:ph type="dt" sz="half" idx="10"/>
          </p:nvPr>
        </p:nvSpPr>
        <p:spPr/>
        <p:txBody>
          <a:bodyPr/>
          <a:lstStyle/>
          <a:p>
            <a:fld id="{B3404603-F73C-4EEF-9E80-5ED9078690DF}" type="datetimeFigureOut">
              <a:rPr lang="en-US" smtClean="0"/>
              <a:t>12/19/2018</a:t>
            </a:fld>
            <a:endParaRPr lang="en-US"/>
          </a:p>
        </p:txBody>
      </p:sp>
      <p:sp>
        <p:nvSpPr>
          <p:cNvPr id="5" name="Footer Placeholder 4">
            <a:extLst>
              <a:ext uri="{FF2B5EF4-FFF2-40B4-BE49-F238E27FC236}">
                <a16:creationId xmlns:a16="http://schemas.microsoft.com/office/drawing/2014/main" id="{377E3F1D-E69D-4615-9143-0FB7653EF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B38BE-6665-4B91-8390-74B851B4D104}"/>
              </a:ext>
            </a:extLst>
          </p:cNvPr>
          <p:cNvSpPr>
            <a:spLocks noGrp="1"/>
          </p:cNvSpPr>
          <p:nvPr>
            <p:ph type="sldNum" sz="quarter" idx="12"/>
          </p:nvPr>
        </p:nvSpPr>
        <p:spPr/>
        <p:txBody>
          <a:bodyPr/>
          <a:lstStyle/>
          <a:p>
            <a:fld id="{3461B492-FA76-42D3-9A75-4467B0A53650}" type="slidenum">
              <a:rPr lang="en-US" smtClean="0"/>
              <a:t>‹#›</a:t>
            </a:fld>
            <a:endParaRPr lang="en-US"/>
          </a:p>
        </p:txBody>
      </p:sp>
    </p:spTree>
    <p:extLst>
      <p:ext uri="{BB962C8B-B14F-4D97-AF65-F5344CB8AC3E}">
        <p14:creationId xmlns:p14="http://schemas.microsoft.com/office/powerpoint/2010/main" val="265029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51B2BB-366D-4907-80A4-CE034C8B9B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A0EF02-B21F-41D5-A65C-4779E69A196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1716CE-BF87-4624-B5C8-67E762F81348}"/>
              </a:ext>
            </a:extLst>
          </p:cNvPr>
          <p:cNvSpPr>
            <a:spLocks noGrp="1"/>
          </p:cNvSpPr>
          <p:nvPr>
            <p:ph type="dt" sz="half" idx="10"/>
          </p:nvPr>
        </p:nvSpPr>
        <p:spPr/>
        <p:txBody>
          <a:bodyPr/>
          <a:lstStyle/>
          <a:p>
            <a:fld id="{B3404603-F73C-4EEF-9E80-5ED9078690DF}" type="datetimeFigureOut">
              <a:rPr lang="en-US" smtClean="0"/>
              <a:t>12/19/2018</a:t>
            </a:fld>
            <a:endParaRPr lang="en-US"/>
          </a:p>
        </p:txBody>
      </p:sp>
      <p:sp>
        <p:nvSpPr>
          <p:cNvPr id="5" name="Footer Placeholder 4">
            <a:extLst>
              <a:ext uri="{FF2B5EF4-FFF2-40B4-BE49-F238E27FC236}">
                <a16:creationId xmlns:a16="http://schemas.microsoft.com/office/drawing/2014/main" id="{CF51B302-DAD3-422D-8612-A916FCFC9F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73728A-0ADA-4B97-9544-2CD227888CD7}"/>
              </a:ext>
            </a:extLst>
          </p:cNvPr>
          <p:cNvSpPr>
            <a:spLocks noGrp="1"/>
          </p:cNvSpPr>
          <p:nvPr>
            <p:ph type="sldNum" sz="quarter" idx="12"/>
          </p:nvPr>
        </p:nvSpPr>
        <p:spPr/>
        <p:txBody>
          <a:bodyPr/>
          <a:lstStyle/>
          <a:p>
            <a:fld id="{3461B492-FA76-42D3-9A75-4467B0A53650}" type="slidenum">
              <a:rPr lang="en-US" smtClean="0"/>
              <a:t>‹#›</a:t>
            </a:fld>
            <a:endParaRPr lang="en-US"/>
          </a:p>
        </p:txBody>
      </p:sp>
    </p:spTree>
    <p:extLst>
      <p:ext uri="{BB962C8B-B14F-4D97-AF65-F5344CB8AC3E}">
        <p14:creationId xmlns:p14="http://schemas.microsoft.com/office/powerpoint/2010/main" val="2751116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7256A-31DF-4516-BD52-6EC16813F1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0A42B0-F763-4139-BE0B-B6EA8878871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F3864E-B11D-4349-83E5-4BA32C2232F3}"/>
              </a:ext>
            </a:extLst>
          </p:cNvPr>
          <p:cNvSpPr>
            <a:spLocks noGrp="1"/>
          </p:cNvSpPr>
          <p:nvPr>
            <p:ph type="dt" sz="half" idx="10"/>
          </p:nvPr>
        </p:nvSpPr>
        <p:spPr/>
        <p:txBody>
          <a:bodyPr/>
          <a:lstStyle/>
          <a:p>
            <a:fld id="{B3404603-F73C-4EEF-9E80-5ED9078690DF}" type="datetimeFigureOut">
              <a:rPr lang="en-US" smtClean="0"/>
              <a:t>12/19/2018</a:t>
            </a:fld>
            <a:endParaRPr lang="en-US"/>
          </a:p>
        </p:txBody>
      </p:sp>
      <p:sp>
        <p:nvSpPr>
          <p:cNvPr id="5" name="Footer Placeholder 4">
            <a:extLst>
              <a:ext uri="{FF2B5EF4-FFF2-40B4-BE49-F238E27FC236}">
                <a16:creationId xmlns:a16="http://schemas.microsoft.com/office/drawing/2014/main" id="{BAE9B535-8292-465E-918F-0D36381B4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B79EAE-67C0-4E86-9E29-E784C9D32D54}"/>
              </a:ext>
            </a:extLst>
          </p:cNvPr>
          <p:cNvSpPr>
            <a:spLocks noGrp="1"/>
          </p:cNvSpPr>
          <p:nvPr>
            <p:ph type="sldNum" sz="quarter" idx="12"/>
          </p:nvPr>
        </p:nvSpPr>
        <p:spPr/>
        <p:txBody>
          <a:bodyPr/>
          <a:lstStyle/>
          <a:p>
            <a:fld id="{3461B492-FA76-42D3-9A75-4467B0A53650}" type="slidenum">
              <a:rPr lang="en-US" smtClean="0"/>
              <a:t>‹#›</a:t>
            </a:fld>
            <a:endParaRPr lang="en-US"/>
          </a:p>
        </p:txBody>
      </p:sp>
    </p:spTree>
    <p:extLst>
      <p:ext uri="{BB962C8B-B14F-4D97-AF65-F5344CB8AC3E}">
        <p14:creationId xmlns:p14="http://schemas.microsoft.com/office/powerpoint/2010/main" val="289805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0BD1B-3148-4971-BFF2-232FC20D93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679774-25EF-486E-8AFB-5AB39E74EA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1571013-93F2-4F71-8FD1-E34EF5F3FAB6}"/>
              </a:ext>
            </a:extLst>
          </p:cNvPr>
          <p:cNvSpPr>
            <a:spLocks noGrp="1"/>
          </p:cNvSpPr>
          <p:nvPr>
            <p:ph type="dt" sz="half" idx="10"/>
          </p:nvPr>
        </p:nvSpPr>
        <p:spPr/>
        <p:txBody>
          <a:bodyPr/>
          <a:lstStyle/>
          <a:p>
            <a:fld id="{B3404603-F73C-4EEF-9E80-5ED9078690DF}" type="datetimeFigureOut">
              <a:rPr lang="en-US" smtClean="0"/>
              <a:t>12/19/2018</a:t>
            </a:fld>
            <a:endParaRPr lang="en-US"/>
          </a:p>
        </p:txBody>
      </p:sp>
      <p:sp>
        <p:nvSpPr>
          <p:cNvPr id="5" name="Footer Placeholder 4">
            <a:extLst>
              <a:ext uri="{FF2B5EF4-FFF2-40B4-BE49-F238E27FC236}">
                <a16:creationId xmlns:a16="http://schemas.microsoft.com/office/drawing/2014/main" id="{615EF324-7906-4224-A478-67561478B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ACED06-9130-40A8-B550-414E679D7558}"/>
              </a:ext>
            </a:extLst>
          </p:cNvPr>
          <p:cNvSpPr>
            <a:spLocks noGrp="1"/>
          </p:cNvSpPr>
          <p:nvPr>
            <p:ph type="sldNum" sz="quarter" idx="12"/>
          </p:nvPr>
        </p:nvSpPr>
        <p:spPr/>
        <p:txBody>
          <a:bodyPr/>
          <a:lstStyle/>
          <a:p>
            <a:fld id="{3461B492-FA76-42D3-9A75-4467B0A53650}" type="slidenum">
              <a:rPr lang="en-US" smtClean="0"/>
              <a:t>‹#›</a:t>
            </a:fld>
            <a:endParaRPr lang="en-US"/>
          </a:p>
        </p:txBody>
      </p:sp>
    </p:spTree>
    <p:extLst>
      <p:ext uri="{BB962C8B-B14F-4D97-AF65-F5344CB8AC3E}">
        <p14:creationId xmlns:p14="http://schemas.microsoft.com/office/powerpoint/2010/main" val="828955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1A4D0-EFF5-4E89-ABA0-96048839AC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75B219-88B0-4612-857A-60D0674EE41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1AC4BE-2556-4EB1-9DED-044D3AF623A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BA1CF9-9C73-453F-8E34-AD0E28697085}"/>
              </a:ext>
            </a:extLst>
          </p:cNvPr>
          <p:cNvSpPr>
            <a:spLocks noGrp="1"/>
          </p:cNvSpPr>
          <p:nvPr>
            <p:ph type="dt" sz="half" idx="10"/>
          </p:nvPr>
        </p:nvSpPr>
        <p:spPr/>
        <p:txBody>
          <a:bodyPr/>
          <a:lstStyle/>
          <a:p>
            <a:fld id="{B3404603-F73C-4EEF-9E80-5ED9078690DF}" type="datetimeFigureOut">
              <a:rPr lang="en-US" smtClean="0"/>
              <a:t>12/19/2018</a:t>
            </a:fld>
            <a:endParaRPr lang="en-US"/>
          </a:p>
        </p:txBody>
      </p:sp>
      <p:sp>
        <p:nvSpPr>
          <p:cNvPr id="6" name="Footer Placeholder 5">
            <a:extLst>
              <a:ext uri="{FF2B5EF4-FFF2-40B4-BE49-F238E27FC236}">
                <a16:creationId xmlns:a16="http://schemas.microsoft.com/office/drawing/2014/main" id="{DB1F0E0F-5A12-46EE-B657-B23E548867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BA4BBD-AEED-4DD4-9C2C-F4DC8816140E}"/>
              </a:ext>
            </a:extLst>
          </p:cNvPr>
          <p:cNvSpPr>
            <a:spLocks noGrp="1"/>
          </p:cNvSpPr>
          <p:nvPr>
            <p:ph type="sldNum" sz="quarter" idx="12"/>
          </p:nvPr>
        </p:nvSpPr>
        <p:spPr/>
        <p:txBody>
          <a:bodyPr/>
          <a:lstStyle/>
          <a:p>
            <a:fld id="{3461B492-FA76-42D3-9A75-4467B0A53650}" type="slidenum">
              <a:rPr lang="en-US" smtClean="0"/>
              <a:t>‹#›</a:t>
            </a:fld>
            <a:endParaRPr lang="en-US"/>
          </a:p>
        </p:txBody>
      </p:sp>
    </p:spTree>
    <p:extLst>
      <p:ext uri="{BB962C8B-B14F-4D97-AF65-F5344CB8AC3E}">
        <p14:creationId xmlns:p14="http://schemas.microsoft.com/office/powerpoint/2010/main" val="279952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82A82-4573-49DC-9B6B-6D276039BD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1E9419-48A0-4415-9B68-9FC1DFDFD8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3D9EFD-4C0F-4803-9AC7-9C8EE5AFA09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55BFC8-DF43-45F7-8B07-61C3AC6C54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0DEFD4B-B622-45D5-9A40-7E90EA8D89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CD1A33-9FD3-4122-850B-916AA7723A56}"/>
              </a:ext>
            </a:extLst>
          </p:cNvPr>
          <p:cNvSpPr>
            <a:spLocks noGrp="1"/>
          </p:cNvSpPr>
          <p:nvPr>
            <p:ph type="dt" sz="half" idx="10"/>
          </p:nvPr>
        </p:nvSpPr>
        <p:spPr/>
        <p:txBody>
          <a:bodyPr/>
          <a:lstStyle/>
          <a:p>
            <a:fld id="{B3404603-F73C-4EEF-9E80-5ED9078690DF}" type="datetimeFigureOut">
              <a:rPr lang="en-US" smtClean="0"/>
              <a:t>12/19/2018</a:t>
            </a:fld>
            <a:endParaRPr lang="en-US"/>
          </a:p>
        </p:txBody>
      </p:sp>
      <p:sp>
        <p:nvSpPr>
          <p:cNvPr id="8" name="Footer Placeholder 7">
            <a:extLst>
              <a:ext uri="{FF2B5EF4-FFF2-40B4-BE49-F238E27FC236}">
                <a16:creationId xmlns:a16="http://schemas.microsoft.com/office/drawing/2014/main" id="{F7CA236A-99C7-4707-BD2B-9AFBC929F4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394284-566C-45DE-A08E-C0EF2A02D0A6}"/>
              </a:ext>
            </a:extLst>
          </p:cNvPr>
          <p:cNvSpPr>
            <a:spLocks noGrp="1"/>
          </p:cNvSpPr>
          <p:nvPr>
            <p:ph type="sldNum" sz="quarter" idx="12"/>
          </p:nvPr>
        </p:nvSpPr>
        <p:spPr/>
        <p:txBody>
          <a:bodyPr/>
          <a:lstStyle/>
          <a:p>
            <a:fld id="{3461B492-FA76-42D3-9A75-4467B0A53650}" type="slidenum">
              <a:rPr lang="en-US" smtClean="0"/>
              <a:t>‹#›</a:t>
            </a:fld>
            <a:endParaRPr lang="en-US"/>
          </a:p>
        </p:txBody>
      </p:sp>
    </p:spTree>
    <p:extLst>
      <p:ext uri="{BB962C8B-B14F-4D97-AF65-F5344CB8AC3E}">
        <p14:creationId xmlns:p14="http://schemas.microsoft.com/office/powerpoint/2010/main" val="367985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16CC0-8CC1-4A1C-98F0-E9A6494AF9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34E4C3-41F5-4C9E-8EFD-7DE1853F1A84}"/>
              </a:ext>
            </a:extLst>
          </p:cNvPr>
          <p:cNvSpPr>
            <a:spLocks noGrp="1"/>
          </p:cNvSpPr>
          <p:nvPr>
            <p:ph type="dt" sz="half" idx="10"/>
          </p:nvPr>
        </p:nvSpPr>
        <p:spPr/>
        <p:txBody>
          <a:bodyPr/>
          <a:lstStyle/>
          <a:p>
            <a:fld id="{B3404603-F73C-4EEF-9E80-5ED9078690DF}" type="datetimeFigureOut">
              <a:rPr lang="en-US" smtClean="0"/>
              <a:t>12/19/2018</a:t>
            </a:fld>
            <a:endParaRPr lang="en-US"/>
          </a:p>
        </p:txBody>
      </p:sp>
      <p:sp>
        <p:nvSpPr>
          <p:cNvPr id="4" name="Footer Placeholder 3">
            <a:extLst>
              <a:ext uri="{FF2B5EF4-FFF2-40B4-BE49-F238E27FC236}">
                <a16:creationId xmlns:a16="http://schemas.microsoft.com/office/drawing/2014/main" id="{20F9DE4A-B738-4C08-BC1A-005A7D7162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B81F06-5B24-4B75-827E-2BC55CEF99B7}"/>
              </a:ext>
            </a:extLst>
          </p:cNvPr>
          <p:cNvSpPr>
            <a:spLocks noGrp="1"/>
          </p:cNvSpPr>
          <p:nvPr>
            <p:ph type="sldNum" sz="quarter" idx="12"/>
          </p:nvPr>
        </p:nvSpPr>
        <p:spPr/>
        <p:txBody>
          <a:bodyPr/>
          <a:lstStyle/>
          <a:p>
            <a:fld id="{3461B492-FA76-42D3-9A75-4467B0A53650}" type="slidenum">
              <a:rPr lang="en-US" smtClean="0"/>
              <a:t>‹#›</a:t>
            </a:fld>
            <a:endParaRPr lang="en-US"/>
          </a:p>
        </p:txBody>
      </p:sp>
    </p:spTree>
    <p:extLst>
      <p:ext uri="{BB962C8B-B14F-4D97-AF65-F5344CB8AC3E}">
        <p14:creationId xmlns:p14="http://schemas.microsoft.com/office/powerpoint/2010/main" val="335283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7F3BA0-2A2E-437E-ABA4-ACEE4BD56AE4}"/>
              </a:ext>
            </a:extLst>
          </p:cNvPr>
          <p:cNvSpPr>
            <a:spLocks noGrp="1"/>
          </p:cNvSpPr>
          <p:nvPr>
            <p:ph type="dt" sz="half" idx="10"/>
          </p:nvPr>
        </p:nvSpPr>
        <p:spPr/>
        <p:txBody>
          <a:bodyPr/>
          <a:lstStyle/>
          <a:p>
            <a:fld id="{B3404603-F73C-4EEF-9E80-5ED9078690DF}" type="datetimeFigureOut">
              <a:rPr lang="en-US" smtClean="0"/>
              <a:t>12/19/2018</a:t>
            </a:fld>
            <a:endParaRPr lang="en-US"/>
          </a:p>
        </p:txBody>
      </p:sp>
      <p:sp>
        <p:nvSpPr>
          <p:cNvPr id="3" name="Footer Placeholder 2">
            <a:extLst>
              <a:ext uri="{FF2B5EF4-FFF2-40B4-BE49-F238E27FC236}">
                <a16:creationId xmlns:a16="http://schemas.microsoft.com/office/drawing/2014/main" id="{86E950E6-632E-4DB3-895A-F761B903BB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CC92CF-8FAC-4022-B4B3-1A28FEAEE2B4}"/>
              </a:ext>
            </a:extLst>
          </p:cNvPr>
          <p:cNvSpPr>
            <a:spLocks noGrp="1"/>
          </p:cNvSpPr>
          <p:nvPr>
            <p:ph type="sldNum" sz="quarter" idx="12"/>
          </p:nvPr>
        </p:nvSpPr>
        <p:spPr/>
        <p:txBody>
          <a:bodyPr/>
          <a:lstStyle/>
          <a:p>
            <a:fld id="{3461B492-FA76-42D3-9A75-4467B0A53650}" type="slidenum">
              <a:rPr lang="en-US" smtClean="0"/>
              <a:t>‹#›</a:t>
            </a:fld>
            <a:endParaRPr lang="en-US"/>
          </a:p>
        </p:txBody>
      </p:sp>
    </p:spTree>
    <p:extLst>
      <p:ext uri="{BB962C8B-B14F-4D97-AF65-F5344CB8AC3E}">
        <p14:creationId xmlns:p14="http://schemas.microsoft.com/office/powerpoint/2010/main" val="3482421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4224D-91D3-4291-8043-E531BD2CB3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59D836-69CB-4DAA-B4F1-B4C9F3F8AC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97BB65-24DC-45A2-B948-01B71A4153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3454E3-0C64-46AC-9F67-03909B38BCE0}"/>
              </a:ext>
            </a:extLst>
          </p:cNvPr>
          <p:cNvSpPr>
            <a:spLocks noGrp="1"/>
          </p:cNvSpPr>
          <p:nvPr>
            <p:ph type="dt" sz="half" idx="10"/>
          </p:nvPr>
        </p:nvSpPr>
        <p:spPr/>
        <p:txBody>
          <a:bodyPr/>
          <a:lstStyle/>
          <a:p>
            <a:fld id="{B3404603-F73C-4EEF-9E80-5ED9078690DF}" type="datetimeFigureOut">
              <a:rPr lang="en-US" smtClean="0"/>
              <a:t>12/19/2018</a:t>
            </a:fld>
            <a:endParaRPr lang="en-US"/>
          </a:p>
        </p:txBody>
      </p:sp>
      <p:sp>
        <p:nvSpPr>
          <p:cNvPr id="6" name="Footer Placeholder 5">
            <a:extLst>
              <a:ext uri="{FF2B5EF4-FFF2-40B4-BE49-F238E27FC236}">
                <a16:creationId xmlns:a16="http://schemas.microsoft.com/office/drawing/2014/main" id="{189FCFAC-B624-42D6-A31F-357D290B4E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B02C0E-2FE9-47CF-B8E5-601D7A6114A9}"/>
              </a:ext>
            </a:extLst>
          </p:cNvPr>
          <p:cNvSpPr>
            <a:spLocks noGrp="1"/>
          </p:cNvSpPr>
          <p:nvPr>
            <p:ph type="sldNum" sz="quarter" idx="12"/>
          </p:nvPr>
        </p:nvSpPr>
        <p:spPr/>
        <p:txBody>
          <a:bodyPr/>
          <a:lstStyle/>
          <a:p>
            <a:fld id="{3461B492-FA76-42D3-9A75-4467B0A53650}" type="slidenum">
              <a:rPr lang="en-US" smtClean="0"/>
              <a:t>‹#›</a:t>
            </a:fld>
            <a:endParaRPr lang="en-US"/>
          </a:p>
        </p:txBody>
      </p:sp>
    </p:spTree>
    <p:extLst>
      <p:ext uri="{BB962C8B-B14F-4D97-AF65-F5344CB8AC3E}">
        <p14:creationId xmlns:p14="http://schemas.microsoft.com/office/powerpoint/2010/main" val="3915623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69C46-13DF-4774-9021-671A829ACA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EB949F-7862-4D16-B82D-B16394C42D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DE13E4-45D4-4D43-9B29-DA25D6362C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144F35-3489-4E2D-8F71-77DAF0958816}"/>
              </a:ext>
            </a:extLst>
          </p:cNvPr>
          <p:cNvSpPr>
            <a:spLocks noGrp="1"/>
          </p:cNvSpPr>
          <p:nvPr>
            <p:ph type="dt" sz="half" idx="10"/>
          </p:nvPr>
        </p:nvSpPr>
        <p:spPr/>
        <p:txBody>
          <a:bodyPr/>
          <a:lstStyle/>
          <a:p>
            <a:fld id="{B3404603-F73C-4EEF-9E80-5ED9078690DF}" type="datetimeFigureOut">
              <a:rPr lang="en-US" smtClean="0"/>
              <a:t>12/19/2018</a:t>
            </a:fld>
            <a:endParaRPr lang="en-US"/>
          </a:p>
        </p:txBody>
      </p:sp>
      <p:sp>
        <p:nvSpPr>
          <p:cNvPr id="6" name="Footer Placeholder 5">
            <a:extLst>
              <a:ext uri="{FF2B5EF4-FFF2-40B4-BE49-F238E27FC236}">
                <a16:creationId xmlns:a16="http://schemas.microsoft.com/office/drawing/2014/main" id="{50E512AC-93B8-49C2-9254-8DA6651CB1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058173-4F92-4CC6-B135-A5A87E141856}"/>
              </a:ext>
            </a:extLst>
          </p:cNvPr>
          <p:cNvSpPr>
            <a:spLocks noGrp="1"/>
          </p:cNvSpPr>
          <p:nvPr>
            <p:ph type="sldNum" sz="quarter" idx="12"/>
          </p:nvPr>
        </p:nvSpPr>
        <p:spPr/>
        <p:txBody>
          <a:bodyPr/>
          <a:lstStyle/>
          <a:p>
            <a:fld id="{3461B492-FA76-42D3-9A75-4467B0A53650}" type="slidenum">
              <a:rPr lang="en-US" smtClean="0"/>
              <a:t>‹#›</a:t>
            </a:fld>
            <a:endParaRPr lang="en-US"/>
          </a:p>
        </p:txBody>
      </p:sp>
    </p:spTree>
    <p:extLst>
      <p:ext uri="{BB962C8B-B14F-4D97-AF65-F5344CB8AC3E}">
        <p14:creationId xmlns:p14="http://schemas.microsoft.com/office/powerpoint/2010/main" val="1225051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207D7F-8977-4CD1-84C7-8215BEADDF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1DD942-D796-42C0-9EC3-A700B11CD7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CB173A-3D44-467C-B339-D786A2A363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04603-F73C-4EEF-9E80-5ED9078690DF}" type="datetimeFigureOut">
              <a:rPr lang="en-US" smtClean="0"/>
              <a:t>12/19/2018</a:t>
            </a:fld>
            <a:endParaRPr lang="en-US"/>
          </a:p>
        </p:txBody>
      </p:sp>
      <p:sp>
        <p:nvSpPr>
          <p:cNvPr id="5" name="Footer Placeholder 4">
            <a:extLst>
              <a:ext uri="{FF2B5EF4-FFF2-40B4-BE49-F238E27FC236}">
                <a16:creationId xmlns:a16="http://schemas.microsoft.com/office/drawing/2014/main" id="{0F7D6E3B-46C4-47C3-A48B-9D185868AC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7C4EB2-4AB6-4F5F-B6E3-E2829FAF8D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1B492-FA76-42D3-9A75-4467B0A53650}" type="slidenum">
              <a:rPr lang="en-US" smtClean="0"/>
              <a:t>‹#›</a:t>
            </a:fld>
            <a:endParaRPr lang="en-US"/>
          </a:p>
        </p:txBody>
      </p:sp>
    </p:spTree>
    <p:extLst>
      <p:ext uri="{BB962C8B-B14F-4D97-AF65-F5344CB8AC3E}">
        <p14:creationId xmlns:p14="http://schemas.microsoft.com/office/powerpoint/2010/main" val="611243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81E12-694F-49CC-86FA-5870D29F12D3}"/>
              </a:ext>
            </a:extLst>
          </p:cNvPr>
          <p:cNvSpPr>
            <a:spLocks noGrp="1"/>
          </p:cNvSpPr>
          <p:nvPr>
            <p:ph type="ctrTitle"/>
          </p:nvPr>
        </p:nvSpPr>
        <p:spPr>
          <a:xfrm>
            <a:off x="0" y="0"/>
            <a:ext cx="12192000" cy="3509963"/>
          </a:xfrm>
        </p:spPr>
        <p:txBody>
          <a:bodyPr>
            <a:normAutofit/>
          </a:bodyPr>
          <a:lstStyle/>
          <a:p>
            <a:r>
              <a:rPr lang="en-US" sz="8000" b="1" dirty="0"/>
              <a:t>PROMISES AND PERILS OF 21st CENTURY TECHNOLOGIES</a:t>
            </a:r>
          </a:p>
        </p:txBody>
      </p:sp>
      <p:pic>
        <p:nvPicPr>
          <p:cNvPr id="4" name="Picture 3">
            <a:extLst>
              <a:ext uri="{FF2B5EF4-FFF2-40B4-BE49-F238E27FC236}">
                <a16:creationId xmlns:a16="http://schemas.microsoft.com/office/drawing/2014/main" id="{D4D225F7-BE3D-4D88-A0C9-BBB9CEA229AE}"/>
              </a:ext>
            </a:extLst>
          </p:cNvPr>
          <p:cNvPicPr>
            <a:picLocks noChangeAspect="1"/>
          </p:cNvPicPr>
          <p:nvPr/>
        </p:nvPicPr>
        <p:blipFill>
          <a:blip r:embed="rId3"/>
          <a:stretch>
            <a:fillRect/>
          </a:stretch>
        </p:blipFill>
        <p:spPr>
          <a:xfrm>
            <a:off x="0" y="3348036"/>
            <a:ext cx="12192000" cy="3509964"/>
          </a:xfrm>
          <a:prstGeom prst="rect">
            <a:avLst/>
          </a:prstGeom>
        </p:spPr>
      </p:pic>
      <p:sp>
        <p:nvSpPr>
          <p:cNvPr id="3" name="Subtitle 2">
            <a:extLst>
              <a:ext uri="{FF2B5EF4-FFF2-40B4-BE49-F238E27FC236}">
                <a16:creationId xmlns:a16="http://schemas.microsoft.com/office/drawing/2014/main" id="{82104815-96D3-42E2-9869-23FF375690B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06991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E39CB-6339-4BDC-8894-6708E736E18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15238C9-B872-48D3-8F47-1A52F57F8ED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6F543BE-D92B-41B3-BAE3-017E77178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33044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89342-BD7A-44AE-BF80-B15F98E7588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00A5A49-5CEA-4BFA-B7B0-A7DBF781041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957ECA1-78A7-405F-9C4F-CF3B152F78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8002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054D-B5D4-48FE-8FAD-6F7BBF3999E9}"/>
              </a:ext>
            </a:extLst>
          </p:cNvPr>
          <p:cNvSpPr>
            <a:spLocks noGrp="1"/>
          </p:cNvSpPr>
          <p:nvPr>
            <p:ph type="ctrTitle"/>
          </p:nvPr>
        </p:nvSpPr>
        <p:spPr>
          <a:xfrm>
            <a:off x="0" y="0"/>
            <a:ext cx="12192000" cy="6858001"/>
          </a:xfrm>
        </p:spPr>
        <p:txBody>
          <a:bodyPr>
            <a:normAutofit/>
          </a:bodyPr>
          <a:lstStyle/>
          <a:p>
            <a:r>
              <a:rPr lang="en-US" b="1" dirty="0"/>
              <a:t>This year’s Davos meeting will offer a glimpse of where the next life-, planet- and economy-saving discoveries and products will come from, and where we should invest our talents and treasure to fuel the next generation of transformative technologies.</a:t>
            </a:r>
          </a:p>
        </p:txBody>
      </p:sp>
      <p:sp>
        <p:nvSpPr>
          <p:cNvPr id="3" name="Subtitle 2">
            <a:extLst>
              <a:ext uri="{FF2B5EF4-FFF2-40B4-BE49-F238E27FC236}">
                <a16:creationId xmlns:a16="http://schemas.microsoft.com/office/drawing/2014/main" id="{B0B479BA-2BC0-48C4-8E24-A5D140C5ADB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3388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D4104-B847-4D3A-97DC-4967E0C3460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F02957E-B89D-4876-B414-B4359F14F3A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CA4C074-36BB-4B78-82CD-7FFB28B32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17524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F56A9-A63B-4BB3-B5B5-7FE64077348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CB6B399-3B24-4400-9213-D93775BF614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78A6364-3AEB-44D3-BC86-1DF42339D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04942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FD01F-DE52-4725-9046-CE0880D026E2}"/>
              </a:ext>
            </a:extLst>
          </p:cNvPr>
          <p:cNvSpPr>
            <a:spLocks noGrp="1"/>
          </p:cNvSpPr>
          <p:nvPr>
            <p:ph type="ctrTitle"/>
          </p:nvPr>
        </p:nvSpPr>
        <p:spPr>
          <a:xfrm>
            <a:off x="0" y="0"/>
            <a:ext cx="12192000" cy="6857999"/>
          </a:xfrm>
        </p:spPr>
        <p:txBody>
          <a:bodyPr>
            <a:noAutofit/>
          </a:bodyPr>
          <a:lstStyle/>
          <a:p>
            <a:r>
              <a:rPr lang="en-US" sz="7200" b="1" dirty="0"/>
              <a:t>An accelerating convergence of the biological, physical, and engineering sciences promises a stunning array of new technological solutions. Imagine a coal-fueled power plant that emits only water and clean air.</a:t>
            </a:r>
          </a:p>
        </p:txBody>
      </p:sp>
      <p:sp>
        <p:nvSpPr>
          <p:cNvPr id="3" name="Subtitle 2">
            <a:extLst>
              <a:ext uri="{FF2B5EF4-FFF2-40B4-BE49-F238E27FC236}">
                <a16:creationId xmlns:a16="http://schemas.microsoft.com/office/drawing/2014/main" id="{1C516C69-0D2A-4536-BFC4-C9712005E35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87030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EB8C-38D0-4539-8C12-F8E5DF11A44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822F15B-3DCB-468B-BD2F-C9F231D1073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10E5A46-8273-4EC6-B103-F51E0426D2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620009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EB55D-9D62-4E62-9A19-25D53FB7D34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FC614C7-A9FD-41D7-ADFC-C8F5212EC6A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CAD7CF8-0581-4FC6-9642-357740EC97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12095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526AF-DCC1-4A7D-B617-82C353BD556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92479AA-DB3E-4E75-8163-523F043CFD3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830F78F-0B70-442A-8DC0-712AE6B86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32430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7C91-0024-49FF-BD59-29D2072E4383}"/>
              </a:ext>
            </a:extLst>
          </p:cNvPr>
          <p:cNvSpPr>
            <a:spLocks noGrp="1"/>
          </p:cNvSpPr>
          <p:nvPr>
            <p:ph type="ctrTitle"/>
          </p:nvPr>
        </p:nvSpPr>
        <p:spPr>
          <a:xfrm>
            <a:off x="0" y="0"/>
            <a:ext cx="12192000" cy="6857999"/>
          </a:xfrm>
        </p:spPr>
        <p:txBody>
          <a:bodyPr>
            <a:normAutofit/>
          </a:bodyPr>
          <a:lstStyle/>
          <a:p>
            <a:r>
              <a:rPr lang="en-US" sz="7200" b="1" dirty="0"/>
              <a:t>Inside the plant, designer yeast cells transform the carbon dioxide released during the coal’s combustion into raw materials for floor tiles and other construction supplies.</a:t>
            </a:r>
          </a:p>
        </p:txBody>
      </p:sp>
      <p:sp>
        <p:nvSpPr>
          <p:cNvPr id="3" name="Subtitle 2">
            <a:extLst>
              <a:ext uri="{FF2B5EF4-FFF2-40B4-BE49-F238E27FC236}">
                <a16:creationId xmlns:a16="http://schemas.microsoft.com/office/drawing/2014/main" id="{DB789DB3-5CB5-46B9-8D4B-8BBE92A0AE3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85538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04188-B4F9-403C-9879-9FC3AB22C6F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60A4625-8086-4B83-8C84-6B71FE2ED5E5}"/>
              </a:ext>
            </a:extLst>
          </p:cNvPr>
          <p:cNvSpPr>
            <a:spLocks noGrp="1"/>
          </p:cNvSpPr>
          <p:nvPr>
            <p:ph type="subTitle" idx="1"/>
          </p:nvPr>
        </p:nvSpPr>
        <p:spPr>
          <a:xfrm>
            <a:off x="0" y="0"/>
            <a:ext cx="12192000" cy="6858000"/>
          </a:xfrm>
        </p:spPr>
        <p:txBody>
          <a:bodyPr>
            <a:noAutofit/>
          </a:bodyPr>
          <a:lstStyle/>
          <a:p>
            <a:r>
              <a:rPr lang="en-US" sz="6000" b="1" dirty="0"/>
              <a:t>This year’s World Economic Forum meeting in Davos, Switzerland, addresses threats to geopolitical stability and human life, and seeks ways to accelerate the design of more effective political, economic, and technological tools to address them. </a:t>
            </a:r>
          </a:p>
        </p:txBody>
      </p:sp>
    </p:spTree>
    <p:extLst>
      <p:ext uri="{BB962C8B-B14F-4D97-AF65-F5344CB8AC3E}">
        <p14:creationId xmlns:p14="http://schemas.microsoft.com/office/powerpoint/2010/main" val="3248361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61796-4057-42BE-9895-332E0891ECB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DE8B4375-3496-479E-B9DF-725D1A2A07C6}"/>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9B7DBE77-9231-4067-9672-4C19F5A40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3367595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CEA6-3F53-4836-A722-61D7C1520BB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0B1F379-2262-4ACE-9588-3BE0222008C2}"/>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C46C869-92D2-431E-8C25-D05E692D94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4187912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ACC0-4FDC-45AF-8E99-B218385241BF}"/>
              </a:ext>
            </a:extLst>
          </p:cNvPr>
          <p:cNvSpPr>
            <a:spLocks noGrp="1"/>
          </p:cNvSpPr>
          <p:nvPr>
            <p:ph type="ctrTitle"/>
          </p:nvPr>
        </p:nvSpPr>
        <p:spPr>
          <a:xfrm>
            <a:off x="0" y="0"/>
            <a:ext cx="12191999" cy="6857999"/>
          </a:xfrm>
        </p:spPr>
        <p:txBody>
          <a:bodyPr>
            <a:normAutofit/>
          </a:bodyPr>
          <a:lstStyle/>
          <a:p>
            <a:r>
              <a:rPr lang="en-US" b="1" dirty="0"/>
              <a:t>Or imagine a simple and inexpensive urine test that can diagnose cancer, eliminating the need for a surgical biopsy. And, when cancer treatment is needed, its toxic punch hits cancer cells selectively, with far fewer damaging side effects.</a:t>
            </a:r>
          </a:p>
        </p:txBody>
      </p:sp>
      <p:sp>
        <p:nvSpPr>
          <p:cNvPr id="3" name="Subtitle 2">
            <a:extLst>
              <a:ext uri="{FF2B5EF4-FFF2-40B4-BE49-F238E27FC236}">
                <a16:creationId xmlns:a16="http://schemas.microsoft.com/office/drawing/2014/main" id="{AA7D579A-31C9-48AF-875C-38C974B3845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39168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12F6A-DF1A-498E-AAAD-E20CBD7784A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C8AE4B7-A0FF-46C0-AF4B-08C35B8785DD}"/>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030263A-3889-4A03-9BC2-524AA10855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Tree>
    <p:extLst>
      <p:ext uri="{BB962C8B-B14F-4D97-AF65-F5344CB8AC3E}">
        <p14:creationId xmlns:p14="http://schemas.microsoft.com/office/powerpoint/2010/main" val="939979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44775-E982-4310-83C9-403C2D016D9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2967B9D-C754-42D0-8144-AD5AE78098D4}"/>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14AF9353-A420-4883-9B52-7324C379DE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615533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B2072-4F1A-44DA-8DD8-5C8923C5C56A}"/>
              </a:ext>
            </a:extLst>
          </p:cNvPr>
          <p:cNvSpPr>
            <a:spLocks noGrp="1"/>
          </p:cNvSpPr>
          <p:nvPr>
            <p:ph type="ctrTitle"/>
          </p:nvPr>
        </p:nvSpPr>
        <p:spPr>
          <a:xfrm>
            <a:off x="0" y="0"/>
            <a:ext cx="12192000" cy="6857999"/>
          </a:xfrm>
        </p:spPr>
        <p:txBody>
          <a:bodyPr>
            <a:normAutofit/>
          </a:bodyPr>
          <a:lstStyle/>
          <a:p>
            <a:r>
              <a:rPr lang="en-US" sz="6600" b="1" dirty="0"/>
              <a:t>Or imagine a future with plentiful food and fuel crops. Through improved seed stocks and more efficient water management, we can have crops that require less water, grow at higher density, and thrive in wider temperature ranges. </a:t>
            </a:r>
          </a:p>
        </p:txBody>
      </p:sp>
      <p:sp>
        <p:nvSpPr>
          <p:cNvPr id="3" name="Subtitle 2">
            <a:extLst>
              <a:ext uri="{FF2B5EF4-FFF2-40B4-BE49-F238E27FC236}">
                <a16:creationId xmlns:a16="http://schemas.microsoft.com/office/drawing/2014/main" id="{03D86EA2-436D-4251-AF90-6F0109240F2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21047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A64AD-1A46-4B45-AC16-7F57F9663B7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24FA280-4ED1-490D-9984-29407657AA8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0260FCB-ACA6-4E7A-8218-FC0174F8EB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12378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8CCAD-53EA-4865-9543-68F20C69DCC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B404F94-260E-4894-9D38-F839185F2E9F}"/>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13E9B37-73AF-4E85-A9F5-83258D5F2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325452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F4268-2D3C-4F59-8C75-4EE7C89A6F7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4AC49D4-BA35-41EC-B946-A94AA7F4F853}"/>
              </a:ext>
            </a:extLst>
          </p:cNvPr>
          <p:cNvSpPr>
            <a:spLocks noGrp="1"/>
          </p:cNvSpPr>
          <p:nvPr>
            <p:ph type="subTitle" idx="1"/>
          </p:nvPr>
        </p:nvSpPr>
        <p:spPr>
          <a:xfrm>
            <a:off x="0" y="0"/>
            <a:ext cx="12192000" cy="6858000"/>
          </a:xfrm>
        </p:spPr>
        <p:txBody>
          <a:bodyPr>
            <a:normAutofit/>
          </a:bodyPr>
          <a:lstStyle/>
          <a:p>
            <a:r>
              <a:rPr lang="en-US" sz="7200" b="1" dirty="0"/>
              <a:t>These advances will enable us to feed and provide power – at a lower economic and environmental cost – to the anticipated 2050 population of nine billion people.</a:t>
            </a:r>
          </a:p>
        </p:txBody>
      </p:sp>
    </p:spTree>
    <p:extLst>
      <p:ext uri="{BB962C8B-B14F-4D97-AF65-F5344CB8AC3E}">
        <p14:creationId xmlns:p14="http://schemas.microsoft.com/office/powerpoint/2010/main" val="1908191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BDDE9-989E-4849-B083-22958F8AE1B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D9A9B47-D3A7-4933-8E16-BC71616EB45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80B8D69-3C66-4B28-B4A5-7A03D6E78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05067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58065-BACA-48DA-B076-7E307873C39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C55714A-E99D-4932-8748-93A334BFE1A8}"/>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D2987FCF-0875-4211-9834-4913B52EE1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50268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D07A5-798F-40B4-8227-75573684445F}"/>
              </a:ext>
            </a:extLst>
          </p:cNvPr>
          <p:cNvSpPr>
            <a:spLocks noGrp="1"/>
          </p:cNvSpPr>
          <p:nvPr>
            <p:ph type="ctrTitle"/>
          </p:nvPr>
        </p:nvSpPr>
        <p:spPr>
          <a:xfrm>
            <a:off x="0" y="0"/>
            <a:ext cx="12192000" cy="6857999"/>
          </a:xfrm>
        </p:spPr>
        <p:txBody>
          <a:bodyPr>
            <a:normAutofit/>
          </a:bodyPr>
          <a:lstStyle/>
          <a:p>
            <a:r>
              <a:rPr lang="en-US" b="1" dirty="0"/>
              <a:t>Just as the twentieth century’s convergence of physics and engineering transformed our lives, the accelerating convergence of biology and engineering is driving unprecedented discoveries that promise to create another platform for innovation, the rise of new industries, and economic growth. </a:t>
            </a:r>
          </a:p>
        </p:txBody>
      </p:sp>
      <p:sp>
        <p:nvSpPr>
          <p:cNvPr id="3" name="Subtitle 2">
            <a:extLst>
              <a:ext uri="{FF2B5EF4-FFF2-40B4-BE49-F238E27FC236}">
                <a16:creationId xmlns:a16="http://schemas.microsoft.com/office/drawing/2014/main" id="{EFEC6005-58F2-4B15-8F8E-FC61D4843FA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75122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632BB-9F91-40D0-9597-0ADB286C4F2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05E5BE8-8B48-4324-93B1-E67826E83CD8}"/>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DEFF8A87-0F67-4564-9298-51C6BE979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03236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44B2D-B644-4022-A2DA-FDEBC403FFD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C4949DC-D2F3-4EF5-B86D-9EF05A94478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489A621-8F46-49B7-9D6B-B261EE3D0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44798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43956-D7D1-44BA-ACC6-1A3B7FD022A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D320978-4AE2-4FC4-99FC-85AFB41A8E0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FB08D37-BA2C-40D3-A11D-5E0763503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3" y="0"/>
            <a:ext cx="12234863" cy="6858000"/>
          </a:xfrm>
          <a:prstGeom prst="rect">
            <a:avLst/>
          </a:prstGeom>
        </p:spPr>
      </p:pic>
    </p:spTree>
    <p:extLst>
      <p:ext uri="{BB962C8B-B14F-4D97-AF65-F5344CB8AC3E}">
        <p14:creationId xmlns:p14="http://schemas.microsoft.com/office/powerpoint/2010/main" val="429595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CF4B6-6A29-41B4-BD63-52E29BAE096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3FF02ED-BB30-4562-9D31-6A1EB32D1E2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DF7A308-3C70-452A-B09A-442FB4275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53274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9AFFF-BE4D-45E3-8BA6-E16F994FC92F}"/>
              </a:ext>
            </a:extLst>
          </p:cNvPr>
          <p:cNvSpPr>
            <a:spLocks noGrp="1"/>
          </p:cNvSpPr>
          <p:nvPr>
            <p:ph type="ctrTitle"/>
          </p:nvPr>
        </p:nvSpPr>
        <p:spPr>
          <a:xfrm>
            <a:off x="0" y="0"/>
            <a:ext cx="12192000" cy="6857999"/>
          </a:xfrm>
        </p:spPr>
        <p:txBody>
          <a:bodyPr>
            <a:normAutofit/>
          </a:bodyPr>
          <a:lstStyle/>
          <a:p>
            <a:r>
              <a:rPr lang="en-US" sz="8000" b="1" dirty="0"/>
              <a:t>Among this generation’s most daunting challenges are food, water, and energy shortages; climate change and rising sea levels; and the spread of new, drug-resistant diseases.</a:t>
            </a:r>
          </a:p>
        </p:txBody>
      </p:sp>
      <p:sp>
        <p:nvSpPr>
          <p:cNvPr id="3" name="Subtitle 2">
            <a:extLst>
              <a:ext uri="{FF2B5EF4-FFF2-40B4-BE49-F238E27FC236}">
                <a16:creationId xmlns:a16="http://schemas.microsoft.com/office/drawing/2014/main" id="{1D7B1F47-6060-4551-816B-6BF775F88F6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62471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7DCA8-CF41-493A-A4E2-D76A03D0098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01C6B41-6558-49BF-85B8-6D52F421584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94C8640E-5A32-4F21-A844-4DD8DC70A8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44375" cy="6858000"/>
          </a:xfrm>
          <a:prstGeom prst="rect">
            <a:avLst/>
          </a:prstGeom>
        </p:spPr>
      </p:pic>
    </p:spTree>
    <p:extLst>
      <p:ext uri="{BB962C8B-B14F-4D97-AF65-F5344CB8AC3E}">
        <p14:creationId xmlns:p14="http://schemas.microsoft.com/office/powerpoint/2010/main" val="3887513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D51D8-4F04-4E59-830D-3026DD07D32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A9F4EFF-AB5C-4E8D-BF70-E9D3216003E9}"/>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152AE89-A6BC-43C7-B2D9-96D1ABCAF1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55221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3AB63-1190-484C-AA46-B2EAA81A7338}"/>
              </a:ext>
            </a:extLst>
          </p:cNvPr>
          <p:cNvSpPr>
            <a:spLocks noGrp="1"/>
          </p:cNvSpPr>
          <p:nvPr>
            <p:ph type="ctrTitle"/>
          </p:nvPr>
        </p:nvSpPr>
        <p:spPr>
          <a:xfrm>
            <a:off x="0" y="0"/>
            <a:ext cx="12192000" cy="6857999"/>
          </a:xfrm>
        </p:spPr>
        <p:txBody>
          <a:bodyPr>
            <a:noAutofit/>
          </a:bodyPr>
          <a:lstStyle/>
          <a:p>
            <a:r>
              <a:rPr lang="en-US" sz="7200" b="1" dirty="0"/>
              <a:t>Humanity has faced threats to its existence and the health of the planet before, yet we have managed to avoid the apocalypse, or at least postpone it, through ingenuity and invention. </a:t>
            </a:r>
          </a:p>
        </p:txBody>
      </p:sp>
      <p:sp>
        <p:nvSpPr>
          <p:cNvPr id="3" name="Subtitle 2">
            <a:extLst>
              <a:ext uri="{FF2B5EF4-FFF2-40B4-BE49-F238E27FC236}">
                <a16:creationId xmlns:a16="http://schemas.microsoft.com/office/drawing/2014/main" id="{F354EDF2-A7AA-4C77-ACBB-DA21D1D824A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6785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376</Words>
  <Application>Microsoft Office PowerPoint</Application>
  <PresentationFormat>Widescreen</PresentationFormat>
  <Paragraphs>11</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PROMISES AND PERILS OF 21st CENTURY TECHNOLOGIES</vt:lpstr>
      <vt:lpstr>PowerPoint Presentation</vt:lpstr>
      <vt:lpstr>PowerPoint Presentation</vt:lpstr>
      <vt:lpstr>PowerPoint Presentation</vt:lpstr>
      <vt:lpstr>PowerPoint Presentation</vt:lpstr>
      <vt:lpstr>Among this generation’s most daunting challenges are food, water, and energy shortages; climate change and rising sea levels; and the spread of new, drug-resistant diseases.</vt:lpstr>
      <vt:lpstr>PowerPoint Presentation</vt:lpstr>
      <vt:lpstr>PowerPoint Presentation</vt:lpstr>
      <vt:lpstr>Humanity has faced threats to its existence and the health of the planet before, yet we have managed to avoid the apocalypse, or at least postpone it, through ingenuity and invention. </vt:lpstr>
      <vt:lpstr>PowerPoint Presentation</vt:lpstr>
      <vt:lpstr>PowerPoint Presentation</vt:lpstr>
      <vt:lpstr>This year’s Davos meeting will offer a glimpse of where the next life-, planet- and economy-saving discoveries and products will come from, and where we should invest our talents and treasure to fuel the next generation of transformative technologies.</vt:lpstr>
      <vt:lpstr>PowerPoint Presentation</vt:lpstr>
      <vt:lpstr>PowerPoint Presentation</vt:lpstr>
      <vt:lpstr>An accelerating convergence of the biological, physical, and engineering sciences promises a stunning array of new technological solutions. Imagine a coal-fueled power plant that emits only water and clean air.</vt:lpstr>
      <vt:lpstr>PowerPoint Presentation</vt:lpstr>
      <vt:lpstr>PowerPoint Presentation</vt:lpstr>
      <vt:lpstr>PowerPoint Presentation</vt:lpstr>
      <vt:lpstr>Inside the plant, designer yeast cells transform the carbon dioxide released during the coal’s combustion into raw materials for floor tiles and other construction supplies.</vt:lpstr>
      <vt:lpstr>PowerPoint Presentation</vt:lpstr>
      <vt:lpstr>PowerPoint Presentation</vt:lpstr>
      <vt:lpstr>Or imagine a simple and inexpensive urine test that can diagnose cancer, eliminating the need for a surgical biopsy. And, when cancer treatment is needed, its toxic punch hits cancer cells selectively, with far fewer damaging side effects.</vt:lpstr>
      <vt:lpstr>PowerPoint Presentation</vt:lpstr>
      <vt:lpstr>PowerPoint Presentation</vt:lpstr>
      <vt:lpstr>Or imagine a future with plentiful food and fuel crops. Through improved seed stocks and more efficient water management, we can have crops that require less water, grow at higher density, and thrive in wider temperature ranges. </vt:lpstr>
      <vt:lpstr>PowerPoint Presentation</vt:lpstr>
      <vt:lpstr>PowerPoint Presentation</vt:lpstr>
      <vt:lpstr>PowerPoint Presentation</vt:lpstr>
      <vt:lpstr>PowerPoint Presentation</vt:lpstr>
      <vt:lpstr>Just as the twentieth century’s convergence of physics and engineering transformed our lives, the accelerating convergence of biology and engineering is driving unprecedented discoveries that promise to create another platform for innovation, the rise of new industries, and economic growth.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PROMISES AND PERILS OF 21st CENTURY TECHNOLOGIES</dc:title>
  <dc:creator>Noona</dc:creator>
  <cp:lastModifiedBy>Noona</cp:lastModifiedBy>
  <cp:revision>33</cp:revision>
  <dcterms:created xsi:type="dcterms:W3CDTF">2018-12-19T12:41:22Z</dcterms:created>
  <dcterms:modified xsi:type="dcterms:W3CDTF">2018-12-19T14:25:08Z</dcterms:modified>
</cp:coreProperties>
</file>