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DE60-C3F9-4001-961C-8072FAF746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2A2E66-13F7-4AF0-BF2E-074AF4CD0E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6F7761-663E-4228-9E32-E3BFDC2D51D5}"/>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5" name="Footer Placeholder 4">
            <a:extLst>
              <a:ext uri="{FF2B5EF4-FFF2-40B4-BE49-F238E27FC236}">
                <a16:creationId xmlns:a16="http://schemas.microsoft.com/office/drawing/2014/main" id="{0D6A054D-1AB9-468F-871A-EBAB70962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5E71E-EC93-43D2-825A-F4B92FEE63EB}"/>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201629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77C-D3B4-4050-B040-BBC0F12F49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1A3549-96E0-4099-97DC-A5C38B17FC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7E117-C1E7-4F61-9B54-18759D758C59}"/>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5" name="Footer Placeholder 4">
            <a:extLst>
              <a:ext uri="{FF2B5EF4-FFF2-40B4-BE49-F238E27FC236}">
                <a16:creationId xmlns:a16="http://schemas.microsoft.com/office/drawing/2014/main" id="{6CA12477-AD81-479B-985C-85C49FBD9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0B135-6804-40FF-B977-007FA25AD6E0}"/>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370868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95CE9E-39B7-41F3-8AA8-30075271B2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0CF7C9-9872-4AFD-8371-281DA2187B8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FC040-25A6-46F5-A6C5-13093768B472}"/>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5" name="Footer Placeholder 4">
            <a:extLst>
              <a:ext uri="{FF2B5EF4-FFF2-40B4-BE49-F238E27FC236}">
                <a16:creationId xmlns:a16="http://schemas.microsoft.com/office/drawing/2014/main" id="{54A51385-09DB-4AC3-A49F-BC6F27591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8997B-2F07-4D70-BFEB-6F14D55D7130}"/>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337984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FA9F9-2885-4A84-A544-0C890D6EDA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DFA28C-B93D-4216-B91D-51404BE644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5C429-5A0D-43B9-9188-906293B5230E}"/>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5" name="Footer Placeholder 4">
            <a:extLst>
              <a:ext uri="{FF2B5EF4-FFF2-40B4-BE49-F238E27FC236}">
                <a16:creationId xmlns:a16="http://schemas.microsoft.com/office/drawing/2014/main" id="{F13EF600-2597-489A-AE89-F78E0C8202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8D830-0482-40A2-972A-0B39ED7C2C4B}"/>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315064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C681-9FB9-419D-8A75-DE556CC6BE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DAD9B-FE69-4EBD-8513-A430FC062D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E1964C-52E1-43A8-B90E-2AC31989BBA9}"/>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5" name="Footer Placeholder 4">
            <a:extLst>
              <a:ext uri="{FF2B5EF4-FFF2-40B4-BE49-F238E27FC236}">
                <a16:creationId xmlns:a16="http://schemas.microsoft.com/office/drawing/2014/main" id="{9451834D-617F-4C75-82CD-B2482DB43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4C9AA2-2FA6-4CA2-8249-45A73D79A059}"/>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380800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0ACB-77EF-4795-B833-1B504ECB3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E375A-62D5-47F8-9A49-CA90818575A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D03268-B279-477F-BD03-6790D24905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A54B6E-3473-4F3F-BD80-5B53B90FF357}"/>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6" name="Footer Placeholder 5">
            <a:extLst>
              <a:ext uri="{FF2B5EF4-FFF2-40B4-BE49-F238E27FC236}">
                <a16:creationId xmlns:a16="http://schemas.microsoft.com/office/drawing/2014/main" id="{85FF13F3-DD94-49C4-BB50-90FE7601C5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5D2C8D-B406-41A8-B6A3-144854E297A1}"/>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83150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A4F7-CBED-4E37-B362-CD13E55DB3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A6ACF5-2144-4488-A101-B1A59A18A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7EEE69-C433-41A8-B758-5976E49AED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9296A1-033F-4DBC-889A-73766E686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3A9037-BDA5-46D5-A884-1D550CCA72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66F14D-4E2A-4BCC-9A9D-ECF0A9647C67}"/>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8" name="Footer Placeholder 7">
            <a:extLst>
              <a:ext uri="{FF2B5EF4-FFF2-40B4-BE49-F238E27FC236}">
                <a16:creationId xmlns:a16="http://schemas.microsoft.com/office/drawing/2014/main" id="{A066B667-9300-4EBC-B297-86276FD53B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3E6EFC-7919-4F23-8CB7-21F41DAFDF91}"/>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403314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2988-73AF-4FEB-8250-2931547AED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61820-42C5-4D07-B56B-734DE278ABB4}"/>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4" name="Footer Placeholder 3">
            <a:extLst>
              <a:ext uri="{FF2B5EF4-FFF2-40B4-BE49-F238E27FC236}">
                <a16:creationId xmlns:a16="http://schemas.microsoft.com/office/drawing/2014/main" id="{1E7D5058-0316-4561-8614-9DB03AB572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DE83B-03CE-4529-A6F2-365A434F6312}"/>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120761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25F6F-412F-413E-B343-1BA8C095BD59}"/>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3" name="Footer Placeholder 2">
            <a:extLst>
              <a:ext uri="{FF2B5EF4-FFF2-40B4-BE49-F238E27FC236}">
                <a16:creationId xmlns:a16="http://schemas.microsoft.com/office/drawing/2014/main" id="{3FBCC10F-DB54-4107-B2BB-ABCF297923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2C762-889D-45CE-AA7F-9DD28C25303C}"/>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415084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0C4D-C834-4E66-9A06-9EBDB880F8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005F70-5C4B-4325-AE7A-F769604A5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C5603D-B48F-4913-9C22-E92951232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7EAF38-E57B-4D44-8E06-773F53072418}"/>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6" name="Footer Placeholder 5">
            <a:extLst>
              <a:ext uri="{FF2B5EF4-FFF2-40B4-BE49-F238E27FC236}">
                <a16:creationId xmlns:a16="http://schemas.microsoft.com/office/drawing/2014/main" id="{6D662BC2-210E-46D1-A7E7-2C2F7347B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726050-331B-4C91-AD31-A8054084E175}"/>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3914042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D6596-F365-49C3-9171-3A8BFADC6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6B80FE-BA30-426E-AB86-08934AF6C8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A8A36C-ABC3-4A29-894A-B0F80692D3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19824D-959A-4306-AC86-4844C3948439}"/>
              </a:ext>
            </a:extLst>
          </p:cNvPr>
          <p:cNvSpPr>
            <a:spLocks noGrp="1"/>
          </p:cNvSpPr>
          <p:nvPr>
            <p:ph type="dt" sz="half" idx="10"/>
          </p:nvPr>
        </p:nvSpPr>
        <p:spPr/>
        <p:txBody>
          <a:bodyPr/>
          <a:lstStyle/>
          <a:p>
            <a:fld id="{A89A4873-67D4-4997-8CC4-13CCC8637223}" type="datetimeFigureOut">
              <a:rPr lang="en-US" smtClean="0"/>
              <a:t>12/19/2018</a:t>
            </a:fld>
            <a:endParaRPr lang="en-US"/>
          </a:p>
        </p:txBody>
      </p:sp>
      <p:sp>
        <p:nvSpPr>
          <p:cNvPr id="6" name="Footer Placeholder 5">
            <a:extLst>
              <a:ext uri="{FF2B5EF4-FFF2-40B4-BE49-F238E27FC236}">
                <a16:creationId xmlns:a16="http://schemas.microsoft.com/office/drawing/2014/main" id="{51063726-FAAD-4BDD-85D8-1FC2D5942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264475-211D-4A74-8E25-4DBC9FFA497F}"/>
              </a:ext>
            </a:extLst>
          </p:cNvPr>
          <p:cNvSpPr>
            <a:spLocks noGrp="1"/>
          </p:cNvSpPr>
          <p:nvPr>
            <p:ph type="sldNum" sz="quarter" idx="12"/>
          </p:nvPr>
        </p:nvSpPr>
        <p:spPr/>
        <p:txBody>
          <a:bodyPr/>
          <a:lstStyle/>
          <a:p>
            <a:fld id="{BDC72479-E6E0-4A42-A18A-242B5AE10A43}" type="slidenum">
              <a:rPr lang="en-US" smtClean="0"/>
              <a:t>‹#›</a:t>
            </a:fld>
            <a:endParaRPr lang="en-US"/>
          </a:p>
        </p:txBody>
      </p:sp>
    </p:spTree>
    <p:extLst>
      <p:ext uri="{BB962C8B-B14F-4D97-AF65-F5344CB8AC3E}">
        <p14:creationId xmlns:p14="http://schemas.microsoft.com/office/powerpoint/2010/main" val="159875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AE92D-399F-4B03-BF91-150687592C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0049FD-11B3-4E02-8BFA-FEB86725DE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2BA00-15B5-4F50-B181-DA7103AC2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A4873-67D4-4997-8CC4-13CCC8637223}" type="datetimeFigureOut">
              <a:rPr lang="en-US" smtClean="0"/>
              <a:t>12/19/2018</a:t>
            </a:fld>
            <a:endParaRPr lang="en-US"/>
          </a:p>
        </p:txBody>
      </p:sp>
      <p:sp>
        <p:nvSpPr>
          <p:cNvPr id="5" name="Footer Placeholder 4">
            <a:extLst>
              <a:ext uri="{FF2B5EF4-FFF2-40B4-BE49-F238E27FC236}">
                <a16:creationId xmlns:a16="http://schemas.microsoft.com/office/drawing/2014/main" id="{8B090C1A-43DA-4283-97BF-63B1392CAE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F93073-47D0-4E58-9592-B215E87F6C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72479-E6E0-4A42-A18A-242B5AE10A43}" type="slidenum">
              <a:rPr lang="en-US" smtClean="0"/>
              <a:t>‹#›</a:t>
            </a:fld>
            <a:endParaRPr lang="en-US"/>
          </a:p>
        </p:txBody>
      </p:sp>
    </p:spTree>
    <p:extLst>
      <p:ext uri="{BB962C8B-B14F-4D97-AF65-F5344CB8AC3E}">
        <p14:creationId xmlns:p14="http://schemas.microsoft.com/office/powerpoint/2010/main" val="2300544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3DDCA-EEDE-43FE-A8CD-6367611BF025}"/>
              </a:ext>
            </a:extLst>
          </p:cNvPr>
          <p:cNvSpPr>
            <a:spLocks noGrp="1"/>
          </p:cNvSpPr>
          <p:nvPr>
            <p:ph type="ctrTitle"/>
          </p:nvPr>
        </p:nvSpPr>
        <p:spPr>
          <a:xfrm>
            <a:off x="0" y="1"/>
            <a:ext cx="12192000" cy="2686050"/>
          </a:xfrm>
        </p:spPr>
        <p:txBody>
          <a:bodyPr>
            <a:normAutofit/>
          </a:bodyPr>
          <a:lstStyle/>
          <a:p>
            <a:r>
              <a:rPr lang="en-US" sz="6600" b="1" dirty="0"/>
              <a:t>AI and robotics: the opportunities for European businesses</a:t>
            </a:r>
          </a:p>
        </p:txBody>
      </p:sp>
      <p:sp>
        <p:nvSpPr>
          <p:cNvPr id="3" name="Subtitle 2">
            <a:extLst>
              <a:ext uri="{FF2B5EF4-FFF2-40B4-BE49-F238E27FC236}">
                <a16:creationId xmlns:a16="http://schemas.microsoft.com/office/drawing/2014/main" id="{8EB05968-AE2F-4412-B715-BD39F725EC92}"/>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BC3D442C-BA66-4938-9206-B53193F5AC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86038"/>
            <a:ext cx="12192000" cy="4271962"/>
          </a:xfrm>
          <a:prstGeom prst="rect">
            <a:avLst/>
          </a:prstGeom>
        </p:spPr>
      </p:pic>
    </p:spTree>
    <p:extLst>
      <p:ext uri="{BB962C8B-B14F-4D97-AF65-F5344CB8AC3E}">
        <p14:creationId xmlns:p14="http://schemas.microsoft.com/office/powerpoint/2010/main" val="1113280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20BE-A5BA-4FED-AC4E-2CF32271CAAE}"/>
              </a:ext>
            </a:extLst>
          </p:cNvPr>
          <p:cNvSpPr>
            <a:spLocks noGrp="1"/>
          </p:cNvSpPr>
          <p:nvPr>
            <p:ph type="ctrTitle"/>
          </p:nvPr>
        </p:nvSpPr>
        <p:spPr>
          <a:xfrm>
            <a:off x="0" y="0"/>
            <a:ext cx="12192000" cy="6857999"/>
          </a:xfrm>
        </p:spPr>
        <p:txBody>
          <a:bodyPr>
            <a:normAutofit/>
          </a:bodyPr>
          <a:lstStyle/>
          <a:p>
            <a:r>
              <a:rPr lang="en-US" sz="7200" b="1" dirty="0"/>
              <a:t>The European Union has just unveiled a new plan to boost investment in AI. The measures also seek to create the right environment to ensure trust in the technology.</a:t>
            </a:r>
          </a:p>
        </p:txBody>
      </p:sp>
      <p:sp>
        <p:nvSpPr>
          <p:cNvPr id="3" name="Subtitle 2">
            <a:extLst>
              <a:ext uri="{FF2B5EF4-FFF2-40B4-BE49-F238E27FC236}">
                <a16:creationId xmlns:a16="http://schemas.microsoft.com/office/drawing/2014/main" id="{8CBE6EE8-3320-4133-845A-D72C7F5D0C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0199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D856-1153-470F-AC51-358B0215C1E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25670CC-6E40-49A5-BE54-D903F52BE25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62CC6D1-E0B7-40F2-AB38-DDB78DB15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25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496FD-E490-4DC2-8C1E-57ED0C2DCED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6BBA0D-343A-4B15-AE84-13B398E1599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9CE9E02-5270-42D6-AADF-CACE36757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24623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0A8F4-997D-4A4F-AD41-A063783B86CE}"/>
              </a:ext>
            </a:extLst>
          </p:cNvPr>
          <p:cNvSpPr>
            <a:spLocks noGrp="1"/>
          </p:cNvSpPr>
          <p:nvPr>
            <p:ph type="ctrTitle"/>
          </p:nvPr>
        </p:nvSpPr>
        <p:spPr>
          <a:xfrm>
            <a:off x="0" y="0"/>
            <a:ext cx="12192000" cy="6857999"/>
          </a:xfrm>
        </p:spPr>
        <p:txBody>
          <a:bodyPr>
            <a:noAutofit/>
          </a:bodyPr>
          <a:lstStyle/>
          <a:p>
            <a:r>
              <a:rPr lang="en-US" sz="7200" b="1" dirty="0"/>
              <a:t>AI has the potential to provide solutions to major challenges, such as treating chronic diseases or anticipating cybersecurity threats, which creates new opportunities for innovative businesses.</a:t>
            </a:r>
          </a:p>
        </p:txBody>
      </p:sp>
      <p:sp>
        <p:nvSpPr>
          <p:cNvPr id="3" name="Subtitle 2">
            <a:extLst>
              <a:ext uri="{FF2B5EF4-FFF2-40B4-BE49-F238E27FC236}">
                <a16:creationId xmlns:a16="http://schemas.microsoft.com/office/drawing/2014/main" id="{887EF849-1620-4080-A612-74CD9364ED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6458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94983-F2E2-462C-8E2B-11D653536EC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7814537-9E15-4CF5-88F2-653BA923612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B42D78E-85E8-49DB-AE6D-6EF300582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4973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8ADA-E9F7-4267-8DCB-1E61B710BCC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CC77ADD-5E11-4D2E-B4E8-6944E2326D6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1CC457B-A0C3-423C-BA34-AB8346F47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224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DD980-F57F-48AC-BA41-AD6CC2CA8AC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A13F557-878E-4FE9-AF07-6081A53D6F2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EF9F64E-B2FD-4E86-852A-BEA945AFA5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44839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9255-B4F3-41D4-B6E0-B7276823AAF1}"/>
              </a:ext>
            </a:extLst>
          </p:cNvPr>
          <p:cNvSpPr>
            <a:spLocks noGrp="1"/>
          </p:cNvSpPr>
          <p:nvPr>
            <p:ph type="ctrTitle"/>
          </p:nvPr>
        </p:nvSpPr>
        <p:spPr>
          <a:xfrm>
            <a:off x="0" y="0"/>
            <a:ext cx="12192000" cy="6857999"/>
          </a:xfrm>
        </p:spPr>
        <p:txBody>
          <a:bodyPr>
            <a:normAutofit/>
          </a:bodyPr>
          <a:lstStyle/>
          <a:p>
            <a:r>
              <a:rPr lang="en-US" b="1" dirty="0"/>
              <a:t>To help people and businesses make the most of AI, in April 2018 [25 April] the EU put forward its plan to boost investment in AI, make more public data available, support the development of digital skills and ensure that an appropriate ethical and legal framework is in place.</a:t>
            </a:r>
          </a:p>
        </p:txBody>
      </p:sp>
      <p:sp>
        <p:nvSpPr>
          <p:cNvPr id="3" name="Subtitle 2">
            <a:extLst>
              <a:ext uri="{FF2B5EF4-FFF2-40B4-BE49-F238E27FC236}">
                <a16:creationId xmlns:a16="http://schemas.microsoft.com/office/drawing/2014/main" id="{9C685643-F8FC-4441-A0B3-D012B10226B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61133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545B-1EDB-4D2B-B6DB-5245719DAE7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0BBA378-E1AC-43EA-8073-45E8BEE5481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BE743E2-15FF-44EF-8C88-7BE9B0530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77005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8C71B-78AF-4848-A5DD-AAF784F77DF8}"/>
              </a:ext>
            </a:extLst>
          </p:cNvPr>
          <p:cNvSpPr>
            <a:spLocks noGrp="1"/>
          </p:cNvSpPr>
          <p:nvPr>
            <p:ph type="ctrTitle"/>
          </p:nvPr>
        </p:nvSpPr>
        <p:spPr>
          <a:xfrm>
            <a:off x="0" y="0"/>
            <a:ext cx="12192000" cy="6857999"/>
          </a:xfrm>
        </p:spPr>
        <p:txBody>
          <a:bodyPr>
            <a:normAutofit/>
          </a:bodyPr>
          <a:lstStyle/>
          <a:p>
            <a:r>
              <a:rPr lang="en-US" b="1" dirty="0"/>
              <a:t>Robots are nothing new, but their brains are getting bigger and better. AI technology is one area where the EU wants to see more investment during its next budget period. It hopes to see pledges of at least 20 billion euros per year, through public and private cash.</a:t>
            </a:r>
          </a:p>
        </p:txBody>
      </p:sp>
      <p:sp>
        <p:nvSpPr>
          <p:cNvPr id="3" name="Subtitle 2">
            <a:extLst>
              <a:ext uri="{FF2B5EF4-FFF2-40B4-BE49-F238E27FC236}">
                <a16:creationId xmlns:a16="http://schemas.microsoft.com/office/drawing/2014/main" id="{A924FB38-B242-4FA1-BA1F-4CBD7F38045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20297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CDE-3369-4D10-8404-C674EA6D499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736081A-423D-462A-8370-A31D9678B326}"/>
              </a:ext>
            </a:extLst>
          </p:cNvPr>
          <p:cNvSpPr>
            <a:spLocks noGrp="1"/>
          </p:cNvSpPr>
          <p:nvPr>
            <p:ph type="subTitle" idx="1"/>
          </p:nvPr>
        </p:nvSpPr>
        <p:spPr>
          <a:xfrm>
            <a:off x="0" y="0"/>
            <a:ext cx="12192000" cy="6858000"/>
          </a:xfrm>
        </p:spPr>
        <p:txBody>
          <a:bodyPr>
            <a:normAutofit/>
          </a:bodyPr>
          <a:lstStyle/>
          <a:p>
            <a:r>
              <a:rPr lang="en-US" sz="9600" b="1" dirty="0"/>
              <a:t>Artificial Intelligence, robotics and big data are </a:t>
            </a:r>
            <a:r>
              <a:rPr lang="en-US" sz="9600" b="1" dirty="0" err="1"/>
              <a:t>revolutionising</a:t>
            </a:r>
            <a:r>
              <a:rPr lang="en-US" sz="9600" b="1" dirty="0"/>
              <a:t> the way we live and work.</a:t>
            </a:r>
          </a:p>
        </p:txBody>
      </p:sp>
    </p:spTree>
    <p:extLst>
      <p:ext uri="{BB962C8B-B14F-4D97-AF65-F5344CB8AC3E}">
        <p14:creationId xmlns:p14="http://schemas.microsoft.com/office/powerpoint/2010/main" val="2811980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2A5E-728B-4449-8C4D-52BB861A586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568A561-F04A-4F8C-9D15-AA4EFDCE7D8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03FE666-3632-480B-9C9C-8B12C42D6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76541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DFEC-1250-41ED-9B24-8D4B93F515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1513F75-059D-4593-9815-6C82F2C6751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D373990-14B7-43D1-B30B-64CCA79CC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200373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F05EE-0F63-4E69-B7F7-58AB4C0684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205369B-D5B4-4475-91BE-3E4617115DEB}"/>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9784D7C3-3EE6-47F9-8CA3-639BFBA2D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4" y="0"/>
            <a:ext cx="5819775" cy="6858000"/>
          </a:xfrm>
          <a:prstGeom prst="rect">
            <a:avLst/>
          </a:prstGeom>
        </p:spPr>
      </p:pic>
      <p:pic>
        <p:nvPicPr>
          <p:cNvPr id="7" name="Picture 6">
            <a:extLst>
              <a:ext uri="{FF2B5EF4-FFF2-40B4-BE49-F238E27FC236}">
                <a16:creationId xmlns:a16="http://schemas.microsoft.com/office/drawing/2014/main" id="{D831B3EC-4B24-41BF-A2A3-C41903478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372224" cy="6858000"/>
          </a:xfrm>
          <a:prstGeom prst="rect">
            <a:avLst/>
          </a:prstGeom>
        </p:spPr>
      </p:pic>
    </p:spTree>
    <p:extLst>
      <p:ext uri="{BB962C8B-B14F-4D97-AF65-F5344CB8AC3E}">
        <p14:creationId xmlns:p14="http://schemas.microsoft.com/office/powerpoint/2010/main" val="1242981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EB958-8C42-42CD-968E-85CF487CDE7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9DB7A10-435C-4690-8C82-DF9A6CFEFA6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9504539-579C-4547-9642-815A9D460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8700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EC1C-0AF9-4F2A-9259-88BB9FBB3D4E}"/>
              </a:ext>
            </a:extLst>
          </p:cNvPr>
          <p:cNvSpPr>
            <a:spLocks noGrp="1"/>
          </p:cNvSpPr>
          <p:nvPr>
            <p:ph type="ctrTitle"/>
          </p:nvPr>
        </p:nvSpPr>
        <p:spPr>
          <a:xfrm>
            <a:off x="0" y="0"/>
            <a:ext cx="12192000" cy="6857999"/>
          </a:xfrm>
        </p:spPr>
        <p:txBody>
          <a:bodyPr>
            <a:normAutofit/>
          </a:bodyPr>
          <a:lstStyle/>
          <a:p>
            <a:r>
              <a:rPr lang="en-US" sz="7200" b="1" dirty="0"/>
              <a:t>Developers say we shouldn't be afraid of AI, highlighting that it's designed to make our lives easier. But there are sure to be mounting questions about ethics and privacy as its role increases.</a:t>
            </a:r>
          </a:p>
        </p:txBody>
      </p:sp>
      <p:sp>
        <p:nvSpPr>
          <p:cNvPr id="3" name="Subtitle 2">
            <a:extLst>
              <a:ext uri="{FF2B5EF4-FFF2-40B4-BE49-F238E27FC236}">
                <a16:creationId xmlns:a16="http://schemas.microsoft.com/office/drawing/2014/main" id="{B07D2F17-3A4E-4E94-A818-29DA5DDFF65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197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A078-AE6D-4A22-9FBA-FECB392BF6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46A6369-D5DB-4F2C-9A76-9FBD8D545CC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CBFD49E-4D78-4479-8BC8-D7B5B1CF0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30897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9BCC2-5731-40B6-8B1E-7857EE749E97}"/>
              </a:ext>
            </a:extLst>
          </p:cNvPr>
          <p:cNvSpPr>
            <a:spLocks noGrp="1"/>
          </p:cNvSpPr>
          <p:nvPr>
            <p:ph type="ctrTitle"/>
          </p:nvPr>
        </p:nvSpPr>
        <p:spPr>
          <a:xfrm>
            <a:off x="0" y="0"/>
            <a:ext cx="12192000" cy="6857999"/>
          </a:xfrm>
        </p:spPr>
        <p:txBody>
          <a:bodyPr>
            <a:normAutofit/>
          </a:bodyPr>
          <a:lstStyle/>
          <a:p>
            <a:r>
              <a:rPr lang="en-US" sz="7200" b="1" dirty="0"/>
              <a:t>There are a lot of fears surrounding AI and Robotics. Some of the fears are valid, like what’s going to happen to the human workforce as processes become fully automated.</a:t>
            </a:r>
          </a:p>
        </p:txBody>
      </p:sp>
      <p:sp>
        <p:nvSpPr>
          <p:cNvPr id="3" name="Subtitle 2">
            <a:extLst>
              <a:ext uri="{FF2B5EF4-FFF2-40B4-BE49-F238E27FC236}">
                <a16:creationId xmlns:a16="http://schemas.microsoft.com/office/drawing/2014/main" id="{D562567E-3D89-4C97-9BE3-0F9A1A7C8BC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70056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6CEC-396A-4A05-8993-C2D8F37123B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B14404-6E4C-4706-AAFA-5305AEFA736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824336C-1385-444E-A0B6-06418FE3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28543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A076-20D7-4C63-8325-6266066B52A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14E35C0-5F65-41AF-A6AC-5E50DD24033F}"/>
              </a:ext>
            </a:extLst>
          </p:cNvPr>
          <p:cNvSpPr>
            <a:spLocks noGrp="1"/>
          </p:cNvSpPr>
          <p:nvPr>
            <p:ph type="subTitle" idx="1"/>
          </p:nvPr>
        </p:nvSpPr>
        <p:spPr/>
        <p:txBody>
          <a:bodyPr/>
          <a:lstStyle/>
          <a:p>
            <a:endParaRPr lang="en-US"/>
          </a:p>
        </p:txBody>
      </p:sp>
      <p:pic>
        <p:nvPicPr>
          <p:cNvPr id="7" name="Picture 6">
            <a:extLst>
              <a:ext uri="{FF2B5EF4-FFF2-40B4-BE49-F238E27FC236}">
                <a16:creationId xmlns:a16="http://schemas.microsoft.com/office/drawing/2014/main" id="{6BA80995-2C4D-4E44-A3EC-56E2ED1607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100377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FCF3-026C-430A-B728-25F42159FBA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604E99B-B2CA-4F83-A0CE-212C092FB15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E1C850F-7037-4EB2-8BC9-BD1D56FED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065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6E86F-5C69-4508-B3D1-CCC7FB9DF61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82CA89-A4F1-4B47-B4F5-4CA7062A037B}"/>
              </a:ext>
            </a:extLst>
          </p:cNvPr>
          <p:cNvSpPr>
            <a:spLocks noGrp="1"/>
          </p:cNvSpPr>
          <p:nvPr>
            <p:ph type="ctrTitle"/>
          </p:nvPr>
        </p:nvSpPr>
        <p:spPr>
          <a:xfrm>
            <a:off x="1524000" y="0"/>
            <a:ext cx="9144000" cy="45719"/>
          </a:xfrm>
        </p:spPr>
        <p:txBody>
          <a:bodyPr>
            <a:normAutofit fontScale="90000"/>
          </a:bodyPr>
          <a:lstStyle/>
          <a:p>
            <a:endParaRPr lang="en-US" dirty="0"/>
          </a:p>
        </p:txBody>
      </p:sp>
      <p:sp>
        <p:nvSpPr>
          <p:cNvPr id="3" name="Subtitle 2">
            <a:extLst>
              <a:ext uri="{FF2B5EF4-FFF2-40B4-BE49-F238E27FC236}">
                <a16:creationId xmlns:a16="http://schemas.microsoft.com/office/drawing/2014/main" id="{86A34B25-4038-4822-A509-F6DCC275B69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9568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52DA9-C341-418D-9C3C-919E94A2C0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076995A-6FBE-4925-8BA6-784E7C52B98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9822175-29AA-4CC5-A22A-B0B69B402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1146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00966-209F-4D6D-95C5-64E80C11950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44E1FCE-869E-44BB-9341-359B0B21AB9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D19A24E-5FD7-47EA-B6B4-2FE01B995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4132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34492-27F8-4069-A7BA-EEF918185FBD}"/>
              </a:ext>
            </a:extLst>
          </p:cNvPr>
          <p:cNvSpPr>
            <a:spLocks noGrp="1"/>
          </p:cNvSpPr>
          <p:nvPr>
            <p:ph type="ctrTitle"/>
          </p:nvPr>
        </p:nvSpPr>
        <p:spPr>
          <a:xfrm>
            <a:off x="0" y="0"/>
            <a:ext cx="12192000" cy="6857999"/>
          </a:xfrm>
        </p:spPr>
        <p:txBody>
          <a:bodyPr>
            <a:normAutofit/>
          </a:bodyPr>
          <a:lstStyle/>
          <a:p>
            <a:r>
              <a:rPr lang="en-US" sz="6600" b="1" dirty="0"/>
              <a:t>Right now, Artificial Intelligence can be used to automate business processes, production processes and build smart services. In the long run, the power is going to be absolutely transformative. It’s going to change the way we do business.</a:t>
            </a:r>
          </a:p>
        </p:txBody>
      </p:sp>
      <p:sp>
        <p:nvSpPr>
          <p:cNvPr id="3" name="Subtitle 2">
            <a:extLst>
              <a:ext uri="{FF2B5EF4-FFF2-40B4-BE49-F238E27FC236}">
                <a16:creationId xmlns:a16="http://schemas.microsoft.com/office/drawing/2014/main" id="{7CE751F0-21B9-4971-8DCE-425F3DF7523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3129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8E34-0925-4068-864F-CB17B6DFD875}"/>
              </a:ext>
            </a:extLst>
          </p:cNvPr>
          <p:cNvSpPr>
            <a:spLocks noGrp="1"/>
          </p:cNvSpPr>
          <p:nvPr>
            <p:ph type="ctrTitle"/>
          </p:nvPr>
        </p:nvSpPr>
        <p:spPr>
          <a:xfrm>
            <a:off x="0" y="0"/>
            <a:ext cx="12192000" cy="3509963"/>
          </a:xfrm>
        </p:spPr>
        <p:txBody>
          <a:bodyPr>
            <a:normAutofit/>
          </a:bodyPr>
          <a:lstStyle/>
          <a:p>
            <a:r>
              <a:rPr lang="en-US" b="1" dirty="0"/>
              <a:t>The industry potential is huge and robots can be everywhere. At home, in school, in clinics, in shopping malls.</a:t>
            </a:r>
          </a:p>
        </p:txBody>
      </p:sp>
      <p:sp>
        <p:nvSpPr>
          <p:cNvPr id="3" name="Subtitle 2">
            <a:extLst>
              <a:ext uri="{FF2B5EF4-FFF2-40B4-BE49-F238E27FC236}">
                <a16:creationId xmlns:a16="http://schemas.microsoft.com/office/drawing/2014/main" id="{02B8113B-AFFE-4197-9DB2-322556BD3F33}"/>
              </a:ext>
            </a:extLst>
          </p:cNvPr>
          <p:cNvSpPr>
            <a:spLocks noGrp="1"/>
          </p:cNvSpPr>
          <p:nvPr>
            <p:ph type="subTitle" idx="1"/>
          </p:nvPr>
        </p:nvSpPr>
        <p:spPr/>
        <p:txBody>
          <a:bodyPr/>
          <a:lstStyle/>
          <a:p>
            <a:endParaRPr lang="en-US"/>
          </a:p>
        </p:txBody>
      </p:sp>
      <p:pic>
        <p:nvPicPr>
          <p:cNvPr id="9" name="Picture 8">
            <a:extLst>
              <a:ext uri="{FF2B5EF4-FFF2-40B4-BE49-F238E27FC236}">
                <a16:creationId xmlns:a16="http://schemas.microsoft.com/office/drawing/2014/main" id="{B3324D8E-D023-4AE2-BA24-1585212E54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12192000" cy="3429000"/>
          </a:xfrm>
          <a:prstGeom prst="rect">
            <a:avLst/>
          </a:prstGeom>
        </p:spPr>
      </p:pic>
    </p:spTree>
    <p:extLst>
      <p:ext uri="{BB962C8B-B14F-4D97-AF65-F5344CB8AC3E}">
        <p14:creationId xmlns:p14="http://schemas.microsoft.com/office/powerpoint/2010/main" val="405972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BDEB-F1D4-44BF-92AC-A9183B61451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2EBE243-F872-46C6-9A24-D7BB011E35C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5F4EB50-1E9C-4076-A2A5-D8D239DCD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09274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47BB2-2687-495C-8F05-8AAD50BDFE3F}"/>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BAB112B-87F7-42C7-B286-1E6A4F8D24A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E9AD14A-BCC2-49E6-9387-E09BB38ED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9927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5818B-56A5-466E-914A-A81B07408BD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D43625F-A899-46AE-B989-F28B5A8B34A3}"/>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C21363C-5790-4478-8FA8-9F4A500EC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0880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0B79-DAB2-45D4-BC84-0C56391F46B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DEEF51D-3FDD-458F-8FF7-FFC07169E74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B512417-4F25-4599-A566-376BD2F91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978" y="0"/>
            <a:ext cx="6683021" cy="6858000"/>
          </a:xfrm>
          <a:prstGeom prst="rect">
            <a:avLst/>
          </a:prstGeom>
        </p:spPr>
      </p:pic>
      <p:pic>
        <p:nvPicPr>
          <p:cNvPr id="7" name="Picture 6">
            <a:extLst>
              <a:ext uri="{FF2B5EF4-FFF2-40B4-BE49-F238E27FC236}">
                <a16:creationId xmlns:a16="http://schemas.microsoft.com/office/drawing/2014/main" id="{ED122002-99C1-4D7E-BCF1-778543B6F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508977" cy="6858000"/>
          </a:xfrm>
          <a:prstGeom prst="rect">
            <a:avLst/>
          </a:prstGeom>
        </p:spPr>
      </p:pic>
    </p:spTree>
    <p:extLst>
      <p:ext uri="{BB962C8B-B14F-4D97-AF65-F5344CB8AC3E}">
        <p14:creationId xmlns:p14="http://schemas.microsoft.com/office/powerpoint/2010/main" val="2864261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330</Words>
  <Application>Microsoft Office PowerPoint</Application>
  <PresentationFormat>Widescreen</PresentationFormat>
  <Paragraphs>10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AI and robotics: the opportunities for European businesses</vt:lpstr>
      <vt:lpstr>PowerPoint Presentation</vt:lpstr>
      <vt:lpstr>PowerPoint Presentation</vt:lpstr>
      <vt:lpstr>Right now, Artificial Intelligence can be used to automate business processes, production processes and build smart services. In the long run, the power is going to be absolutely transformative. It’s going to change the way we do business.</vt:lpstr>
      <vt:lpstr>The industry potential is huge and robots can be everywhere. At home, in school, in clinics, in shopping malls.</vt:lpstr>
      <vt:lpstr>PowerPoint Presentation</vt:lpstr>
      <vt:lpstr>PowerPoint Presentation</vt:lpstr>
      <vt:lpstr>PowerPoint Presentation</vt:lpstr>
      <vt:lpstr>PowerPoint Presentation</vt:lpstr>
      <vt:lpstr>The European Union has just unveiled a new plan to boost investment in AI. The measures also seek to create the right environment to ensure trust in the technology.</vt:lpstr>
      <vt:lpstr>PowerPoint Presentation</vt:lpstr>
      <vt:lpstr>PowerPoint Presentation</vt:lpstr>
      <vt:lpstr>AI has the potential to provide solutions to major challenges, such as treating chronic diseases or anticipating cybersecurity threats, which creates new opportunities for innovative businesses.</vt:lpstr>
      <vt:lpstr>PowerPoint Presentation</vt:lpstr>
      <vt:lpstr>PowerPoint Presentation</vt:lpstr>
      <vt:lpstr>PowerPoint Presentation</vt:lpstr>
      <vt:lpstr>To help people and businesses make the most of AI, in April 2018 [25 April] the EU put forward its plan to boost investment in AI, make more public data available, support the development of digital skills and ensure that an appropriate ethical and legal framework is in place.</vt:lpstr>
      <vt:lpstr>PowerPoint Presentation</vt:lpstr>
      <vt:lpstr>Robots are nothing new, but their brains are getting bigger and better. AI technology is one area where the EU wants to see more investment during its next budget period. It hopes to see pledges of at least 20 billion euros per year, through public and private cash.</vt:lpstr>
      <vt:lpstr>PowerPoint Presentation</vt:lpstr>
      <vt:lpstr>PowerPoint Presentation</vt:lpstr>
      <vt:lpstr>PowerPoint Presentation</vt:lpstr>
      <vt:lpstr>PowerPoint Presentation</vt:lpstr>
      <vt:lpstr>Developers say we shouldn't be afraid of AI, highlighting that it's designed to make our lives easier. But there are sure to be mounting questions about ethics and privacy as its role increases.</vt:lpstr>
      <vt:lpstr>PowerPoint Presentation</vt:lpstr>
      <vt:lpstr>There are a lot of fears surrounding AI and Robotics. Some of the fears are valid, like what’s going to happen to the human workforce as processes become fully automated.</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and robotics: the opportunities for European businesses</dc:title>
  <dc:creator>Noona</dc:creator>
  <cp:lastModifiedBy>Noona</cp:lastModifiedBy>
  <cp:revision>41</cp:revision>
  <dcterms:created xsi:type="dcterms:W3CDTF">2018-12-19T07:50:29Z</dcterms:created>
  <dcterms:modified xsi:type="dcterms:W3CDTF">2018-12-19T11:19:27Z</dcterms:modified>
</cp:coreProperties>
</file>