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131272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B973A4C-3E79-449B-A5B8-237960629C79}"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48032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117283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81320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2743786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1743885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2757706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914151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180548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362058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84852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B973A4C-3E79-449B-A5B8-237960629C79}"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216104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B973A4C-3E79-449B-A5B8-237960629C79}" type="datetimeFigureOut">
              <a:rPr lang="en-US" smtClean="0"/>
              <a:t>12/15/2018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23442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209353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384915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7B973A4C-3E79-449B-A5B8-237960629C79}" type="datetimeFigureOut">
              <a:rPr lang="en-US" smtClean="0"/>
              <a:t>12/15/2018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3936745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B973A4C-3E79-449B-A5B8-237960629C79}"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A9367-2463-443B-AD71-B160D025EABF}" type="slidenum">
              <a:rPr lang="en-US" smtClean="0"/>
              <a:t>‹#›</a:t>
            </a:fld>
            <a:endParaRPr lang="en-US"/>
          </a:p>
        </p:txBody>
      </p:sp>
    </p:spTree>
    <p:extLst>
      <p:ext uri="{BB962C8B-B14F-4D97-AF65-F5344CB8AC3E}">
        <p14:creationId xmlns:p14="http://schemas.microsoft.com/office/powerpoint/2010/main" val="396125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B973A4C-3E79-449B-A5B8-237960629C79}" type="datetimeFigureOut">
              <a:rPr lang="en-US" smtClean="0"/>
              <a:t>12/15/2018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9AA9367-2463-443B-AD71-B160D025EABF}" type="slidenum">
              <a:rPr lang="en-US" smtClean="0"/>
              <a:t>‹#›</a:t>
            </a:fld>
            <a:endParaRPr lang="en-US"/>
          </a:p>
        </p:txBody>
      </p:sp>
    </p:spTree>
    <p:extLst>
      <p:ext uri="{BB962C8B-B14F-4D97-AF65-F5344CB8AC3E}">
        <p14:creationId xmlns:p14="http://schemas.microsoft.com/office/powerpoint/2010/main" val="4782223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6537" y="1447800"/>
            <a:ext cx="8684076" cy="2469107"/>
          </a:xfrm>
        </p:spPr>
        <p:txBody>
          <a:bodyPr/>
          <a:lstStyle/>
          <a:p>
            <a:pPr algn="ctr"/>
            <a:r>
              <a:rPr lang="ar-IQ" sz="11500" b="1" dirty="0" smtClean="0">
                <a:solidFill>
                  <a:schemeClr val="accent1">
                    <a:lumMod val="40000"/>
                    <a:lumOff val="60000"/>
                  </a:schemeClr>
                </a:solidFill>
              </a:rPr>
              <a:t>أنواع الرأي العام</a:t>
            </a:r>
            <a:endParaRPr lang="en-US" sz="11500" b="1" dirty="0">
              <a:solidFill>
                <a:schemeClr val="accent1">
                  <a:lumMod val="40000"/>
                  <a:lumOff val="60000"/>
                </a:schemeClr>
              </a:solidFill>
            </a:endParaRPr>
          </a:p>
        </p:txBody>
      </p:sp>
      <p:sp>
        <p:nvSpPr>
          <p:cNvPr id="3" name="عنوان فرعي 2"/>
          <p:cNvSpPr>
            <a:spLocks noGrp="1"/>
          </p:cNvSpPr>
          <p:nvPr>
            <p:ph type="subTitle" idx="1"/>
          </p:nvPr>
        </p:nvSpPr>
        <p:spPr>
          <a:xfrm>
            <a:off x="1154955" y="4162567"/>
            <a:ext cx="10104448" cy="1476233"/>
          </a:xfrm>
        </p:spPr>
        <p:txBody>
          <a:bodyPr>
            <a:noAutofit/>
          </a:bodyPr>
          <a:lstStyle/>
          <a:p>
            <a:pPr algn="ctr"/>
            <a:r>
              <a:rPr lang="ar-IQ" sz="2800" b="1" dirty="0" smtClean="0">
                <a:solidFill>
                  <a:schemeClr val="accent2">
                    <a:lumMod val="60000"/>
                    <a:lumOff val="40000"/>
                  </a:schemeClr>
                </a:solidFill>
              </a:rPr>
              <a:t>المدرس الدكتور غزوان جبار محمد- الجامعة المستنصرية- كلية الآداب- قسم الإعلام</a:t>
            </a:r>
          </a:p>
          <a:p>
            <a:pPr algn="ctr"/>
            <a:r>
              <a:rPr lang="ar-IQ" sz="2800" b="1" dirty="0" smtClean="0">
                <a:solidFill>
                  <a:schemeClr val="accent2">
                    <a:lumMod val="60000"/>
                    <a:lumOff val="40000"/>
                  </a:schemeClr>
                </a:solidFill>
              </a:rPr>
              <a:t>المحاضرة الثانية- أنواع الرأي العام</a:t>
            </a:r>
            <a:endParaRPr lang="en-US" sz="2800" b="1" dirty="0">
              <a:solidFill>
                <a:schemeClr val="accent2">
                  <a:lumMod val="60000"/>
                  <a:lumOff val="40000"/>
                </a:schemeClr>
              </a:solidFill>
            </a:endParaRPr>
          </a:p>
        </p:txBody>
      </p:sp>
    </p:spTree>
    <p:extLst>
      <p:ext uri="{BB962C8B-B14F-4D97-AF65-F5344CB8AC3E}">
        <p14:creationId xmlns:p14="http://schemas.microsoft.com/office/powerpoint/2010/main" val="4045259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2388" y="150126"/>
            <a:ext cx="9812740" cy="6098274"/>
          </a:xfrm>
        </p:spPr>
        <p:txBody>
          <a:bodyPr>
            <a:noAutofit/>
          </a:bodyPr>
          <a:lstStyle/>
          <a:p>
            <a:pPr algn="r" rtl="1"/>
            <a:r>
              <a:rPr lang="ar-SA" sz="3600" b="1" dirty="0"/>
              <a:t>هنالك أنواع عدة للرأي العام، إذ يتم تقسيم الرأي العام بحسب (طبيعته، وثباته، وتأثيره أو مشاركته السياسية، أو انتشاره الجغرافي، وحجم الجمهور، أو عنصر الزمن أو درجة الصراحة والوضوح، أو بحسب طريقة التوافق الاجتماعي)، وما إلى ذلك من تصنيفات.</a:t>
            </a:r>
            <a:endParaRPr lang="en-US" sz="3600" b="1" dirty="0"/>
          </a:p>
          <a:p>
            <a:pPr algn="r" rtl="1"/>
            <a:r>
              <a:rPr lang="ar-SA" sz="3600" b="1" dirty="0"/>
              <a:t>	إن هذه الأنواع والتقسيمات، ما هي إلا تقسيمات معنوية من أجل الدراسة، ولا يمكن للمواطن أو الفرد العادي ملاحظة الفارق بين نوع وآخر من هذه الأنواع، نتيجة لتداخلها مع بعضها، أو تكرار وجودها- نوعين أو أكثر- في مجتمع واحد، أو في الزمان والمكان نفسه، </a:t>
            </a:r>
            <a:r>
              <a:rPr lang="ar-SA" sz="3600" b="1" dirty="0" err="1"/>
              <a:t>وس</a:t>
            </a:r>
            <a:r>
              <a:rPr lang="ar-IQ" sz="3600" b="1" dirty="0"/>
              <a:t>نت</a:t>
            </a:r>
            <a:r>
              <a:rPr lang="ar-SA" sz="3600" b="1" dirty="0"/>
              <a:t>طرق إلى الأنواع الأهم، وهي: </a:t>
            </a:r>
            <a:endParaRPr lang="en-US" sz="3600" b="1" dirty="0"/>
          </a:p>
          <a:p>
            <a:pPr algn="r"/>
            <a:endParaRPr lang="en-US" sz="3600" b="1" dirty="0"/>
          </a:p>
        </p:txBody>
      </p:sp>
    </p:spTree>
    <p:extLst>
      <p:ext uri="{BB962C8B-B14F-4D97-AF65-F5344CB8AC3E}">
        <p14:creationId xmlns:p14="http://schemas.microsoft.com/office/powerpoint/2010/main" val="2059490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60059" y="0"/>
            <a:ext cx="8889795" cy="900752"/>
          </a:xfrm>
        </p:spPr>
        <p:txBody>
          <a:bodyPr/>
          <a:lstStyle/>
          <a:p>
            <a:pPr algn="ctr"/>
            <a:r>
              <a:rPr lang="ar-SA" b="1" dirty="0"/>
              <a:t>تقسيم الرأي العام وفقاً لقوة التأثير والتأثر:</a:t>
            </a:r>
            <a:r>
              <a:rPr lang="en-US" b="1" dirty="0"/>
              <a:t/>
            </a:r>
            <a:br>
              <a:rPr lang="en-US" b="1" dirty="0"/>
            </a:br>
            <a:endParaRPr lang="en-US" b="1" dirty="0"/>
          </a:p>
        </p:txBody>
      </p:sp>
      <p:sp>
        <p:nvSpPr>
          <p:cNvPr id="3" name="عنصر نائب للمحتوى 2"/>
          <p:cNvSpPr>
            <a:spLocks noGrp="1"/>
          </p:cNvSpPr>
          <p:nvPr>
            <p:ph idx="1"/>
          </p:nvPr>
        </p:nvSpPr>
        <p:spPr>
          <a:xfrm>
            <a:off x="259307" y="750627"/>
            <a:ext cx="10194878" cy="5936775"/>
          </a:xfrm>
        </p:spPr>
        <p:txBody>
          <a:bodyPr>
            <a:noAutofit/>
          </a:bodyPr>
          <a:lstStyle/>
          <a:p>
            <a:pPr algn="just" rtl="1"/>
            <a:r>
              <a:rPr lang="ar-SA" sz="2400" b="1" dirty="0" smtClean="0"/>
              <a:t>أ‌-</a:t>
            </a:r>
            <a:r>
              <a:rPr lang="ar-SA" sz="2400" b="1" dirty="0"/>
              <a:t>	الرأي العام النشط، المسيطر، القائد: يمثل هذا النوع من الرأي، صفوة المجتمع، من القادة والمفكرين والعلماء والإعلاميين والساسة، وهؤلاء نسبتهم ضئيلة في المجتمع، لذلك فهو رأي مجموعة صغيرة من الناس، وهم الذين يقودونه، ويؤدون دوراً في تثقيفه وإرشاده وتوجيهه، في النواحي السياسية والاقتصادية والثقافية والاجتماعية، وتُسخِر الصفوة وسائل </a:t>
            </a:r>
            <a:r>
              <a:rPr lang="ar-SA" sz="2400" b="1" dirty="0" smtClean="0"/>
              <a:t>الاتصال </a:t>
            </a:r>
            <a:r>
              <a:rPr lang="ar-SA" sz="2400" b="1" dirty="0"/>
              <a:t>كافة، لتكرس آرائها في المجتمع، ولا يتأثرون بوسائل الإعلام إلا بشكل محدود جداً، ولكنهم هم الذين يؤثرون فيها بما لديهم من أفكار وآراء.</a:t>
            </a:r>
            <a:endParaRPr lang="en-US" sz="2400" b="1" dirty="0"/>
          </a:p>
          <a:p>
            <a:pPr algn="just" rtl="1"/>
            <a:r>
              <a:rPr lang="ar-SA" sz="2400" b="1" dirty="0"/>
              <a:t>ب‌-	الرأي العام الواعي، المثقف، المستنير: يمثل هذا النوع من الرأي المتعلمين والمثقفين في المجتمع، ويختلف حجمه تبعاً لانتشار التعليم في المجتمع، ومستوى الثقافة، وهو رأي يؤثر فيما هو أقل منه درجة من حيث التعليم والثقافة، ولكنه يتأثر بوسائل الإعلام بنسب تتفاوت، بحسب مستوى الوعي والثقافة الذي يتمتع به.</a:t>
            </a:r>
            <a:endParaRPr lang="en-US" sz="2400" b="1" dirty="0"/>
          </a:p>
          <a:p>
            <a:pPr algn="just" rtl="1"/>
            <a:r>
              <a:rPr lang="ar-SA" sz="2400" b="1" dirty="0"/>
              <a:t>جـ- الرأي العام المنساق أو المنقاد: وهو رأي السواد الأعظم من أفراد الشعب، الذين نالوا حظاً قليلاً من التعليم والثقافة، ويُطلق على هذه المجموعة تسمية: (جمهور الناخبين) وهم جمعٌ كبيرٌ غير متمايز نسبياً، يمثل تقريباً ثلاثة أرباع الشعب في بعض الحالات، ولا تنتمي هذه المجموعة أو الفئة إلى الفئتين الآنفتين –النخبة والعامة الواعية- ويتأثر أفرادها بما تنشره وتبثه وسائل الإعلام المختلفة.</a:t>
            </a:r>
            <a:endParaRPr lang="en-US" sz="2400" b="1" dirty="0"/>
          </a:p>
          <a:p>
            <a:pPr algn="just"/>
            <a:endParaRPr lang="en-US" sz="2400" b="1" dirty="0"/>
          </a:p>
        </p:txBody>
      </p:sp>
    </p:spTree>
    <p:extLst>
      <p:ext uri="{BB962C8B-B14F-4D97-AF65-F5344CB8AC3E}">
        <p14:creationId xmlns:p14="http://schemas.microsoft.com/office/powerpoint/2010/main" val="614731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816524"/>
          </a:xfrm>
        </p:spPr>
        <p:txBody>
          <a:bodyPr/>
          <a:lstStyle/>
          <a:p>
            <a:pPr algn="ctr"/>
            <a:r>
              <a:rPr lang="ar-SA" b="1" dirty="0"/>
              <a:t>	تقسيم الرأي العام بحسب طبيعته: </a:t>
            </a:r>
            <a:r>
              <a:rPr lang="en-US" b="1" dirty="0"/>
              <a:t/>
            </a:r>
            <a:br>
              <a:rPr lang="en-US" b="1" dirty="0"/>
            </a:br>
            <a:endParaRPr lang="en-US" b="1" dirty="0"/>
          </a:p>
        </p:txBody>
      </p:sp>
      <p:sp>
        <p:nvSpPr>
          <p:cNvPr id="3" name="عنصر نائب للمحتوى 2"/>
          <p:cNvSpPr>
            <a:spLocks noGrp="1"/>
          </p:cNvSpPr>
          <p:nvPr>
            <p:ph idx="1"/>
          </p:nvPr>
        </p:nvSpPr>
        <p:spPr>
          <a:xfrm>
            <a:off x="646111" y="1269242"/>
            <a:ext cx="9821722" cy="4979157"/>
          </a:xfrm>
        </p:spPr>
        <p:txBody>
          <a:bodyPr>
            <a:noAutofit/>
          </a:bodyPr>
          <a:lstStyle/>
          <a:p>
            <a:pPr algn="just" rtl="1"/>
            <a:r>
              <a:rPr lang="ar-SA" b="1" dirty="0" smtClean="0"/>
              <a:t>أ‌-</a:t>
            </a:r>
            <a:r>
              <a:rPr lang="ar-SA" b="1" dirty="0"/>
              <a:t>	الرأي العام الكامن: يُمكن أن يتكون رأي عام كامن وغير ظاهر لأسباب سياسية أو اجتماعية، وقد تظهر في شكل همسات أو نبرات خافتة، لا تلبث أن تنفجر وتتحول إلى ثورة عارمة في حالات كثيرة.</a:t>
            </a:r>
            <a:endParaRPr lang="en-US" b="1" dirty="0"/>
          </a:p>
          <a:p>
            <a:pPr algn="just" rtl="1"/>
            <a:r>
              <a:rPr lang="ar-SA" b="1" dirty="0"/>
              <a:t>ب‌-	 الرأي العام الظاهر: هو الرأي الذي تشترك فيه أجهزة الإعلام، والمنظمات السياسية </a:t>
            </a:r>
            <a:r>
              <a:rPr lang="ar-SA" b="1" dirty="0" err="1"/>
              <a:t>والأجتماعية</a:t>
            </a:r>
            <a:r>
              <a:rPr lang="ar-SA" b="1" dirty="0"/>
              <a:t> والثقافية، في التعبير عنه، ويمارس تأثيراً في سلوك الأفراد والجماعات والسياسة العامة للدولة.</a:t>
            </a:r>
            <a:endParaRPr lang="en-US" b="1" dirty="0"/>
          </a:p>
          <a:p>
            <a:pPr algn="just" rtl="1"/>
            <a:r>
              <a:rPr lang="ar-SA" b="1" dirty="0"/>
              <a:t>إن الرأي العام الظاهر هو الرأي المُعبر عنه، ويتكون في المجتمعات المتقدمة، التي يتمتع مواطنوها بحرية الرأي والتعبير عن آرائهم؛ ويمكن أن يتحول الرأي العام الكامن إلى رأي عام ظاهر تتناوله وسائل الإعلام، ويتعلق ذلك بمدى أهمية القضية التي يتشكل بشأنها، كأن تكون أزمة سياسية، تنعكس على حياة المواطنين، وتمسهم مساً مباشراً.</a:t>
            </a:r>
            <a:endParaRPr lang="en-US" b="1" dirty="0"/>
          </a:p>
          <a:p>
            <a:pPr algn="just" rtl="1"/>
            <a:r>
              <a:rPr lang="ar-SA" b="1" dirty="0"/>
              <a:t>وهنالك عوامل اجتماعية وسيكولوجية، تعمل على تحويل الرأي العام الكامن أو غير الظاهر إلى رأي عام فعلي ظاهر، أهمها: ازدياد شدة اتجاه الناس نحو مشكلة معينة إلى درجة لا يستطيعوا كتمانها عندما يظهر الرأي العام، ويُعبَر عنه استجابةً للعامل السيكولوجي وشدة ضغطه، فالرأي العام الذي يتكون حول قضايا عديدة </a:t>
            </a:r>
            <a:r>
              <a:rPr lang="ar-SA" b="1" dirty="0" err="1"/>
              <a:t>ومتنوعة،لا</a:t>
            </a:r>
            <a:r>
              <a:rPr lang="ar-SA" b="1" dirty="0"/>
              <a:t> يمكن أن يُبنى تصنيفه وفقاً لمضامين الاتجاهات التي تُكون الرأي العام، وإنما ينبغي أن يؤخذ في ذلك معيار قائم على أساس الأهمية السيكولوجية للاتجاهات، والرأي العام يبقى كامناً، حتى يتحول إلى ثورة عارمة، وسرعان ما يلبث أن يظهر في وسائل الإعلام، بما فيها قنوات التلفزيون الفضائية، التي تتناقله، وتؤدي دوراً مهماً في تشكيله.</a:t>
            </a:r>
            <a:endParaRPr lang="en-US" b="1" dirty="0"/>
          </a:p>
          <a:p>
            <a:pPr algn="just" rtl="1"/>
            <a:endParaRPr lang="en-US" b="1" dirty="0"/>
          </a:p>
        </p:txBody>
      </p:sp>
    </p:spTree>
    <p:extLst>
      <p:ext uri="{BB962C8B-B14F-4D97-AF65-F5344CB8AC3E}">
        <p14:creationId xmlns:p14="http://schemas.microsoft.com/office/powerpoint/2010/main" val="19809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6111" y="452718"/>
            <a:ext cx="9404723" cy="816524"/>
          </a:xfrm>
        </p:spPr>
        <p:txBody>
          <a:bodyPr/>
          <a:lstStyle/>
          <a:p>
            <a:pPr algn="ctr" rtl="1"/>
            <a:r>
              <a:rPr lang="ar-SA" b="1" dirty="0"/>
              <a:t>التقسيم الكمي للرأي العام:</a:t>
            </a:r>
            <a:endParaRPr lang="en-US" b="1" dirty="0"/>
          </a:p>
        </p:txBody>
      </p:sp>
      <p:sp>
        <p:nvSpPr>
          <p:cNvPr id="3" name="عنصر نائب للمحتوى 2"/>
          <p:cNvSpPr>
            <a:spLocks noGrp="1"/>
          </p:cNvSpPr>
          <p:nvPr>
            <p:ph idx="1"/>
          </p:nvPr>
        </p:nvSpPr>
        <p:spPr>
          <a:xfrm>
            <a:off x="646111" y="1269242"/>
            <a:ext cx="9821722" cy="4979157"/>
          </a:xfrm>
        </p:spPr>
        <p:txBody>
          <a:bodyPr>
            <a:noAutofit/>
          </a:bodyPr>
          <a:lstStyle/>
          <a:p>
            <a:pPr algn="just" rtl="1"/>
            <a:r>
              <a:rPr lang="ar-SA" b="1" dirty="0" smtClean="0"/>
              <a:t>أ‌-</a:t>
            </a:r>
            <a:r>
              <a:rPr lang="ar-SA" b="1" dirty="0"/>
              <a:t>	رأي الأغلبية: هو رأي ما يزيد على نصف الجماعة، وهو تجمع، وتكرار الرأي الشخصي لأغلبية الجماعات الفاعلة ذات التأثير.</a:t>
            </a:r>
            <a:endParaRPr lang="en-US" b="1" dirty="0"/>
          </a:p>
          <a:p>
            <a:pPr algn="just" rtl="1"/>
            <a:r>
              <a:rPr lang="ar-SA" b="1" dirty="0"/>
              <a:t>ب‌-	 رأي الأقلية: وهذا الرأي يمثل ما يقل عن النصف في الجماعة، ولا يعني أن يكون بلا قيمة، فقد يكون بين صفوف الأقلية بعض الأكفاء، والتخصصيين المؤثرين، وقد يضم رأي بعض الصفوة، وقد يصبح أحياناً رأي الأغلبية.</a:t>
            </a:r>
            <a:endParaRPr lang="en-US" b="1" dirty="0"/>
          </a:p>
          <a:p>
            <a:pPr algn="just" rtl="1"/>
            <a:r>
              <a:rPr lang="ar-SA" b="1" dirty="0"/>
              <a:t>جـ- الرأي الائتلافي: هو ائتلاف بعض الآراء في الجماعة، إزاء مشكلة معينة، في وقت محدد، تحت ضغط ظروف خاصة، ما يستلزم وجود هذا الرأي الائتلافي، وهو رأي جملة من الأقليات المختلفة في اتجاهاتها، والتي تجمعت لتحقيق هدف معين تحت ظروف خاصة، وهو ليس وليد المناقشة، وإنما نتاج عوامل خارجية عارضة، ومتى ما زالت هذه الأسباب يزول هذا الرأي.</a:t>
            </a:r>
            <a:endParaRPr lang="en-US" b="1" dirty="0"/>
          </a:p>
          <a:p>
            <a:pPr algn="just" rtl="1"/>
            <a:r>
              <a:rPr lang="ar-SA" b="1" dirty="0"/>
              <a:t>د‌-	 الرأي الساحق: وهو أكثرية الجماعة، ويتكون غالباً نتيجة لاندفاع الجماهير وحماسها، إزاء مسألة معينة، ونادراً ما يكون نتيجة الدروس والبحث والرؤية، وهو حالة من الاتفاق، تصل إليه الجماعة أو أكثريتها الساحقة، وهو ليس رأي الأغلبية.</a:t>
            </a:r>
            <a:endParaRPr lang="en-US" b="1" dirty="0"/>
          </a:p>
          <a:p>
            <a:pPr algn="just" rtl="1"/>
            <a:r>
              <a:rPr lang="ar-SA" b="1" dirty="0"/>
              <a:t>هـ - الرأي العام الكلي: وهو الرأي العمومي الجامع التقليدي المستمر، أو المتوارث الناشئ عن العوامل الحضارية والثقافية للمجتمع، ومن أهمها نظام التربية، والتنشئة الاجتماعية، والدين والتقاليد.</a:t>
            </a:r>
            <a:endParaRPr lang="en-US" b="1" dirty="0"/>
          </a:p>
        </p:txBody>
      </p:sp>
    </p:spTree>
    <p:extLst>
      <p:ext uri="{BB962C8B-B14F-4D97-AF65-F5344CB8AC3E}">
        <p14:creationId xmlns:p14="http://schemas.microsoft.com/office/powerpoint/2010/main" val="58280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73206" y="464024"/>
            <a:ext cx="9477630" cy="5996985"/>
          </a:xfrm>
        </p:spPr>
        <p:txBody>
          <a:bodyPr>
            <a:noAutofit/>
          </a:bodyPr>
          <a:lstStyle/>
          <a:p>
            <a:pPr algn="just" rtl="1"/>
            <a:r>
              <a:rPr lang="ar-SA" sz="5400" b="1" dirty="0"/>
              <a:t>وهنالك اجتهادات أُخرى حول أنواع الرأي العام، ويتم تحديد هذه الأنواع، طبقاً للمعايير التي تُستخدم في تقسيم هذه الظاهرة، فضلاً عن التصنيفات التي ذكرناها، هنالك تصنيفات أُخرى بحسب الانتشار الجغرافي وحجم الجمهور وغير ذلك من التصنيفات.</a:t>
            </a:r>
            <a:r>
              <a:rPr lang="en-US" sz="5400" b="1" dirty="0"/>
              <a:t/>
            </a:r>
            <a:br>
              <a:rPr lang="en-US" sz="5400" b="1" dirty="0"/>
            </a:br>
            <a:endParaRPr lang="en-US" sz="5400" b="1" dirty="0"/>
          </a:p>
        </p:txBody>
      </p:sp>
    </p:spTree>
    <p:extLst>
      <p:ext uri="{BB962C8B-B14F-4D97-AF65-F5344CB8AC3E}">
        <p14:creationId xmlns:p14="http://schemas.microsoft.com/office/powerpoint/2010/main" val="287381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77922" y="452718"/>
            <a:ext cx="9272912" cy="1198661"/>
          </a:xfrm>
        </p:spPr>
        <p:txBody>
          <a:bodyPr/>
          <a:lstStyle/>
          <a:p>
            <a:pPr algn="just" rtl="1"/>
            <a:r>
              <a:rPr lang="ar-SA" sz="2400" b="1" dirty="0"/>
              <a:t>كما هنالك طرازان من الرأي العام لا بُد من الإشارة إليهما، وهما، الرأي العام </a:t>
            </a:r>
            <a:r>
              <a:rPr lang="ar-SA" sz="2400" b="1" dirty="0" err="1"/>
              <a:t>الاستاتيكي</a:t>
            </a:r>
            <a:r>
              <a:rPr lang="ar-SA" sz="2400" b="1" dirty="0"/>
              <a:t> (أي: المستقر أو غير المتحرك) والرأي العام الديناميكي (أي النشيط أو المتحرك) ويمكن توضيح كل </a:t>
            </a:r>
            <a:r>
              <a:rPr lang="ar-SA" sz="2400" b="1" dirty="0" smtClean="0"/>
              <a:t>منهما</a:t>
            </a:r>
            <a:r>
              <a:rPr lang="ar-IQ" sz="2400" b="1" dirty="0" smtClean="0"/>
              <a:t> ك</a:t>
            </a:r>
            <a:r>
              <a:rPr lang="ar-SA" sz="2400" b="1" dirty="0" smtClean="0"/>
              <a:t>الآتي:</a:t>
            </a: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en-US" sz="2400" b="1" dirty="0"/>
              <a:t/>
            </a:r>
            <a:br>
              <a:rPr lang="en-US" sz="2400" b="1" dirty="0"/>
            </a:br>
            <a:endParaRPr lang="en-US" sz="2400" dirty="0"/>
          </a:p>
        </p:txBody>
      </p:sp>
      <p:sp>
        <p:nvSpPr>
          <p:cNvPr id="3" name="عنصر نائب للمحتوى 2"/>
          <p:cNvSpPr>
            <a:spLocks noGrp="1"/>
          </p:cNvSpPr>
          <p:nvPr>
            <p:ph idx="1"/>
          </p:nvPr>
        </p:nvSpPr>
        <p:spPr>
          <a:xfrm>
            <a:off x="777922" y="1651380"/>
            <a:ext cx="9271931" cy="4597020"/>
          </a:xfrm>
        </p:spPr>
        <p:txBody>
          <a:bodyPr>
            <a:noAutofit/>
          </a:bodyPr>
          <a:lstStyle/>
          <a:p>
            <a:pPr algn="just" rtl="1"/>
            <a:r>
              <a:rPr lang="ar-SA" sz="2800" b="1" dirty="0" smtClean="0"/>
              <a:t>1-</a:t>
            </a:r>
            <a:r>
              <a:rPr lang="ar-SA" sz="2800" b="1" dirty="0"/>
              <a:t>	الرأي العام </a:t>
            </a:r>
            <a:r>
              <a:rPr lang="ar-SA" sz="2800" b="1" dirty="0" err="1"/>
              <a:t>الاستاتيكي</a:t>
            </a:r>
            <a:r>
              <a:rPr lang="ar-SA" sz="2800" b="1" dirty="0"/>
              <a:t>: يستمد قوته من التقاليد، والعادات، والقيم، والمبادئ المستقرة، وهو أشبه بموافقة جماعية ناتجة عن مجموعة من الآراء المعتنقة، ويسود مثل هذا الرأي في المجتمعات والاقتصاديات </a:t>
            </a:r>
            <a:r>
              <a:rPr lang="ar-SA" sz="2800" b="1" dirty="0" err="1"/>
              <a:t>الرزراعية</a:t>
            </a:r>
            <a:r>
              <a:rPr lang="ar-SA" sz="2800" b="1" dirty="0"/>
              <a:t> المتخلفة أو شبه المتخلفة، وهو يتلاءم مع نظم الحكم المُطلَقة، سواء أكانت روحانية أم علمانية، غير أن وصفه </a:t>
            </a:r>
            <a:r>
              <a:rPr lang="ar-SA" sz="2800" b="1" dirty="0" err="1"/>
              <a:t>بالاستاتيكي</a:t>
            </a:r>
            <a:r>
              <a:rPr lang="ar-SA" sz="2800" b="1" dirty="0"/>
              <a:t> لا يعني –بالضرورة- أنه جامد إلى حدٍ كبير.</a:t>
            </a:r>
            <a:endParaRPr lang="en-US" sz="2800" b="1" dirty="0"/>
          </a:p>
          <a:p>
            <a:pPr algn="just" rtl="1"/>
            <a:r>
              <a:rPr lang="ar-SA" sz="2800" b="1" dirty="0"/>
              <a:t>2-	الرأي الديناميكي: هو الذي ينشأ عن الرغبة في التغيير، ويستمد قوته من اعتماده على الحيوية والتعقل، أكثر من اعتماده على التقاليد والعادات والقيم، المستقرة، ويتلاءم الرأي الديناميكي مع المجتمعات </a:t>
            </a:r>
            <a:r>
              <a:rPr lang="ar-SA" sz="2800" b="1" dirty="0" err="1"/>
              <a:t>والأقتصاديات</a:t>
            </a:r>
            <a:r>
              <a:rPr lang="ar-SA" sz="2800" b="1" dirty="0"/>
              <a:t> الصناعية المُتقدمة.</a:t>
            </a:r>
            <a:endParaRPr lang="en-US" sz="2800" b="1" dirty="0"/>
          </a:p>
          <a:p>
            <a:pPr algn="just"/>
            <a:endParaRPr lang="en-US" sz="2800" b="1" dirty="0"/>
          </a:p>
        </p:txBody>
      </p:sp>
    </p:spTree>
    <p:extLst>
      <p:ext uri="{BB962C8B-B14F-4D97-AF65-F5344CB8AC3E}">
        <p14:creationId xmlns:p14="http://schemas.microsoft.com/office/powerpoint/2010/main" val="15787420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TotalTime>
  <Words>167</Words>
  <Application>Microsoft Office PowerPoint</Application>
  <PresentationFormat>ملء الشاشة</PresentationFormat>
  <Paragraphs>24</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Century Gothic</vt:lpstr>
      <vt:lpstr>Times New Roman</vt:lpstr>
      <vt:lpstr>Wingdings 3</vt:lpstr>
      <vt:lpstr>أيون</vt:lpstr>
      <vt:lpstr>أنواع الرأي العام</vt:lpstr>
      <vt:lpstr>عرض تقديمي في PowerPoint</vt:lpstr>
      <vt:lpstr>تقسيم الرأي العام وفقاً لقوة التأثير والتأثر: </vt:lpstr>
      <vt:lpstr> تقسيم الرأي العام بحسب طبيعته:  </vt:lpstr>
      <vt:lpstr>التقسيم الكمي للرأي العام:</vt:lpstr>
      <vt:lpstr>عرض تقديمي في PowerPoint</vt:lpstr>
      <vt:lpstr>كما هنالك طرازان من الرأي العام لا بُد من الإشارة إليهما، وهما، الرأي العام الاستاتيكي (أي: المستقر أو غير المتحرك) والرأي العام الديناميكي (أي النشيط أو المتحرك) ويمكن توضيح كل منهما كالآتي:    </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الرأي العام</dc:title>
  <dc:creator>DR.Ahmed Saker 2O14</dc:creator>
  <cp:lastModifiedBy>DR.Ahmed Saker 2O14</cp:lastModifiedBy>
  <cp:revision>2</cp:revision>
  <dcterms:created xsi:type="dcterms:W3CDTF">2018-12-15T19:44:15Z</dcterms:created>
  <dcterms:modified xsi:type="dcterms:W3CDTF">2018-12-15T20:01:06Z</dcterms:modified>
</cp:coreProperties>
</file>