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54665D4-2377-49CB-9FDF-A74DD4EB7EFB}" type="datetimeFigureOut">
              <a:rPr lang="en-US" smtClean="0"/>
              <a:t>12/15/2018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38E9C99-2256-4041-898D-4621AB8CE4C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225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54665D4-2377-49CB-9FDF-A74DD4EB7EFB}"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E9C99-2256-4041-898D-4621AB8CE4C3}" type="slidenum">
              <a:rPr lang="en-US" smtClean="0"/>
              <a:t>‹#›</a:t>
            </a:fld>
            <a:endParaRPr lang="en-US"/>
          </a:p>
        </p:txBody>
      </p:sp>
    </p:spTree>
    <p:extLst>
      <p:ext uri="{BB962C8B-B14F-4D97-AF65-F5344CB8AC3E}">
        <p14:creationId xmlns:p14="http://schemas.microsoft.com/office/powerpoint/2010/main" val="347716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54665D4-2377-49CB-9FDF-A74DD4EB7EFB}"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E9C99-2256-4041-898D-4621AB8CE4C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02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54665D4-2377-49CB-9FDF-A74DD4EB7EFB}"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E9C99-2256-4041-898D-4621AB8CE4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9541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54665D4-2377-49CB-9FDF-A74DD4EB7EFB}"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E9C99-2256-4041-898D-4621AB8CE4C3}" type="slidenum">
              <a:rPr lang="en-US" smtClean="0"/>
              <a:t>‹#›</a:t>
            </a:fld>
            <a:endParaRPr lang="en-US"/>
          </a:p>
        </p:txBody>
      </p:sp>
    </p:spTree>
    <p:extLst>
      <p:ext uri="{BB962C8B-B14F-4D97-AF65-F5344CB8AC3E}">
        <p14:creationId xmlns:p14="http://schemas.microsoft.com/office/powerpoint/2010/main" val="227520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54665D4-2377-49CB-9FDF-A74DD4EB7EFB}"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E9C99-2256-4041-898D-4621AB8CE4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932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54665D4-2377-49CB-9FDF-A74DD4EB7EFB}"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E9C99-2256-4041-898D-4621AB8CE4C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781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54665D4-2377-49CB-9FDF-A74DD4EB7EFB}"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E9C99-2256-4041-898D-4621AB8CE4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2682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54665D4-2377-49CB-9FDF-A74DD4EB7EFB}"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E9C99-2256-4041-898D-4621AB8CE4C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54665D4-2377-49CB-9FDF-A74DD4EB7EFB}"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E9C99-2256-4041-898D-4621AB8CE4C3}" type="slidenum">
              <a:rPr lang="en-US" smtClean="0"/>
              <a:t>‹#›</a:t>
            </a:fld>
            <a:endParaRPr lang="en-US"/>
          </a:p>
        </p:txBody>
      </p:sp>
    </p:spTree>
    <p:extLst>
      <p:ext uri="{BB962C8B-B14F-4D97-AF65-F5344CB8AC3E}">
        <p14:creationId xmlns:p14="http://schemas.microsoft.com/office/powerpoint/2010/main" val="65690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54665D4-2377-49CB-9FDF-A74DD4EB7EFB}"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E9C99-2256-4041-898D-4621AB8CE4C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919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954665D4-2377-49CB-9FDF-A74DD4EB7EFB}"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E9C99-2256-4041-898D-4621AB8CE4C3}" type="slidenum">
              <a:rPr lang="en-US" smtClean="0"/>
              <a:t>‹#›</a:t>
            </a:fld>
            <a:endParaRPr lang="en-US"/>
          </a:p>
        </p:txBody>
      </p:sp>
    </p:spTree>
    <p:extLst>
      <p:ext uri="{BB962C8B-B14F-4D97-AF65-F5344CB8AC3E}">
        <p14:creationId xmlns:p14="http://schemas.microsoft.com/office/powerpoint/2010/main" val="58856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954665D4-2377-49CB-9FDF-A74DD4EB7EFB}" type="datetimeFigureOut">
              <a:rPr lang="en-US" smtClean="0"/>
              <a:t>12/15/2018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8E9C99-2256-4041-898D-4621AB8CE4C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71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954665D4-2377-49CB-9FDF-A74DD4EB7EFB}" type="datetimeFigureOut">
              <a:rPr lang="en-US" smtClean="0"/>
              <a:t>12/15/2018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E9C99-2256-4041-898D-4621AB8CE4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36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665D4-2377-49CB-9FDF-A74DD4EB7EFB}" type="datetimeFigureOut">
              <a:rPr lang="en-US" smtClean="0"/>
              <a:t>12/15/2018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8E9C99-2256-4041-898D-4621AB8CE4C3}" type="slidenum">
              <a:rPr lang="en-US" smtClean="0"/>
              <a:t>‹#›</a:t>
            </a:fld>
            <a:endParaRPr lang="en-US"/>
          </a:p>
        </p:txBody>
      </p:sp>
    </p:spTree>
    <p:extLst>
      <p:ext uri="{BB962C8B-B14F-4D97-AF65-F5344CB8AC3E}">
        <p14:creationId xmlns:p14="http://schemas.microsoft.com/office/powerpoint/2010/main" val="44018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54665D4-2377-49CB-9FDF-A74DD4EB7EFB}"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E9C99-2256-4041-898D-4621AB8CE4C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12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54665D4-2377-49CB-9FDF-A74DD4EB7EFB}"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E9C99-2256-4041-898D-4621AB8CE4C3}" type="slidenum">
              <a:rPr lang="en-US" smtClean="0"/>
              <a:t>‹#›</a:t>
            </a:fld>
            <a:endParaRPr lang="en-US"/>
          </a:p>
        </p:txBody>
      </p:sp>
    </p:spTree>
    <p:extLst>
      <p:ext uri="{BB962C8B-B14F-4D97-AF65-F5344CB8AC3E}">
        <p14:creationId xmlns:p14="http://schemas.microsoft.com/office/powerpoint/2010/main" val="317516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4665D4-2377-49CB-9FDF-A74DD4EB7EFB}" type="datetimeFigureOut">
              <a:rPr lang="en-US" smtClean="0"/>
              <a:t>12/15/2018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8E9C99-2256-4041-898D-4621AB8CE4C3}" type="slidenum">
              <a:rPr lang="en-US" smtClean="0"/>
              <a:t>‹#›</a:t>
            </a:fld>
            <a:endParaRPr lang="en-US"/>
          </a:p>
        </p:txBody>
      </p:sp>
    </p:spTree>
    <p:extLst>
      <p:ext uri="{BB962C8B-B14F-4D97-AF65-F5344CB8AC3E}">
        <p14:creationId xmlns:p14="http://schemas.microsoft.com/office/powerpoint/2010/main" val="3677838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52132" y="1651379"/>
            <a:ext cx="6955936" cy="1735285"/>
          </a:xfrm>
        </p:spPr>
        <p:txBody>
          <a:bodyPr/>
          <a:lstStyle/>
          <a:p>
            <a:r>
              <a:rPr lang="ar-IQ" b="1" u="sng" dirty="0"/>
              <a:t>الرأي العام </a:t>
            </a:r>
            <a:r>
              <a:rPr lang="ar-IQ" b="1" u="sng" dirty="0" smtClean="0"/>
              <a:t>منذ </a:t>
            </a:r>
            <a:r>
              <a:rPr lang="ar-IQ" b="1" u="sng" dirty="0"/>
              <a:t>العصور القديمة وحتى العصر </a:t>
            </a:r>
            <a:r>
              <a:rPr lang="ar-IQ" b="1" u="sng" dirty="0" smtClean="0"/>
              <a:t>الحديث</a:t>
            </a:r>
            <a:endParaRPr lang="en-US" dirty="0"/>
          </a:p>
        </p:txBody>
      </p:sp>
      <p:sp>
        <p:nvSpPr>
          <p:cNvPr id="3" name="عنوان فرعي 2"/>
          <p:cNvSpPr>
            <a:spLocks noGrp="1"/>
          </p:cNvSpPr>
          <p:nvPr>
            <p:ph type="subTitle" idx="1"/>
          </p:nvPr>
        </p:nvSpPr>
        <p:spPr/>
        <p:txBody>
          <a:bodyPr>
            <a:normAutofit fontScale="92500" lnSpcReduction="20000"/>
          </a:bodyPr>
          <a:lstStyle/>
          <a:p>
            <a:pPr algn="just" rtl="1"/>
            <a:r>
              <a:rPr lang="ar-IQ" sz="2800" b="1" dirty="0">
                <a:solidFill>
                  <a:schemeClr val="tx1">
                    <a:lumMod val="75000"/>
                    <a:lumOff val="25000"/>
                  </a:schemeClr>
                </a:solidFill>
              </a:rPr>
              <a:t>المدرس الدكتور غزوان جبار محمد- الجامعة المستنصرية- كلية الآداب- قسم </a:t>
            </a:r>
            <a:r>
              <a:rPr lang="ar-IQ" sz="2800" b="1" dirty="0" smtClean="0">
                <a:solidFill>
                  <a:schemeClr val="tx1">
                    <a:lumMod val="75000"/>
                    <a:lumOff val="25000"/>
                  </a:schemeClr>
                </a:solidFill>
              </a:rPr>
              <a:t>الإعلام</a:t>
            </a:r>
            <a:endParaRPr lang="en-US" sz="2800" b="1" dirty="0" smtClean="0">
              <a:solidFill>
                <a:schemeClr val="tx1">
                  <a:lumMod val="75000"/>
                  <a:lumOff val="25000"/>
                </a:schemeClr>
              </a:solidFill>
            </a:endParaRPr>
          </a:p>
          <a:p>
            <a:pPr algn="just" rtl="1"/>
            <a:r>
              <a:rPr lang="ar-IQ" sz="2800" b="1" dirty="0" smtClean="0">
                <a:solidFill>
                  <a:schemeClr val="tx1">
                    <a:lumMod val="75000"/>
                    <a:lumOff val="25000"/>
                  </a:schemeClr>
                </a:solidFill>
              </a:rPr>
              <a:t>المحاضرة الثالثة: </a:t>
            </a:r>
            <a:r>
              <a:rPr lang="ar-IQ" sz="2400" b="1" dirty="0"/>
              <a:t>الرأي العام منذ العصور القديمة وحتى العصر الحديث</a:t>
            </a:r>
            <a:endParaRPr lang="ar-IQ" sz="2800" b="1" dirty="0">
              <a:solidFill>
                <a:schemeClr val="tx1">
                  <a:lumMod val="75000"/>
                  <a:lumOff val="25000"/>
                </a:schemeClr>
              </a:solidFill>
            </a:endParaRPr>
          </a:p>
          <a:p>
            <a:pPr algn="just" rtl="1"/>
            <a:endParaRPr lang="en-US" sz="2400" dirty="0">
              <a:solidFill>
                <a:schemeClr val="tx1">
                  <a:lumMod val="75000"/>
                  <a:lumOff val="25000"/>
                </a:schemeClr>
              </a:solidFill>
            </a:endParaRPr>
          </a:p>
        </p:txBody>
      </p:sp>
    </p:spTree>
    <p:extLst>
      <p:ext uri="{BB962C8B-B14F-4D97-AF65-F5344CB8AC3E}">
        <p14:creationId xmlns:p14="http://schemas.microsoft.com/office/powerpoint/2010/main" val="267511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just" rtl="1"/>
            <a:r>
              <a:rPr lang="ar-IQ" sz="3200" b="1" dirty="0"/>
              <a:t>في القرن الثامن عشر المسمى بـ (عصر التنوير) جاءت الثورة الأمريكية وبعدها الفرنسية كأبرز حدثين يعبران عن دور وقوة الرأي العام</a:t>
            </a:r>
            <a:r>
              <a:rPr lang="ar-IQ" sz="3200" b="1" dirty="0" smtClean="0"/>
              <a:t>.</a:t>
            </a:r>
            <a:endParaRPr lang="en-US" sz="3200" b="1" dirty="0"/>
          </a:p>
        </p:txBody>
      </p:sp>
      <p:sp>
        <p:nvSpPr>
          <p:cNvPr id="3" name="عنصر نائب للمحتوى 2"/>
          <p:cNvSpPr>
            <a:spLocks noGrp="1"/>
          </p:cNvSpPr>
          <p:nvPr>
            <p:ph idx="1"/>
          </p:nvPr>
        </p:nvSpPr>
        <p:spPr/>
        <p:txBody>
          <a:bodyPr>
            <a:normAutofit/>
          </a:bodyPr>
          <a:lstStyle/>
          <a:p>
            <a:pPr algn="just" rtl="1"/>
            <a:r>
              <a:rPr lang="ar-IQ" sz="3600" b="1" dirty="0"/>
              <a:t>ثم جاء القرن التاسع عشر </a:t>
            </a:r>
            <a:r>
              <a:rPr lang="ar-IQ" sz="3600" b="1" dirty="0" smtClean="0"/>
              <a:t>المليء </a:t>
            </a:r>
            <a:r>
              <a:rPr lang="ar-IQ" sz="3600" b="1" dirty="0"/>
              <a:t>بالأحداث والتغيرات حيث قامت الثورة الصناعية، وتطورت الكشوفات العلمية واختراع وسائل الاتصال الجديدة حتى أصبح الرأي العام ذو سطوة وسلطان كبير، كان من نتائجه مطالبة العمال بوضع التشريعات التي تضمن حقوقهم ومصالحهم</a:t>
            </a:r>
            <a:r>
              <a:rPr lang="ar-IQ" sz="3600" b="1" dirty="0" smtClean="0"/>
              <a:t>.</a:t>
            </a:r>
            <a:endParaRPr lang="en-US" sz="3600" b="1" dirty="0"/>
          </a:p>
        </p:txBody>
      </p:sp>
    </p:spTree>
    <p:extLst>
      <p:ext uri="{BB962C8B-B14F-4D97-AF65-F5344CB8AC3E}">
        <p14:creationId xmlns:p14="http://schemas.microsoft.com/office/powerpoint/2010/main" val="289219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just" rtl="1"/>
            <a:r>
              <a:rPr lang="ar-IQ" sz="2800" b="1" dirty="0"/>
              <a:t>وشهدت نهاية القرن التاسع عشر كتابات (جوستاف </a:t>
            </a:r>
            <a:r>
              <a:rPr lang="ar-IQ" sz="2800" b="1" dirty="0" err="1"/>
              <a:t>لوبون</a:t>
            </a:r>
            <a:r>
              <a:rPr lang="ar-IQ" sz="2800" b="1" dirty="0"/>
              <a:t>) العالم الاجتماعي الذي كان أحد الأوائل الذين أدركوا فكرة (الجمهور) و (التكتل) الشعبي، وتأثيرها في العمل </a:t>
            </a:r>
            <a:r>
              <a:rPr lang="ar-IQ" sz="2800" b="1" dirty="0" smtClean="0"/>
              <a:t>السياسي.</a:t>
            </a:r>
            <a:endParaRPr lang="en-US" sz="2800" b="1" dirty="0"/>
          </a:p>
        </p:txBody>
      </p:sp>
      <p:sp>
        <p:nvSpPr>
          <p:cNvPr id="3" name="عنصر نائب للمحتوى 2"/>
          <p:cNvSpPr>
            <a:spLocks noGrp="1"/>
          </p:cNvSpPr>
          <p:nvPr>
            <p:ph idx="1"/>
          </p:nvPr>
        </p:nvSpPr>
        <p:spPr/>
        <p:txBody>
          <a:bodyPr>
            <a:noAutofit/>
          </a:bodyPr>
          <a:lstStyle/>
          <a:p>
            <a:pPr algn="just" rtl="1"/>
            <a:r>
              <a:rPr lang="ar-IQ" sz="2800" b="1" dirty="0"/>
              <a:t>وأخيراً جاء القرن العشرين فتوج انتصارات الرأي العام بمزيد من الانتصارات ذلك أن ظهور الراديو والتلفزيون والسينما قد جعل هذا القرن قرن الرأي العام، وكان للحرب العالمية الأولى التي شهدها هذا القرن </a:t>
            </a:r>
            <a:r>
              <a:rPr lang="ar-IQ" sz="2800" b="1" dirty="0" smtClean="0"/>
              <a:t>أثر هام </a:t>
            </a:r>
            <a:r>
              <a:rPr lang="ar-IQ" sz="2800" b="1" dirty="0"/>
              <a:t>في تدعيم الرأي العام فظهور الدراسات النفسية في القارة الجديدة بعد هذه الحرب التي ركزت على دراسة السلوك، قادت إلى اكتشاف أن أصل السلوك ما هو إلا بعض صور التهيؤ للعمل وأطلقت عليه مفهوم (المواقف) أو (الاتجاهات) وهذا المفهوم ليس إلا الرأي العام في جوهره، أو القاعدة التي يقوم عليها الرأي العام</a:t>
            </a:r>
            <a:r>
              <a:rPr lang="ar-IQ" sz="2800" b="1" dirty="0" smtClean="0"/>
              <a:t>.</a:t>
            </a:r>
          </a:p>
          <a:p>
            <a:pPr marL="0" indent="0" algn="just" rtl="1">
              <a:buNone/>
            </a:pPr>
            <a:endParaRPr lang="en-US" sz="2800" b="1" dirty="0"/>
          </a:p>
          <a:p>
            <a:pPr algn="just" rtl="1"/>
            <a:endParaRPr lang="en-US" sz="2800" b="1" dirty="0"/>
          </a:p>
        </p:txBody>
      </p:sp>
    </p:spTree>
    <p:extLst>
      <p:ext uri="{BB962C8B-B14F-4D97-AF65-F5344CB8AC3E}">
        <p14:creationId xmlns:p14="http://schemas.microsoft.com/office/powerpoint/2010/main" val="81155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1" y="859809"/>
            <a:ext cx="9601197" cy="1514901"/>
          </a:xfrm>
        </p:spPr>
        <p:txBody>
          <a:bodyPr>
            <a:noAutofit/>
          </a:bodyPr>
          <a:lstStyle/>
          <a:p>
            <a:pPr algn="just" rtl="1"/>
            <a:r>
              <a:rPr lang="ar-IQ" sz="3200" b="1" dirty="0"/>
              <a:t>ومنذ بداية الثلاثينات بدأ ما يسمى بأبحاث قياس الرأي العام حيث تقوم هذه الأبحاث بقياس المواقف وردود الأفعال على القضايا والموضوعات التي تشهدها الحياة السياسية والاجتماعية.</a:t>
            </a:r>
            <a:endParaRPr lang="en-US" sz="3200" b="1" dirty="0"/>
          </a:p>
        </p:txBody>
      </p:sp>
      <p:sp>
        <p:nvSpPr>
          <p:cNvPr id="3" name="عنصر نائب للمحتوى 2"/>
          <p:cNvSpPr>
            <a:spLocks noGrp="1"/>
          </p:cNvSpPr>
          <p:nvPr>
            <p:ph idx="1"/>
          </p:nvPr>
        </p:nvSpPr>
        <p:spPr/>
        <p:txBody>
          <a:bodyPr>
            <a:normAutofit/>
          </a:bodyPr>
          <a:lstStyle/>
          <a:p>
            <a:pPr algn="just" rtl="1"/>
            <a:r>
              <a:rPr lang="ar-IQ" sz="3200" b="1" dirty="0"/>
              <a:t>إن الأحداث الضخمة التي شهدها القرن العشرين والتي هزت الوجدان العالمي بأسره بدءاً من الحرب العالمية الأولى (1929-1932) والحرب العالمية الثانية، قد أثرت بهذا الشكل أو ذاك بالرأي العام وبدوره في الحياة السياسية الوطنية والدولية ،وأصبح للرأي العام دور كبير في صياغة الأحداث وفي توجيهها وبات أصحاب القرار السياسي يضعونه في حساباتهم سواء صرحوا بذلك أم لم يصرحوا به.</a:t>
            </a:r>
            <a:endParaRPr lang="en-US" sz="3200" b="1" dirty="0"/>
          </a:p>
          <a:p>
            <a:pPr algn="just" rtl="1"/>
            <a:endParaRPr lang="en-US" sz="3200" b="1" dirty="0"/>
          </a:p>
        </p:txBody>
      </p:sp>
    </p:spTree>
    <p:extLst>
      <p:ext uri="{BB962C8B-B14F-4D97-AF65-F5344CB8AC3E}">
        <p14:creationId xmlns:p14="http://schemas.microsoft.com/office/powerpoint/2010/main" val="104088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just" rtl="1"/>
            <a:r>
              <a:rPr lang="ar-IQ" sz="3200" b="1" dirty="0"/>
              <a:t>نتيجة لثورة المعلومات </a:t>
            </a:r>
            <a:r>
              <a:rPr lang="ar-IQ" sz="3200" b="1" dirty="0" smtClean="0"/>
              <a:t>والاتصالات </a:t>
            </a:r>
            <a:r>
              <a:rPr lang="ar-IQ" sz="3200" b="1" dirty="0"/>
              <a:t>والتقدم التكنولوجي في هذا العصر الحديث، أدى ذلك </a:t>
            </a:r>
            <a:r>
              <a:rPr lang="ar-IQ" sz="3200" b="1" dirty="0" smtClean="0"/>
              <a:t>للاهتمام </a:t>
            </a:r>
            <a:r>
              <a:rPr lang="ar-IQ" sz="3200" b="1" dirty="0"/>
              <a:t>بقضية الرأي العام التي كانت ثمرة مباشرة لقضيتين أساسيتين هما</a:t>
            </a:r>
            <a:r>
              <a:rPr lang="ar-IQ" sz="3200" b="1" dirty="0" smtClean="0"/>
              <a:t>:</a:t>
            </a:r>
            <a:endParaRPr lang="en-US" sz="3200" b="1" dirty="0"/>
          </a:p>
        </p:txBody>
      </p:sp>
      <p:sp>
        <p:nvSpPr>
          <p:cNvPr id="3" name="عنصر نائب للمحتوى 2"/>
          <p:cNvSpPr>
            <a:spLocks noGrp="1"/>
          </p:cNvSpPr>
          <p:nvPr>
            <p:ph idx="1"/>
          </p:nvPr>
        </p:nvSpPr>
        <p:spPr/>
        <p:txBody>
          <a:bodyPr>
            <a:noAutofit/>
          </a:bodyPr>
          <a:lstStyle/>
          <a:p>
            <a:pPr algn="just" rtl="1"/>
            <a:r>
              <a:rPr lang="ar-IQ" sz="4000" b="1" dirty="0"/>
              <a:t> </a:t>
            </a:r>
            <a:r>
              <a:rPr lang="ar-IQ" sz="4000" b="1" dirty="0" smtClean="0"/>
              <a:t>1-المبادئ </a:t>
            </a:r>
            <a:r>
              <a:rPr lang="ar-IQ" sz="4000" b="1" dirty="0"/>
              <a:t>الإنسانية والشعبية التي فرضت نفسها من خلال الثورات </a:t>
            </a:r>
            <a:r>
              <a:rPr lang="ar-IQ" sz="4000" b="1" dirty="0" smtClean="0"/>
              <a:t>الاجتماعية </a:t>
            </a:r>
            <a:r>
              <a:rPr lang="ar-IQ" sz="4000" b="1" dirty="0"/>
              <a:t>والسياسية الكبرى.</a:t>
            </a:r>
            <a:endParaRPr lang="en-US" sz="4000" b="1" dirty="0"/>
          </a:p>
          <a:p>
            <a:pPr algn="just" rtl="1"/>
            <a:r>
              <a:rPr lang="ar-IQ" sz="4000" b="1" dirty="0"/>
              <a:t>2-إيمان الحكام بضرورة كسب الرأي العام طوعاً </a:t>
            </a:r>
            <a:r>
              <a:rPr lang="ar-IQ" sz="4000" b="1" dirty="0" smtClean="0"/>
              <a:t>بالاستجابة </a:t>
            </a:r>
            <a:r>
              <a:rPr lang="ar-IQ" sz="4000" b="1" dirty="0"/>
              <a:t>له أو التأثير فيه عن طريق الدعاية والإعلام ليستجيب </a:t>
            </a:r>
            <a:r>
              <a:rPr lang="ar-IQ" sz="4000" b="1" dirty="0" smtClean="0"/>
              <a:t>لهم.</a:t>
            </a:r>
            <a:endParaRPr lang="en-US" sz="4000" b="1" dirty="0"/>
          </a:p>
        </p:txBody>
      </p:sp>
    </p:spTree>
    <p:extLst>
      <p:ext uri="{BB962C8B-B14F-4D97-AF65-F5344CB8AC3E}">
        <p14:creationId xmlns:p14="http://schemas.microsoft.com/office/powerpoint/2010/main" val="298822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pPr algn="just" rtl="1"/>
            <a:r>
              <a:rPr lang="ar-IQ" sz="2400" b="1" dirty="0"/>
              <a:t>ففي بداية العصر الحديث أبدى العديد من الفلاسفة والعلماء </a:t>
            </a:r>
            <a:r>
              <a:rPr lang="ar-IQ" sz="2400" b="1" dirty="0" smtClean="0"/>
              <a:t>اهتماما </a:t>
            </a:r>
            <a:r>
              <a:rPr lang="ar-IQ" sz="2400" b="1" dirty="0"/>
              <a:t>بالرأي العام مع </a:t>
            </a:r>
            <a:r>
              <a:rPr lang="ar-IQ" sz="2400" b="1" dirty="0" smtClean="0"/>
              <a:t>اختلاف </a:t>
            </a:r>
            <a:r>
              <a:rPr lang="ar-IQ" sz="2400" b="1" dirty="0"/>
              <a:t>المصطلحات المستخدمة منهم، فكان </a:t>
            </a:r>
            <a:r>
              <a:rPr lang="ar-IQ" sz="2400" b="1" dirty="0" smtClean="0"/>
              <a:t>اهتمام </a:t>
            </a:r>
            <a:r>
              <a:rPr lang="ar-IQ" sz="2400" b="1" dirty="0" err="1"/>
              <a:t>ميكافيلي</a:t>
            </a:r>
            <a:r>
              <a:rPr lang="ar-IQ" sz="2400" b="1" dirty="0"/>
              <a:t> </a:t>
            </a:r>
            <a:r>
              <a:rPr lang="ar-IQ" sz="2400" b="1" dirty="0" smtClean="0"/>
              <a:t>اهتماماً </a:t>
            </a:r>
            <a:r>
              <a:rPr lang="ar-IQ" sz="2400" b="1" dirty="0"/>
              <a:t>ضمنياً بما يسمى بصوت الشعب وكان </a:t>
            </a:r>
            <a:r>
              <a:rPr lang="ar-IQ" sz="2400" b="1" dirty="0" err="1"/>
              <a:t>مونتسكيو</a:t>
            </a:r>
            <a:r>
              <a:rPr lang="ar-IQ" sz="2400" b="1" dirty="0"/>
              <a:t> قد </a:t>
            </a:r>
            <a:r>
              <a:rPr lang="ar-IQ" sz="2400" b="1" dirty="0" smtClean="0"/>
              <a:t>استخدم </a:t>
            </a:r>
            <a:r>
              <a:rPr lang="ar-IQ" sz="2400" b="1" dirty="0"/>
              <a:t>مصطلح العقل العام والذي قابله عند روسو مصطلح الإرادة العامة، </a:t>
            </a:r>
            <a:endParaRPr lang="en-US" sz="2400" b="1" dirty="0"/>
          </a:p>
        </p:txBody>
      </p:sp>
      <p:sp>
        <p:nvSpPr>
          <p:cNvPr id="3" name="عنصر نائب للمحتوى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normAutofit/>
          </a:bodyPr>
          <a:lstStyle/>
          <a:p>
            <a:pPr algn="just" rtl="1"/>
            <a:r>
              <a:rPr lang="ar-IQ" sz="2800" b="1" dirty="0"/>
              <a:t>ولكن مع كل ما شهده هذا العصر الحديث من تطور وتقدم في وسائل المواصلات </a:t>
            </a:r>
            <a:r>
              <a:rPr lang="ar-IQ" sz="2800" b="1" dirty="0" smtClean="0"/>
              <a:t>والاتصالات </a:t>
            </a:r>
            <a:r>
              <a:rPr lang="ar-IQ" sz="2800" b="1" dirty="0"/>
              <a:t>والتي كان لها الفضل في تجانس المجتمعات الكبرى فكراً وفهماً وتمكين الشعوب من التفاعل مع بعضها البعض وتحويل هذا العالم إلى قرية صغيرة وظهور مصطلحات جديدة كالعولمة والكوكبة والكونية، فقد بقي أهم شيء لم يُذكر فيما سبق كله ألا وهو نضال الشعوب من أجل حقها في تقرير مصيرها بالإضافة </a:t>
            </a:r>
            <a:r>
              <a:rPr lang="ar-IQ" sz="2800" b="1" dirty="0" smtClean="0"/>
              <a:t>لانتشار </a:t>
            </a:r>
            <a:r>
              <a:rPr lang="ar-IQ" sz="2800" b="1" dirty="0"/>
              <a:t>التعليم والثقافة وظهور مبادئ حقوق الإنسان التي كان للرأي العام دورا كبيرا فيها.</a:t>
            </a:r>
            <a:endParaRPr lang="en-US" sz="2800" b="1" dirty="0"/>
          </a:p>
          <a:p>
            <a:pPr algn="just" rtl="1"/>
            <a:endParaRPr lang="en-US" sz="2800" b="1" dirty="0"/>
          </a:p>
        </p:txBody>
      </p:sp>
    </p:spTree>
    <p:extLst>
      <p:ext uri="{BB962C8B-B14F-4D97-AF65-F5344CB8AC3E}">
        <p14:creationId xmlns:p14="http://schemas.microsoft.com/office/powerpoint/2010/main" val="4076496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1" y="777922"/>
            <a:ext cx="9601197" cy="1508077"/>
          </a:xfrm>
        </p:spPr>
        <p:txBody>
          <a:bodyPr>
            <a:noAutofit/>
          </a:bodyPr>
          <a:lstStyle/>
          <a:p>
            <a:pPr algn="just" rtl="1"/>
            <a:r>
              <a:rPr lang="ar-IQ" sz="3200" b="1" dirty="0"/>
              <a:t>وفي هذا العصر الحديث </a:t>
            </a:r>
            <a:r>
              <a:rPr lang="ar-IQ" sz="3200" b="1" dirty="0" smtClean="0"/>
              <a:t>اتسع </a:t>
            </a:r>
            <a:r>
              <a:rPr lang="ar-IQ" sz="3200" b="1" dirty="0"/>
              <a:t>نطاق </a:t>
            </a:r>
            <a:r>
              <a:rPr lang="ar-IQ" sz="3200" b="1" dirty="0" smtClean="0"/>
              <a:t>الاهتمام </a:t>
            </a:r>
            <a:r>
              <a:rPr lang="ar-IQ" sz="3200" b="1" dirty="0"/>
              <a:t>بالرأي العام كماً وكيفاً وتطورت وسائل </a:t>
            </a:r>
            <a:r>
              <a:rPr lang="ar-IQ" sz="3200" b="1" dirty="0" smtClean="0"/>
              <a:t>الاتصال </a:t>
            </a:r>
            <a:r>
              <a:rPr lang="ar-IQ" sz="3200" b="1" dirty="0"/>
              <a:t>حتى تتماشى مع زيادة عدد الأفراد ومشاركة الفرد العادي من بيته أو عمله في الرأي العام </a:t>
            </a:r>
            <a:r>
              <a:rPr lang="ar-IQ" sz="3200" b="1" dirty="0" smtClean="0"/>
              <a:t>والتقائِه </a:t>
            </a:r>
            <a:r>
              <a:rPr lang="ar-IQ" sz="3200" b="1" dirty="0"/>
              <a:t>بغيره من الأفراد</a:t>
            </a:r>
            <a:endParaRPr lang="en-US" sz="3200" b="1" dirty="0"/>
          </a:p>
        </p:txBody>
      </p:sp>
      <p:sp>
        <p:nvSpPr>
          <p:cNvPr id="3" name="عنصر نائب للمحتوى 2"/>
          <p:cNvSpPr>
            <a:spLocks noGrp="1"/>
          </p:cNvSpPr>
          <p:nvPr>
            <p:ph idx="1"/>
          </p:nvPr>
        </p:nvSpPr>
        <p:spPr/>
        <p:txBody>
          <a:bodyPr>
            <a:normAutofit/>
          </a:bodyPr>
          <a:lstStyle/>
          <a:p>
            <a:pPr algn="just" rtl="1"/>
            <a:r>
              <a:rPr lang="ar-IQ" sz="4000" b="1" dirty="0"/>
              <a:t>فأصبح الفرد يتمتع بالمواطنة بعيداً عن الفروق العنصرية من طبقة أو دين أو عقيدة أو غيرها مما كان سائدا في المجتمعات القديمة، وهذا أدى بدوه إلى زيادة تأثير الرأي العام فأصبح محل </a:t>
            </a:r>
            <a:r>
              <a:rPr lang="ar-IQ" sz="4000" b="1" dirty="0" smtClean="0"/>
              <a:t>اهتمام </a:t>
            </a:r>
            <a:r>
              <a:rPr lang="ar-IQ" sz="4000" b="1" dirty="0"/>
              <a:t>الساسة ورجال الحكم في كل أرجاء العالم .</a:t>
            </a:r>
            <a:endParaRPr lang="en-US" sz="4000" b="1" dirty="0"/>
          </a:p>
        </p:txBody>
      </p:sp>
    </p:spTree>
    <p:extLst>
      <p:ext uri="{BB962C8B-B14F-4D97-AF65-F5344CB8AC3E}">
        <p14:creationId xmlns:p14="http://schemas.microsoft.com/office/powerpoint/2010/main" val="50170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37230" y="723331"/>
            <a:ext cx="9859367" cy="5152537"/>
          </a:xfrm>
        </p:spPr>
        <p:txBody>
          <a:bodyPr>
            <a:normAutofit/>
          </a:bodyPr>
          <a:lstStyle/>
          <a:p>
            <a:pPr algn="just" rtl="1"/>
            <a:r>
              <a:rPr lang="ar-IQ" sz="3200" b="1" dirty="0"/>
              <a:t>بدأ </a:t>
            </a:r>
            <a:r>
              <a:rPr lang="ar-IQ" sz="3200" b="1" dirty="0" smtClean="0"/>
              <a:t>الاهتمام </a:t>
            </a:r>
            <a:r>
              <a:rPr lang="ar-IQ" sz="3200" b="1" dirty="0"/>
              <a:t>بالرأي العام منذ عشرينيات القرن الماضي، ولكنه كظاهرة فهو يعاصر المجتمعات الإنسانية في نشأتها حيث إن الحضارات القديمة لم تكن خالية من مفاهيم قريبة من مفهوم الرأي العام، </a:t>
            </a:r>
            <a:r>
              <a:rPr lang="ar-SA" sz="3200" b="1" dirty="0"/>
              <a:t>وسنستعرض في البداية التطور التاريخي لهذا المفهوم من البداية إلى أن أصبح مصطلحاً شائع الاستعمال والتداول، فالأشياء توجد أولا ثم تعرض أسماءها، ومنها الرأي العام فهو قديم قدم البشرية، وإن كان كاصطلاح من مصطلحات العصر الحديث الذي تعددت فيه وسائل التعبير عن هذا الرأي العام من الصحيفة إلى الإذاعة إلى التلفزيون والانترنت.</a:t>
            </a:r>
            <a:endParaRPr lang="en-US" sz="3200" b="1" dirty="0"/>
          </a:p>
          <a:p>
            <a:pPr algn="just" rtl="1"/>
            <a:r>
              <a:rPr lang="ar-IQ" sz="3200" b="1" dirty="0"/>
              <a:t>وقد مرّ مفهوم الرأي العام بمراحل مختلفة عبر العصور المختلفة أهمها:</a:t>
            </a:r>
            <a:endParaRPr lang="en-US" sz="3200" b="1" dirty="0"/>
          </a:p>
          <a:p>
            <a:pPr algn="just"/>
            <a:endParaRPr lang="en-US" sz="3200" b="1" dirty="0"/>
          </a:p>
        </p:txBody>
      </p:sp>
    </p:spTree>
    <p:extLst>
      <p:ext uri="{BB962C8B-B14F-4D97-AF65-F5344CB8AC3E}">
        <p14:creationId xmlns:p14="http://schemas.microsoft.com/office/powerpoint/2010/main" val="3616531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ar-IQ" sz="7200" b="1" dirty="0"/>
              <a:t>أولاً</a:t>
            </a:r>
            <a:r>
              <a:rPr lang="ar-IQ" sz="7200" b="1" dirty="0" smtClean="0"/>
              <a:t>:</a:t>
            </a:r>
            <a:endParaRPr lang="en-US" sz="7200" dirty="0"/>
          </a:p>
        </p:txBody>
      </p:sp>
      <p:sp>
        <p:nvSpPr>
          <p:cNvPr id="3" name="عنصر نائب للمحتوى 2"/>
          <p:cNvSpPr>
            <a:spLocks noGrp="1"/>
          </p:cNvSpPr>
          <p:nvPr>
            <p:ph idx="1"/>
          </p:nvPr>
        </p:nvSpPr>
        <p:spPr/>
        <p:style>
          <a:lnRef idx="1">
            <a:schemeClr val="dk1"/>
          </a:lnRef>
          <a:fillRef idx="2">
            <a:schemeClr val="dk1"/>
          </a:fillRef>
          <a:effectRef idx="1">
            <a:schemeClr val="dk1"/>
          </a:effectRef>
          <a:fontRef idx="minor">
            <a:schemeClr val="dk1"/>
          </a:fontRef>
        </p:style>
        <p:txBody>
          <a:bodyPr>
            <a:noAutofit/>
          </a:bodyPr>
          <a:lstStyle/>
          <a:p>
            <a:pPr marL="0" indent="0" algn="just" rtl="1">
              <a:buNone/>
            </a:pPr>
            <a:r>
              <a:rPr lang="ar-IQ" sz="9600" b="1" dirty="0"/>
              <a:t>الرأي العام في العصور القديمة:</a:t>
            </a:r>
            <a:endParaRPr lang="en-US" sz="9600" b="1" dirty="0"/>
          </a:p>
        </p:txBody>
      </p:sp>
    </p:spTree>
    <p:extLst>
      <p:ext uri="{BB962C8B-B14F-4D97-AF65-F5344CB8AC3E}">
        <p14:creationId xmlns:p14="http://schemas.microsoft.com/office/powerpoint/2010/main" val="1404968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1"/>
            <a:r>
              <a:rPr lang="ar-IQ" dirty="0" smtClean="0"/>
              <a:t>1- </a:t>
            </a:r>
            <a:r>
              <a:rPr lang="ar-IQ" b="1" dirty="0" smtClean="0"/>
              <a:t>الرأي </a:t>
            </a:r>
            <a:r>
              <a:rPr lang="ar-IQ" b="1" dirty="0"/>
              <a:t>العام في الحضارات العربية القديمة</a:t>
            </a:r>
            <a:r>
              <a:rPr lang="ar-IQ" dirty="0"/>
              <a:t>: </a:t>
            </a:r>
            <a:endParaRPr lang="en-US" dirty="0"/>
          </a:p>
        </p:txBody>
      </p:sp>
      <p:sp>
        <p:nvSpPr>
          <p:cNvPr id="3" name="عنصر نائب للمحتوى 2"/>
          <p:cNvSpPr>
            <a:spLocks noGrp="1"/>
          </p:cNvSpPr>
          <p:nvPr>
            <p:ph idx="1"/>
          </p:nvPr>
        </p:nvSpPr>
        <p:spPr>
          <a:xfrm>
            <a:off x="1105468" y="2470245"/>
            <a:ext cx="10003809" cy="3405623"/>
          </a:xfrm>
        </p:spPr>
        <p:txBody>
          <a:bodyPr>
            <a:noAutofit/>
          </a:bodyPr>
          <a:lstStyle/>
          <a:p>
            <a:pPr algn="just" rtl="1"/>
            <a:r>
              <a:rPr lang="ar-IQ" sz="3200" b="1" dirty="0"/>
              <a:t>عندما اكتشف الإنسان الكتابة وما رافقها من ظهور الحضارات زادت أهمية الرأي العام، فكان حكام (سومر) و(بابل) و(</a:t>
            </a:r>
            <a:r>
              <a:rPr lang="ar-IQ" sz="3200" b="1" dirty="0" err="1"/>
              <a:t>آشور</a:t>
            </a:r>
            <a:r>
              <a:rPr lang="ar-IQ" sz="3200" b="1" dirty="0"/>
              <a:t>) يقيمون للرأي العام وزناً لا بأس به، كما تكشف آثار مصر القديمة عن إدراك واضح للرأي العام وتكشف عن أساليب راقية للتأثير فيه وتوجيهه الوجهة المطلوبة مثل (تأليه) الفرعون وتقديس الكهان وتشييد المعابد وإقامة الأهرامات، ولم يكن هذا كله سوى أساليب متطورة للتأثير في الرأي العام</a:t>
            </a:r>
            <a:r>
              <a:rPr lang="ar-IQ" sz="3200" b="1" dirty="0" smtClean="0"/>
              <a:t>.</a:t>
            </a:r>
            <a:endParaRPr lang="en-US" sz="3200" b="1" dirty="0"/>
          </a:p>
        </p:txBody>
      </p:sp>
    </p:spTree>
    <p:extLst>
      <p:ext uri="{BB962C8B-B14F-4D97-AF65-F5344CB8AC3E}">
        <p14:creationId xmlns:p14="http://schemas.microsoft.com/office/powerpoint/2010/main" val="1646203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1" y="600502"/>
            <a:ext cx="9601197" cy="1405720"/>
          </a:xfrm>
        </p:spPr>
        <p:txBody>
          <a:bodyPr>
            <a:normAutofit fontScale="90000"/>
          </a:bodyPr>
          <a:lstStyle/>
          <a:p>
            <a:r>
              <a:rPr lang="ar-IQ" b="1" dirty="0"/>
              <a:t>2- الرأي العام عند الإغريق والرومان:</a:t>
            </a:r>
            <a:r>
              <a:rPr lang="en-US" dirty="0"/>
              <a:t/>
            </a:r>
            <a:br>
              <a:rPr lang="en-US" dirty="0"/>
            </a:br>
            <a:endParaRPr lang="en-US" dirty="0"/>
          </a:p>
        </p:txBody>
      </p:sp>
      <p:sp>
        <p:nvSpPr>
          <p:cNvPr id="3" name="عنصر نائب للمحتوى 2"/>
          <p:cNvSpPr>
            <a:spLocks noGrp="1"/>
          </p:cNvSpPr>
          <p:nvPr>
            <p:ph idx="1"/>
          </p:nvPr>
        </p:nvSpPr>
        <p:spPr>
          <a:xfrm>
            <a:off x="1295402" y="2634018"/>
            <a:ext cx="9813876" cy="3643950"/>
          </a:xfrm>
        </p:spPr>
        <p:txBody>
          <a:bodyPr>
            <a:noAutofit/>
          </a:bodyPr>
          <a:lstStyle/>
          <a:p>
            <a:pPr algn="just" rtl="1"/>
            <a:r>
              <a:rPr lang="ar-IQ" b="1" dirty="0"/>
              <a:t>لقد كان الرأي العام في أثينا </a:t>
            </a:r>
            <a:r>
              <a:rPr lang="ar-IQ" b="1" dirty="0" err="1" smtClean="0"/>
              <a:t>واسبارطة</a:t>
            </a:r>
            <a:r>
              <a:rPr lang="ar-IQ" b="1" dirty="0" smtClean="0"/>
              <a:t> </a:t>
            </a:r>
            <a:r>
              <a:rPr lang="ar-IQ" b="1" dirty="0"/>
              <a:t>هو الحاكم المباشر والذي يسيطر على كافة نشاطات المدينة، حيث كان يتم ذلك عن طريق </a:t>
            </a:r>
            <a:r>
              <a:rPr lang="ar-IQ" b="1" dirty="0" smtClean="0"/>
              <a:t>اجتماع </a:t>
            </a:r>
            <a:r>
              <a:rPr lang="ar-IQ" b="1" dirty="0"/>
              <a:t>من لهم حق المواطنة في هيئة أو برلمان، بحيث تكون لهم جميع السلطات والصلاحيات </a:t>
            </a:r>
            <a:r>
              <a:rPr lang="ar-IQ" b="1" dirty="0" smtClean="0"/>
              <a:t>لاتخاذ </a:t>
            </a:r>
            <a:r>
              <a:rPr lang="ar-IQ" b="1" dirty="0"/>
              <a:t>القرارات التي تصب في مصلحة المجتمع وذلك بأخذ رأي الأغلبية.</a:t>
            </a:r>
            <a:endParaRPr lang="en-US" b="1" dirty="0"/>
          </a:p>
          <a:p>
            <a:pPr algn="just" rtl="1"/>
            <a:r>
              <a:rPr lang="ar-IQ" b="1" dirty="0"/>
              <a:t>أما الدولة الرومانية فقد </a:t>
            </a:r>
            <a:r>
              <a:rPr lang="ar-IQ" b="1" dirty="0" smtClean="0"/>
              <a:t>اتبعت </a:t>
            </a:r>
            <a:r>
              <a:rPr lang="ar-IQ" b="1" dirty="0"/>
              <a:t>ما كان سائداً في أثينا </a:t>
            </a:r>
            <a:r>
              <a:rPr lang="ar-IQ" b="1" dirty="0" err="1" smtClean="0"/>
              <a:t>واسبارطة</a:t>
            </a:r>
            <a:r>
              <a:rPr lang="ar-IQ" b="1" dirty="0" smtClean="0"/>
              <a:t> واعتبرته </a:t>
            </a:r>
            <a:r>
              <a:rPr lang="ar-IQ" b="1" dirty="0"/>
              <a:t>مظهراً من مظاهر الديمقراطية مع </a:t>
            </a:r>
            <a:r>
              <a:rPr lang="ar-IQ" b="1" dirty="0" smtClean="0"/>
              <a:t>اختلاف </a:t>
            </a:r>
            <a:r>
              <a:rPr lang="ar-IQ" b="1" dirty="0"/>
              <a:t>أنّ من كان له حق المواطنة في الدولة الرومانية هم فقط أبناء الأسر المعرفة بأصلها من نفس المدينة، </a:t>
            </a:r>
            <a:r>
              <a:rPr lang="ar-IQ" b="1" dirty="0" smtClean="0"/>
              <a:t>واستثنت </a:t>
            </a:r>
            <a:r>
              <a:rPr lang="ar-IQ" b="1" dirty="0"/>
              <a:t>من ذلك العبيد ومن لا ينتمي إلى أرض روما، فلم يكونوا يشاركوا في العملية الديمقراطية، وقد عبر عن الرأي العام في النصوص الرومانية بصوت الشعب أو الجماهير.</a:t>
            </a:r>
            <a:endParaRPr lang="en-US" b="1" dirty="0"/>
          </a:p>
          <a:p>
            <a:pPr algn="just" rtl="1"/>
            <a:endParaRPr lang="en-US" b="1" dirty="0"/>
          </a:p>
        </p:txBody>
      </p:sp>
    </p:spTree>
    <p:extLst>
      <p:ext uri="{BB962C8B-B14F-4D97-AF65-F5344CB8AC3E}">
        <p14:creationId xmlns:p14="http://schemas.microsoft.com/office/powerpoint/2010/main" val="1070035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048" y="1091821"/>
            <a:ext cx="10140286" cy="1105470"/>
          </a:xfrm>
        </p:spPr>
        <p:style>
          <a:lnRef idx="1">
            <a:schemeClr val="accent3"/>
          </a:lnRef>
          <a:fillRef idx="2">
            <a:schemeClr val="accent3"/>
          </a:fillRef>
          <a:effectRef idx="1">
            <a:schemeClr val="accent3"/>
          </a:effectRef>
          <a:fontRef idx="minor">
            <a:schemeClr val="dk1"/>
          </a:fontRef>
        </p:style>
        <p:txBody>
          <a:bodyPr>
            <a:noAutofit/>
          </a:bodyPr>
          <a:lstStyle/>
          <a:p>
            <a:r>
              <a:rPr lang="ar-IQ" sz="6000" b="1" dirty="0"/>
              <a:t>ثانياً</a:t>
            </a:r>
            <a:r>
              <a:rPr lang="ar-IQ" sz="6000" b="1" dirty="0" smtClean="0"/>
              <a:t>:</a:t>
            </a:r>
            <a:endParaRPr lang="en-US" sz="6000" dirty="0"/>
          </a:p>
        </p:txBody>
      </p:sp>
      <p:sp>
        <p:nvSpPr>
          <p:cNvPr id="3" name="عنصر نائب للمحتوى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Autofit/>
          </a:bodyPr>
          <a:lstStyle/>
          <a:p>
            <a:pPr algn="just" rtl="1"/>
            <a:r>
              <a:rPr lang="ar-IQ" sz="6600" b="1" dirty="0"/>
              <a:t>الرأي العام في العصور الوسطى (المسيحية والإسلامية)</a:t>
            </a:r>
            <a:endParaRPr lang="en-US" sz="6600" dirty="0"/>
          </a:p>
        </p:txBody>
      </p:sp>
    </p:spTree>
    <p:extLst>
      <p:ext uri="{BB962C8B-B14F-4D97-AF65-F5344CB8AC3E}">
        <p14:creationId xmlns:p14="http://schemas.microsoft.com/office/powerpoint/2010/main" val="2189301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5400" b="1" dirty="0" smtClean="0"/>
              <a:t>الأديان السماوية</a:t>
            </a:r>
            <a:endParaRPr lang="en-US" sz="5400" b="1" dirty="0"/>
          </a:p>
        </p:txBody>
      </p:sp>
      <p:sp>
        <p:nvSpPr>
          <p:cNvPr id="3" name="عنصر نائب للمحتوى 2"/>
          <p:cNvSpPr>
            <a:spLocks noGrp="1"/>
          </p:cNvSpPr>
          <p:nvPr>
            <p:ph idx="1"/>
          </p:nvPr>
        </p:nvSpPr>
        <p:spPr>
          <a:xfrm>
            <a:off x="1160060" y="2556932"/>
            <a:ext cx="9736537" cy="3516322"/>
          </a:xfrm>
        </p:spPr>
        <p:txBody>
          <a:bodyPr>
            <a:noAutofit/>
          </a:bodyPr>
          <a:lstStyle/>
          <a:p>
            <a:pPr algn="just" rtl="1"/>
            <a:r>
              <a:rPr lang="ar-IQ" sz="2800" b="1" dirty="0"/>
              <a:t>لقد كان للأديان السماوية دور هام وكبير في تشكيل الرأي العام، حيث كان الباباوات والأباطرة يستخدمون عبارات مثل الشعور العام والجمعي وهي مرادفة لمعنى الرأي العام في المسائل الهامة، أما في الإسلام فقد </a:t>
            </a:r>
            <a:r>
              <a:rPr lang="ar-IQ" sz="2800" b="1" dirty="0" smtClean="0"/>
              <a:t>استفاد </a:t>
            </a:r>
            <a:r>
              <a:rPr lang="ar-IQ" sz="2800" b="1" dirty="0"/>
              <a:t>نظام الحكم فيه من تجارب الأمم والحضارات السابقة له، حيث كان مفهوم الديمقراطية يتماشى مع المفاهيم الإنسانية التي دعا إليها الإسلام، فقد كان للرأي العام أهمية كبرى في الدولة الإسلامية وذلك من خلال تطبيق مبدأ الشورى كما اعترف الإسلام بالحقوق والحريات كحق الملكية الفردية والجماعية. وأقام الإسلام حرية الرأي وحرية العقيدة وغير ذلك من الحريات الأخرى.</a:t>
            </a:r>
            <a:endParaRPr lang="en-US" sz="2800" b="1" dirty="0"/>
          </a:p>
          <a:p>
            <a:pPr algn="just" rtl="1"/>
            <a:endParaRPr lang="en-US" sz="2800" b="1" dirty="0"/>
          </a:p>
        </p:txBody>
      </p:sp>
    </p:spTree>
    <p:extLst>
      <p:ext uri="{BB962C8B-B14F-4D97-AF65-F5344CB8AC3E}">
        <p14:creationId xmlns:p14="http://schemas.microsoft.com/office/powerpoint/2010/main" val="357562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IQ" sz="7200" b="1" dirty="0"/>
              <a:t>ثالثاً</a:t>
            </a:r>
            <a:r>
              <a:rPr lang="ar-IQ" sz="7200" b="1" dirty="0" smtClean="0"/>
              <a:t>:</a:t>
            </a:r>
            <a:endParaRPr lang="en-US" sz="7200" dirty="0"/>
          </a:p>
        </p:txBody>
      </p:sp>
      <p:sp>
        <p:nvSpPr>
          <p:cNvPr id="3" name="عنصر نائب للمحتوى 2"/>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just" rtl="1"/>
            <a:r>
              <a:rPr lang="ar-IQ" sz="9600" b="1" dirty="0"/>
              <a:t>الرأي العام في العصر الحديث</a:t>
            </a:r>
            <a:r>
              <a:rPr lang="en-US" sz="9600" dirty="0"/>
              <a:t/>
            </a:r>
            <a:br>
              <a:rPr lang="en-US" sz="9600" dirty="0"/>
            </a:br>
            <a:endParaRPr lang="en-US" sz="9600" dirty="0"/>
          </a:p>
        </p:txBody>
      </p:sp>
    </p:spTree>
    <p:extLst>
      <p:ext uri="{BB962C8B-B14F-4D97-AF65-F5344CB8AC3E}">
        <p14:creationId xmlns:p14="http://schemas.microsoft.com/office/powerpoint/2010/main" val="146195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1" y="982132"/>
            <a:ext cx="9601197" cy="1433522"/>
          </a:xfrm>
        </p:spPr>
        <p:txBody>
          <a:bodyPr>
            <a:noAutofit/>
          </a:bodyPr>
          <a:lstStyle/>
          <a:p>
            <a:pPr algn="just" rtl="1"/>
            <a:r>
              <a:rPr lang="ar-IQ" sz="2800" b="1" dirty="0"/>
              <a:t>ابتداءً من كتابات ميكيا فيلي (1469- 1527) حدث تطور معتبر في الكيفية التي تناول الفكر الفلسفي ما يسمى (بالرأي العام)، فقد اعتبره عنصراً يجب أن يؤخذ بالحسبان في عملية الصراع من أجل السلطة</a:t>
            </a:r>
            <a:r>
              <a:rPr lang="ar-IQ" sz="2800" b="1" dirty="0" smtClean="0"/>
              <a:t>.</a:t>
            </a:r>
            <a:endParaRPr lang="en-US" sz="2800" b="1" dirty="0"/>
          </a:p>
        </p:txBody>
      </p:sp>
      <p:sp>
        <p:nvSpPr>
          <p:cNvPr id="3" name="عنصر نائب للمحتوى 2"/>
          <p:cNvSpPr>
            <a:spLocks noGrp="1"/>
          </p:cNvSpPr>
          <p:nvPr>
            <p:ph idx="1"/>
          </p:nvPr>
        </p:nvSpPr>
        <p:spPr/>
        <p:txBody>
          <a:bodyPr>
            <a:noAutofit/>
          </a:bodyPr>
          <a:lstStyle/>
          <a:p>
            <a:pPr algn="just" rtl="1"/>
            <a:r>
              <a:rPr lang="ar-IQ" sz="2800" b="1" dirty="0"/>
              <a:t>فيما كان روسو (1712- 1778) أول فيلسوف يستخدم تعبير الرأي العام ومن أهم كتابات روسو العديدة كتابه في العقد الاجتماعي، ويمكن اعتبار الفكرة الأساسية وراء العقد الاجتماعي هو موضوع الوحدة… وحدة البناء الاجتماعي وذلك بإخضاع المصالح الخاصة للإدارة العامة. فالحكومة دورها مساعد لأن الإدارة العامة هي مجموع إرادة الشعب الذي يضع القوانين والحكومة ما هي </a:t>
            </a:r>
            <a:r>
              <a:rPr lang="ar-IQ" sz="2800" b="1" dirty="0" err="1"/>
              <a:t>إلاالافراد</a:t>
            </a:r>
            <a:r>
              <a:rPr lang="ar-IQ" sz="2800" b="1" dirty="0"/>
              <a:t> الذين يقومون بتنفيذ القوانين، وواضح أن مفهوم إرادة الشعب يشير في المعنى العملي التطبيقي إلى جوهر الرأي العام في معناه المعاصر</a:t>
            </a:r>
            <a:r>
              <a:rPr lang="ar-IQ" sz="2800" b="1" dirty="0" smtClean="0"/>
              <a:t>.</a:t>
            </a:r>
            <a:endParaRPr lang="en-US" sz="2800" b="1" dirty="0"/>
          </a:p>
        </p:txBody>
      </p:sp>
    </p:spTree>
    <p:extLst>
      <p:ext uri="{BB962C8B-B14F-4D97-AF65-F5344CB8AC3E}">
        <p14:creationId xmlns:p14="http://schemas.microsoft.com/office/powerpoint/2010/main" val="4767651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TotalTime>
  <Words>1090</Words>
  <Application>Microsoft Office PowerPoint</Application>
  <PresentationFormat>ملء الشاشة</PresentationFormat>
  <Paragraphs>33</Paragraphs>
  <Slides>15</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15</vt:i4>
      </vt:variant>
    </vt:vector>
  </HeadingPairs>
  <TitlesOfParts>
    <vt:vector size="19" baseType="lpstr">
      <vt:lpstr>Arial</vt:lpstr>
      <vt:lpstr>Garamond</vt:lpstr>
      <vt:lpstr>Times New Roman</vt:lpstr>
      <vt:lpstr>عضوي</vt:lpstr>
      <vt:lpstr>الرأي العام منذ العصور القديمة وحتى العصر الحديث</vt:lpstr>
      <vt:lpstr>عرض تقديمي في PowerPoint</vt:lpstr>
      <vt:lpstr>أولاً:</vt:lpstr>
      <vt:lpstr>1- الرأي العام في الحضارات العربية القديمة: </vt:lpstr>
      <vt:lpstr>2- الرأي العام عند الإغريق والرومان: </vt:lpstr>
      <vt:lpstr>ثانياً:</vt:lpstr>
      <vt:lpstr>الأديان السماوية</vt:lpstr>
      <vt:lpstr>ثالثاً:</vt:lpstr>
      <vt:lpstr>ابتداءً من كتابات ميكيا فيلي (1469- 1527) حدث تطور معتبر في الكيفية التي تناول الفكر الفلسفي ما يسمى (بالرأي العام)، فقد اعتبره عنصراً يجب أن يؤخذ بالحسبان في عملية الصراع من أجل السلطة.</vt:lpstr>
      <vt:lpstr>في القرن الثامن عشر المسمى بـ (عصر التنوير) جاءت الثورة الأمريكية وبعدها الفرنسية كأبرز حدثين يعبران عن دور وقوة الرأي العام.</vt:lpstr>
      <vt:lpstr>وشهدت نهاية القرن التاسع عشر كتابات (جوستاف لوبون) العالم الاجتماعي الذي كان أحد الأوائل الذين أدركوا فكرة (الجمهور) و (التكتل) الشعبي، وتأثيرها في العمل السياسي.</vt:lpstr>
      <vt:lpstr>ومنذ بداية الثلاثينات بدأ ما يسمى بأبحاث قياس الرأي العام حيث تقوم هذه الأبحاث بقياس المواقف وردود الأفعال على القضايا والموضوعات التي تشهدها الحياة السياسية والاجتماعية.</vt:lpstr>
      <vt:lpstr>نتيجة لثورة المعلومات والاتصالات والتقدم التكنولوجي في هذا العصر الحديث، أدى ذلك للاهتمام بقضية الرأي العام التي كانت ثمرة مباشرة لقضيتين أساسيتين هما:</vt:lpstr>
      <vt:lpstr>ففي بداية العصر الحديث أبدى العديد من الفلاسفة والعلماء اهتماما بالرأي العام مع اختلاف المصطلحات المستخدمة منهم، فكان اهتمام ميكافيلي اهتماماً ضمنياً بما يسمى بصوت الشعب وكان مونتسكيو قد استخدم مصطلح العقل العام والذي قابله عند روسو مصطلح الإرادة العامة، </vt:lpstr>
      <vt:lpstr>وفي هذا العصر الحديث اتسع نطاق الاهتمام بالرأي العام كماً وكيفاً وتطورت وسائل الاتصال حتى تتماشى مع زيادة عدد الأفراد ومشاركة الفرد العادي من بيته أو عمله في الرأي العام والتقائِه بغيره من الأفراد</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الرأي العام منذ العصور القديمة وحتى العصر الحديث</dc:title>
  <dc:creator>DR.Ahmed Saker 2O14</dc:creator>
  <cp:lastModifiedBy>DR.Ahmed Saker 2O14</cp:lastModifiedBy>
  <cp:revision>4</cp:revision>
  <dcterms:created xsi:type="dcterms:W3CDTF">2018-12-15T20:07:12Z</dcterms:created>
  <dcterms:modified xsi:type="dcterms:W3CDTF">2018-12-15T20:34:30Z</dcterms:modified>
</cp:coreProperties>
</file>