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327143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3050A98-9F84-45F1-B6DC-97EBBD7A8CC3}"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178862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201534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11374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4188130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2741751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2161008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1618231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356993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326045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381531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3050A98-9F84-45F1-B6DC-97EBBD7A8CC3}"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5013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3050A98-9F84-45F1-B6DC-97EBBD7A8CC3}"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22930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3018623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248609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33050A98-9F84-45F1-B6DC-97EBBD7A8CC3}" type="datetimeFigureOut">
              <a:rPr lang="en-US" smtClean="0"/>
              <a:t>12/22/2018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2154933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3050A98-9F84-45F1-B6DC-97EBBD7A8CC3}"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09B4C-007C-4D9D-8D21-057F3ADD56A7}" type="slidenum">
              <a:rPr lang="en-US" smtClean="0"/>
              <a:t>‹#›</a:t>
            </a:fld>
            <a:endParaRPr lang="en-US"/>
          </a:p>
        </p:txBody>
      </p:sp>
    </p:spTree>
    <p:extLst>
      <p:ext uri="{BB962C8B-B14F-4D97-AF65-F5344CB8AC3E}">
        <p14:creationId xmlns:p14="http://schemas.microsoft.com/office/powerpoint/2010/main" val="99934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3050A98-9F84-45F1-B6DC-97EBBD7A8CC3}" type="datetimeFigureOut">
              <a:rPr lang="en-US" smtClean="0"/>
              <a:t>12/22/2018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6709B4C-007C-4D9D-8D21-057F3ADD56A7}" type="slidenum">
              <a:rPr lang="en-US" smtClean="0"/>
              <a:t>‹#›</a:t>
            </a:fld>
            <a:endParaRPr lang="en-US"/>
          </a:p>
        </p:txBody>
      </p:sp>
    </p:spTree>
    <p:extLst>
      <p:ext uri="{BB962C8B-B14F-4D97-AF65-F5344CB8AC3E}">
        <p14:creationId xmlns:p14="http://schemas.microsoft.com/office/powerpoint/2010/main" val="21784657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73707" y="573207"/>
            <a:ext cx="9494293" cy="2538484"/>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rtl="1"/>
            <a:r>
              <a:rPr lang="ar-IQ" sz="8000" b="1" dirty="0"/>
              <a:t>مقومات الرأي العام في الدول </a:t>
            </a:r>
            <a:r>
              <a:rPr lang="ar-IQ" sz="8000" b="1" dirty="0" smtClean="0"/>
              <a:t>الحديثة</a:t>
            </a:r>
            <a:endParaRPr lang="en-US" sz="8000" dirty="0"/>
          </a:p>
        </p:txBody>
      </p:sp>
      <p:sp>
        <p:nvSpPr>
          <p:cNvPr id="3" name="عنوان فرعي 2"/>
          <p:cNvSpPr>
            <a:spLocks noGrp="1"/>
          </p:cNvSpPr>
          <p:nvPr>
            <p:ph type="subTitle" idx="1"/>
          </p:nvPr>
        </p:nvSpPr>
        <p:spPr>
          <a:xfrm>
            <a:off x="1173707" y="3398293"/>
            <a:ext cx="9494293" cy="2893325"/>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lgn="ctr"/>
            <a:r>
              <a:rPr lang="ar-IQ" sz="3200" b="1" dirty="0" smtClean="0">
                <a:solidFill>
                  <a:srgbClr val="FFFF00"/>
                </a:solidFill>
              </a:rPr>
              <a:t>المدرس الدكتور غزوان جبار محمد- الجامعة المستنصرية- كلية الآداب- قسم الإعلام</a:t>
            </a:r>
            <a:r>
              <a:rPr lang="en-US" sz="3200" b="1" dirty="0" smtClean="0">
                <a:solidFill>
                  <a:srgbClr val="FFFF00"/>
                </a:solidFill>
              </a:rPr>
              <a:t/>
            </a:r>
            <a:br>
              <a:rPr lang="en-US" sz="3200" b="1" dirty="0" smtClean="0">
                <a:solidFill>
                  <a:srgbClr val="FFFF00"/>
                </a:solidFill>
              </a:rPr>
            </a:br>
            <a:r>
              <a:rPr lang="ar-IQ" sz="3200" b="1" dirty="0" smtClean="0">
                <a:solidFill>
                  <a:srgbClr val="FFFF00"/>
                </a:solidFill>
              </a:rPr>
              <a:t>المحاضرة الخامسة: </a:t>
            </a:r>
            <a:r>
              <a:rPr lang="ar-IQ" sz="3200" b="1" dirty="0"/>
              <a:t>مقومات الرأي العام في الدول الحديثة (العادات والتقاليد والقيم المتوارثة، الدين، التربية والتعليم، المناخ السياسي داخل الدولة)</a:t>
            </a:r>
            <a:endParaRPr lang="en-US" sz="3200" dirty="0"/>
          </a:p>
          <a:p>
            <a:pPr algn="ctr"/>
            <a:r>
              <a:rPr lang="en-US" sz="3200" b="1" dirty="0" smtClean="0">
                <a:solidFill>
                  <a:srgbClr val="FFFF00"/>
                </a:solidFill>
              </a:rPr>
              <a:t/>
            </a:r>
            <a:br>
              <a:rPr lang="en-US" sz="3200" b="1" dirty="0" smtClean="0">
                <a:solidFill>
                  <a:srgbClr val="FFFF00"/>
                </a:solidFill>
              </a:rPr>
            </a:br>
            <a:endParaRPr lang="en-US" sz="3200" dirty="0" smtClean="0"/>
          </a:p>
          <a:p>
            <a:pPr algn="ctr"/>
            <a:endParaRPr lang="en-US" sz="3200" dirty="0"/>
          </a:p>
        </p:txBody>
      </p:sp>
    </p:spTree>
    <p:extLst>
      <p:ext uri="{BB962C8B-B14F-4D97-AF65-F5344CB8AC3E}">
        <p14:creationId xmlns:p14="http://schemas.microsoft.com/office/powerpoint/2010/main" val="56057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03312" y="452718"/>
            <a:ext cx="8947522" cy="1321491"/>
          </a:xfrm>
        </p:spPr>
        <p:txBody>
          <a:bodyPr/>
          <a:lstStyle/>
          <a:p>
            <a:pPr algn="ctr"/>
            <a:r>
              <a:rPr lang="ar-IQ" sz="5400" b="1" dirty="0"/>
              <a:t>أولا: العادات والتقاليد والقيم </a:t>
            </a:r>
            <a:r>
              <a:rPr lang="ar-IQ" sz="5400" b="1" dirty="0" smtClean="0"/>
              <a:t>المتوارثة</a:t>
            </a:r>
            <a:endParaRPr lang="en-US" sz="5400" dirty="0"/>
          </a:p>
        </p:txBody>
      </p:sp>
      <p:sp>
        <p:nvSpPr>
          <p:cNvPr id="3" name="عنصر نائب للمحتوى 2"/>
          <p:cNvSpPr>
            <a:spLocks noGrp="1"/>
          </p:cNvSpPr>
          <p:nvPr>
            <p:ph idx="1"/>
          </p:nvPr>
        </p:nvSpPr>
        <p:spPr>
          <a:xfrm>
            <a:off x="1103312" y="1665027"/>
            <a:ext cx="9228043" cy="4583373"/>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rtl="1"/>
            <a:r>
              <a:rPr lang="ar-IQ" sz="2800" b="1" dirty="0"/>
              <a:t>تعكس العادات والتقاليد طبيعة النظام الاجتماعي السائد في مجتمع من المجتمعات ،ويزداد التمسك بالتقاليد في المجتمعات البدائية والفقيرة وتتقبل الشعوب معتقداتها المتوارثة بخيرها وشرها على أساس أنها حقائق وبديهيات لا تقبل الجدل ، وتشمل هذه المعتقدات نواحي أخلاقية واجتماعية كانت مثار جدل في أزمنة سابقة ثم انتهت إلى الصورة التي يقبلها الجميع، ويُعد التراث الحضاري والثقافي لكل امة من أهم العوامل التي تؤثر في تكوين الرأي وتشكيله، إذ لا مفر للفرد من أن يتأثر بالعادات والتقاليد والقيم السائدة في المجتمع، ولكن يجب أن لا نخلط بين الرأي العام والقيم المتوارثة الجامدة ، فالرأي العام يدور حول مسائل لا زالت موضع جدل ونقاش بعكس المعتقدات العامة التي رسخت عبر العصور في أذهان الجماهير.</a:t>
            </a:r>
            <a:endParaRPr lang="en-US" sz="2800" b="1" dirty="0"/>
          </a:p>
          <a:p>
            <a:pPr algn="just" rtl="1"/>
            <a:endParaRPr lang="en-US" sz="2800" b="1" dirty="0"/>
          </a:p>
        </p:txBody>
      </p:sp>
    </p:spTree>
    <p:extLst>
      <p:ext uri="{BB962C8B-B14F-4D97-AF65-F5344CB8AC3E}">
        <p14:creationId xmlns:p14="http://schemas.microsoft.com/office/powerpoint/2010/main" val="52007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6000" b="1" dirty="0"/>
              <a:t>أهم نواحي تأثير القيم في رأي </a:t>
            </a:r>
            <a:r>
              <a:rPr lang="ar-IQ" sz="6000" b="1" dirty="0" smtClean="0"/>
              <a:t>الأفراد</a:t>
            </a:r>
            <a:r>
              <a:rPr lang="en-US" sz="6000" b="1" dirty="0" smtClean="0"/>
              <a:t/>
            </a:r>
            <a:br>
              <a:rPr lang="en-US" sz="6000" b="1" dirty="0" smtClean="0"/>
            </a:br>
            <a:endParaRPr lang="en-US" sz="5400" dirty="0"/>
          </a:p>
        </p:txBody>
      </p:sp>
      <p:sp>
        <p:nvSpPr>
          <p:cNvPr id="3" name="عنصر نائب للمحتوى 2"/>
          <p:cNvSpPr>
            <a:spLocks noGrp="1"/>
          </p:cNvSpPr>
          <p:nvPr>
            <p:ph idx="1"/>
          </p:nvPr>
        </p:nvSpPr>
        <p:spPr>
          <a:xfrm>
            <a:off x="750627" y="1853248"/>
            <a:ext cx="9300207" cy="4602143"/>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lgn="just" rtl="1"/>
            <a:r>
              <a:rPr lang="ar-IQ" sz="3600" b="1" dirty="0" smtClean="0"/>
              <a:t>تؤثر </a:t>
            </a:r>
            <a:r>
              <a:rPr lang="ar-IQ" sz="3600" b="1" dirty="0"/>
              <a:t>بشكل ايجابي أو سلبي في نظرة الفرد أو الجماعة.</a:t>
            </a:r>
            <a:endParaRPr lang="en-US" sz="3600" b="1" dirty="0"/>
          </a:p>
          <a:p>
            <a:pPr lvl="0" algn="just" rtl="1"/>
            <a:r>
              <a:rPr lang="ar-IQ" sz="3600" b="1" dirty="0"/>
              <a:t>تؤثر على قرارات الأفراد واختيارهم بين البدائل المقترحة للحلول.</a:t>
            </a:r>
            <a:endParaRPr lang="en-US" sz="3600" b="1" dirty="0"/>
          </a:p>
          <a:p>
            <a:pPr lvl="0" algn="just" rtl="1"/>
            <a:r>
              <a:rPr lang="ar-IQ" sz="3600" b="1" dirty="0"/>
              <a:t>تحدد للفرد ما هو مقبول أو مرغوب ، وما هو غير مقبول.</a:t>
            </a:r>
            <a:endParaRPr lang="en-US" sz="3600" b="1" dirty="0"/>
          </a:p>
          <a:p>
            <a:pPr lvl="0" algn="just" rtl="1"/>
            <a:r>
              <a:rPr lang="ar-IQ" sz="3600" b="1" dirty="0"/>
              <a:t>تؤثر تأثيرا بالغا في إدراك الفرد للمواقف أو المشاكل.</a:t>
            </a:r>
            <a:endParaRPr lang="en-US" sz="3600" b="1" dirty="0"/>
          </a:p>
          <a:p>
            <a:pPr lvl="0" algn="just" rtl="1"/>
            <a:r>
              <a:rPr lang="ar-IQ" sz="3600" b="1" dirty="0"/>
              <a:t>يعمل نسق القيم على تنظيم عملية الإدراك.</a:t>
            </a:r>
            <a:endParaRPr lang="en-US" sz="3600" b="1" dirty="0"/>
          </a:p>
          <a:p>
            <a:pPr algn="just"/>
            <a:endParaRPr lang="en-US" sz="3600" b="1" dirty="0"/>
          </a:p>
        </p:txBody>
      </p:sp>
    </p:spTree>
    <p:extLst>
      <p:ext uri="{BB962C8B-B14F-4D97-AF65-F5344CB8AC3E}">
        <p14:creationId xmlns:p14="http://schemas.microsoft.com/office/powerpoint/2010/main" val="56431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7200" b="1" dirty="0"/>
              <a:t>ثانيا: </a:t>
            </a:r>
            <a:r>
              <a:rPr lang="ar-IQ" sz="7200" b="1" dirty="0" smtClean="0"/>
              <a:t>الدين</a:t>
            </a:r>
            <a:endParaRPr lang="en-US" sz="7200" dirty="0"/>
          </a:p>
        </p:txBody>
      </p:sp>
      <p:sp>
        <p:nvSpPr>
          <p:cNvPr id="3" name="عنصر نائب للمحتوى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Autofit/>
          </a:bodyPr>
          <a:lstStyle/>
          <a:p>
            <a:pPr algn="just" rtl="1"/>
            <a:r>
              <a:rPr lang="ar-IQ" sz="3200" b="1" dirty="0"/>
              <a:t>يُعد الدين بالنسبة للشعوب من المُسَلمات التي لا تقبل الجدال، وقد أدى الدين الإسلامي دورا بارزا في حياة الشعوب التي اعتنقته منذ الدعوة الإسلامية وحتى يومنا هذا، وظهر تأثيره في مختلف الشؤون الحياتية للمسلمين، وذلك باعتبار أن الدعوة الإسلامية لم تقتصر على الشؤون العبادية فحسب بل يصل تأثيرها إلى كل الشؤون الروحية والحياتية، ويُعَد الدين عنصرا أساسيا من عناصر تكوين الرأي العام حيث يؤثر ويفرض نفوذا واسع النطاق حتى على غير المتمسكين به.</a:t>
            </a:r>
            <a:endParaRPr lang="en-US" sz="3200" b="1" dirty="0"/>
          </a:p>
          <a:p>
            <a:pPr algn="just" rtl="1"/>
            <a:endParaRPr lang="en-US" sz="3200" b="1" dirty="0"/>
          </a:p>
        </p:txBody>
      </p:sp>
    </p:spTree>
    <p:extLst>
      <p:ext uri="{BB962C8B-B14F-4D97-AF65-F5344CB8AC3E}">
        <p14:creationId xmlns:p14="http://schemas.microsoft.com/office/powerpoint/2010/main" val="259575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8000" b="1" dirty="0"/>
              <a:t>ثالثا: التربية </a:t>
            </a:r>
            <a:r>
              <a:rPr lang="ar-IQ" sz="8000" b="1" dirty="0" smtClean="0"/>
              <a:t>والتعليم</a:t>
            </a:r>
            <a:endParaRPr lang="en-US" sz="8000" b="1" dirty="0"/>
          </a:p>
        </p:txBody>
      </p:sp>
      <p:sp>
        <p:nvSpPr>
          <p:cNvPr id="3" name="عنصر نائب للمحتوى 2"/>
          <p:cNvSpPr>
            <a:spLocks noGrp="1"/>
          </p:cNvSpPr>
          <p:nvPr>
            <p:ph idx="1"/>
          </p:nvPr>
        </p:nvSpPr>
        <p:spPr>
          <a:xfrm>
            <a:off x="1103312" y="1853248"/>
            <a:ext cx="9241691" cy="4395151"/>
          </a:xfrm>
        </p:spPr>
        <p:txBody>
          <a:bodyPr>
            <a:noAutofit/>
          </a:bodyPr>
          <a:lstStyle/>
          <a:p>
            <a:pPr algn="just" rtl="1"/>
            <a:r>
              <a:rPr lang="ar-IQ" sz="2800" b="1" dirty="0">
                <a:solidFill>
                  <a:schemeClr val="accent3">
                    <a:lumMod val="60000"/>
                    <a:lumOff val="40000"/>
                  </a:schemeClr>
                </a:solidFill>
              </a:rPr>
              <a:t>تسهم المؤسسات التعليمية في تكوين الرأي العام وتشكيله سواء من حيث مضمونه المعرفي أو من حيث اتجاهه وقوته، وللمدرسة تأثير في تكوين الرأي العام للتلميذ من خلال الطرق الآتية:</a:t>
            </a:r>
            <a:r>
              <a:rPr lang="en-US" sz="2800" b="1" dirty="0">
                <a:solidFill>
                  <a:schemeClr val="accent3">
                    <a:lumMod val="60000"/>
                    <a:lumOff val="40000"/>
                  </a:schemeClr>
                </a:solidFill>
              </a:rPr>
              <a:t>  </a:t>
            </a:r>
          </a:p>
          <a:p>
            <a:pPr lvl="0" algn="just" rtl="1"/>
            <a:r>
              <a:rPr lang="ar-IQ" sz="2800" b="1" dirty="0"/>
              <a:t>المضمون المنهجي ونوعية الدراسة</a:t>
            </a:r>
            <a:r>
              <a:rPr lang="en-US" sz="2800" b="1" dirty="0"/>
              <a:t>.</a:t>
            </a:r>
          </a:p>
          <a:p>
            <a:pPr lvl="0" algn="just" rtl="1"/>
            <a:r>
              <a:rPr lang="ar-IQ" sz="2800" b="1" dirty="0"/>
              <a:t>التعبير المعلن للمُدرسين عن قيمهم الشخصية داخل الفصول</a:t>
            </a:r>
            <a:r>
              <a:rPr lang="en-US" sz="2800" b="1" dirty="0"/>
              <a:t> . </a:t>
            </a:r>
          </a:p>
          <a:p>
            <a:pPr lvl="0" algn="just" rtl="1"/>
            <a:r>
              <a:rPr lang="ar-IQ" sz="2800" b="1" dirty="0"/>
              <a:t>تشبُه التلاميذ بمدرسيهم وتبنيهم للقيم التي يعتنقها هؤلاء المدرسون</a:t>
            </a:r>
            <a:r>
              <a:rPr lang="en-US" sz="2800" b="1" dirty="0"/>
              <a:t> .</a:t>
            </a:r>
          </a:p>
          <a:p>
            <a:pPr algn="just" rtl="1"/>
            <a:r>
              <a:rPr lang="ar-IQ" sz="2800" b="1" dirty="0"/>
              <a:t>ويحذر المفكرون من تعدد الجهات المشرفة على التعليم في الدولة وتعدد </a:t>
            </a:r>
            <a:r>
              <a:rPr lang="ar-IQ" sz="2800" b="1" dirty="0" smtClean="0"/>
              <a:t>الأيدولوجيات </a:t>
            </a:r>
            <a:r>
              <a:rPr lang="ar-IQ" sz="2800" b="1" dirty="0"/>
              <a:t>الموجِهة له، إذ أن معنى ذلك إعداد جيل متنافر في التفكير والاتجاهات والأهداف</a:t>
            </a:r>
            <a:r>
              <a:rPr lang="ar-IQ" sz="2800" b="1" dirty="0" smtClean="0"/>
              <a:t>.</a:t>
            </a:r>
            <a:endParaRPr lang="en-US" sz="2800" b="1" dirty="0"/>
          </a:p>
        </p:txBody>
      </p:sp>
    </p:spTree>
    <p:extLst>
      <p:ext uri="{BB962C8B-B14F-4D97-AF65-F5344CB8AC3E}">
        <p14:creationId xmlns:p14="http://schemas.microsoft.com/office/powerpoint/2010/main" val="397769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sz="5400" b="1" dirty="0"/>
              <a:t>رابعا: النظام السياسي السائد داخل </a:t>
            </a:r>
            <a:r>
              <a:rPr lang="ar-IQ" sz="5400" b="1" dirty="0" smtClean="0"/>
              <a:t>الدولة</a:t>
            </a:r>
            <a:endParaRPr lang="en-US" sz="5400"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Autofit/>
          </a:bodyPr>
          <a:lstStyle/>
          <a:p>
            <a:pPr algn="just" rtl="1"/>
            <a:r>
              <a:rPr lang="ar-IQ" sz="2800" b="1" dirty="0"/>
              <a:t>تلعب الأوضاع السياسية السائدة داخل الدولة دورا فاعلا في تكوين الرأي العام وذلك من خلال :</a:t>
            </a:r>
            <a:endParaRPr lang="en-US" sz="2800" b="1" dirty="0"/>
          </a:p>
          <a:p>
            <a:pPr lvl="0" algn="just" rtl="1"/>
            <a:r>
              <a:rPr lang="ar-IQ" sz="2800" b="1" dirty="0"/>
              <a:t>النظم الديمقراطية.</a:t>
            </a:r>
            <a:endParaRPr lang="en-US" sz="2800" b="1" dirty="0"/>
          </a:p>
          <a:p>
            <a:pPr algn="just" rtl="1"/>
            <a:r>
              <a:rPr lang="ar-IQ" sz="2800" b="1" dirty="0"/>
              <a:t>حيث تسود حرية الفكر والاعتقاد وإبداء الرأي المخالف علانية بالنسبة للمسائل العامة دون خوف.</a:t>
            </a:r>
            <a:endParaRPr lang="en-US" sz="2800" b="1" dirty="0"/>
          </a:p>
          <a:p>
            <a:pPr lvl="0" algn="just" rtl="1"/>
            <a:r>
              <a:rPr lang="ar-IQ" sz="2800" b="1" dirty="0"/>
              <a:t>النظم غير الديمقراطية</a:t>
            </a:r>
            <a:endParaRPr lang="en-US" sz="2800" b="1" dirty="0"/>
          </a:p>
          <a:p>
            <a:pPr algn="just" rtl="1"/>
            <a:r>
              <a:rPr lang="ar-IQ" sz="2800" b="1" dirty="0"/>
              <a:t>وهي النظم التسلطية التي تقوم فيه السلطة الحاكمة بالتسلط والسيطرة على أفراد الشعب، وتتحكم في آرائهم، وتحد من حقوقهم .</a:t>
            </a:r>
            <a:endParaRPr lang="en-US" sz="2800" b="1" dirty="0"/>
          </a:p>
          <a:p>
            <a:pPr algn="just" rtl="1"/>
            <a:r>
              <a:rPr lang="ar-IQ" sz="2800" b="1" dirty="0"/>
              <a:t/>
            </a:r>
            <a:br>
              <a:rPr lang="ar-IQ" sz="2800" b="1" dirty="0"/>
            </a:br>
            <a:endParaRPr lang="en-US" sz="2800" b="1" dirty="0"/>
          </a:p>
        </p:txBody>
      </p:sp>
    </p:spTree>
    <p:extLst>
      <p:ext uri="{BB962C8B-B14F-4D97-AF65-F5344CB8AC3E}">
        <p14:creationId xmlns:p14="http://schemas.microsoft.com/office/powerpoint/2010/main" val="3836062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TotalTime>
  <Words>432</Words>
  <Application>Microsoft Office PowerPoint</Application>
  <PresentationFormat>ملء الشاشة</PresentationFormat>
  <Paragraphs>26</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Century Gothic</vt:lpstr>
      <vt:lpstr>Times New Roman</vt:lpstr>
      <vt:lpstr>Wingdings 3</vt:lpstr>
      <vt:lpstr>أيون</vt:lpstr>
      <vt:lpstr>مقومات الرأي العام في الدول الحديثة</vt:lpstr>
      <vt:lpstr>أولا: العادات والتقاليد والقيم المتوارثة</vt:lpstr>
      <vt:lpstr>أهم نواحي تأثير القيم في رأي الأفراد </vt:lpstr>
      <vt:lpstr>ثانيا: الدين</vt:lpstr>
      <vt:lpstr>ثالثا: التربية والتعليم</vt:lpstr>
      <vt:lpstr>رابعا: النظام السياسي السائد داخل الدولة</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مقومات الرأي العام في الدول الحديثة</dc:title>
  <dc:creator>DR.Ahmed Saker 2O14</dc:creator>
  <cp:lastModifiedBy>DR.Ahmed Saker 2O14</cp:lastModifiedBy>
  <cp:revision>3</cp:revision>
  <dcterms:created xsi:type="dcterms:W3CDTF">2018-12-15T20:57:04Z</dcterms:created>
  <dcterms:modified xsi:type="dcterms:W3CDTF">2018-12-22T17:49:48Z</dcterms:modified>
</cp:coreProperties>
</file>