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74"/>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6603" y="365125"/>
            <a:ext cx="11067197" cy="327882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lvl="0" algn="just" rtl="1"/>
            <a:r>
              <a:rPr lang="ar-IQ" sz="5400" b="1" dirty="0"/>
              <a:t>عوامل تشكيل الرأي العام (المناخ الاقتصادي والسياسي السائد داخل الدولة</a:t>
            </a:r>
            <a:r>
              <a:rPr lang="ar-IQ" sz="5400" b="1" dirty="0" smtClean="0"/>
              <a:t>)</a:t>
            </a:r>
            <a:endParaRPr lang="en-US" sz="5400" b="1" dirty="0"/>
          </a:p>
        </p:txBody>
      </p:sp>
      <p:sp>
        <p:nvSpPr>
          <p:cNvPr id="3" name="عنصر نائب للمحتوى 2"/>
          <p:cNvSpPr>
            <a:spLocks noGrp="1"/>
          </p:cNvSpPr>
          <p:nvPr>
            <p:ph idx="1"/>
          </p:nvPr>
        </p:nvSpPr>
        <p:spPr>
          <a:xfrm>
            <a:off x="163773" y="4026090"/>
            <a:ext cx="11436824" cy="215087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lgn="r" rtl="1"/>
            <a:r>
              <a:rPr lang="ar-IQ" sz="3200" b="1" dirty="0">
                <a:solidFill>
                  <a:srgbClr val="FFFF00"/>
                </a:solidFill>
              </a:rPr>
              <a:t>المدرس الدكتور غزوان جبار محمد- الجامعة المستنصرية- كلية الآداب- قسم الإعلام</a:t>
            </a:r>
            <a:r>
              <a:rPr lang="en-US" sz="3200" b="1" dirty="0">
                <a:solidFill>
                  <a:srgbClr val="FFFF00"/>
                </a:solidFill>
              </a:rPr>
              <a:t/>
            </a:r>
            <a:br>
              <a:rPr lang="en-US" sz="3200" b="1" dirty="0">
                <a:solidFill>
                  <a:srgbClr val="FFFF00"/>
                </a:solidFill>
              </a:rPr>
            </a:br>
            <a:r>
              <a:rPr lang="ar-IQ" sz="3200" b="1" dirty="0">
                <a:solidFill>
                  <a:srgbClr val="FFFF00"/>
                </a:solidFill>
              </a:rPr>
              <a:t>المحاضرة </a:t>
            </a:r>
            <a:r>
              <a:rPr lang="ar-IQ" sz="3200" b="1" dirty="0" smtClean="0">
                <a:solidFill>
                  <a:srgbClr val="FFFF00"/>
                </a:solidFill>
              </a:rPr>
              <a:t>السا</a:t>
            </a:r>
            <a:r>
              <a:rPr lang="ar-IQ" sz="3200" b="1" dirty="0" smtClean="0">
                <a:solidFill>
                  <a:srgbClr val="FFFF00"/>
                </a:solidFill>
              </a:rPr>
              <a:t>بعة</a:t>
            </a:r>
            <a:r>
              <a:rPr lang="ar-IQ" sz="3200" b="1" dirty="0" smtClean="0">
                <a:solidFill>
                  <a:srgbClr val="FFFF00"/>
                </a:solidFill>
              </a:rPr>
              <a:t>: </a:t>
            </a:r>
            <a:r>
              <a:rPr lang="ar-IQ" sz="3200" b="1" dirty="0"/>
              <a:t>(المناخ الاقتصادي والسياسي السائد داخل الدولة</a:t>
            </a:r>
            <a:r>
              <a:rPr lang="ar-IQ" sz="3200" b="1" dirty="0" smtClean="0"/>
              <a:t>)</a:t>
            </a:r>
            <a:endParaRPr lang="en-US" sz="3200" dirty="0"/>
          </a:p>
        </p:txBody>
      </p:sp>
    </p:spTree>
    <p:extLst>
      <p:ext uri="{BB962C8B-B14F-4D97-AF65-F5344CB8AC3E}">
        <p14:creationId xmlns:p14="http://schemas.microsoft.com/office/powerpoint/2010/main" val="243676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4843" y="1"/>
            <a:ext cx="10998958" cy="1119116"/>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b="1" u="sng" dirty="0"/>
              <a:t>المناخ السياسي والاقتصادي السائد داخل الدولة</a:t>
            </a:r>
            <a:r>
              <a:rPr lang="en-US" dirty="0"/>
              <a:t/>
            </a:r>
            <a:br>
              <a:rPr lang="en-US" dirty="0"/>
            </a:br>
            <a:endParaRPr lang="en-US" dirty="0"/>
          </a:p>
        </p:txBody>
      </p:sp>
      <p:sp>
        <p:nvSpPr>
          <p:cNvPr id="3" name="عنصر نائب للمحتوى 2"/>
          <p:cNvSpPr>
            <a:spLocks noGrp="1"/>
          </p:cNvSpPr>
          <p:nvPr>
            <p:ph idx="1"/>
          </p:nvPr>
        </p:nvSpPr>
        <p:spPr>
          <a:xfrm>
            <a:off x="354843" y="805218"/>
            <a:ext cx="10998958" cy="5745707"/>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rtl="1"/>
            <a:r>
              <a:rPr lang="ar-IQ" sz="3600" b="1" dirty="0"/>
              <a:t>تؤثر الأوضاع السياسية القائمة داخل الدولة في تكوين الرأي العام بها، فالنظام القائم على التسلط والاستبداد يحرم الناس من التعبير عن الرأي ويقود إلى انعدام الثقة بين الحاكم والمحكوم، ويؤدي إلى رأي عام كامن، أما في النظام الديمقراطي فإن الرأي العام يجد له مناخاً من الحرية والفاعلية، ويكون الرأي العام ظاهراً.  </a:t>
            </a:r>
            <a:endParaRPr lang="en-US" sz="3600" dirty="0"/>
          </a:p>
          <a:p>
            <a:pPr algn="just" rtl="1"/>
            <a:r>
              <a:rPr lang="ar-EG" sz="3600" b="1" dirty="0"/>
              <a:t>فالمجتمع الديمقراطي، يمنح الجمهور حق المشاركة السياسية في صنع القرار، وممارسة الحريات ويهتم زعماؤه بالوقوف على آمال ورغبات هذا الجمهور كي تأتي مواقفهم منسجمة مع هذه الآمال والرغبات، على عكس المجتمع التسلطي الذي يكبت الرأي العام ويجعله كامناً غير قادر على التعبير، ومنح الجمهور حق ممارسة حرياته يفترض بالضرورة وعياً وطنياً لها، وديمقراطية متكافئة حقيقية، كما يفترض توافر امكانية حماية هذه الممارسة من التهديدات، وإلا عمت الفوضى وشاعت الاتهامات وأصبحت الحرية الممنوحة مجرد فوضى</a:t>
            </a:r>
            <a:r>
              <a:rPr lang="en-US" sz="3600" b="1" dirty="0"/>
              <a:t>.</a:t>
            </a:r>
            <a:endParaRPr lang="en-US" sz="3600" dirty="0"/>
          </a:p>
          <a:p>
            <a:pPr algn="just" rtl="1"/>
            <a:endParaRPr lang="en-US" sz="3200" dirty="0"/>
          </a:p>
        </p:txBody>
      </p:sp>
    </p:spTree>
    <p:extLst>
      <p:ext uri="{BB962C8B-B14F-4D97-AF65-F5344CB8AC3E}">
        <p14:creationId xmlns:p14="http://schemas.microsoft.com/office/powerpoint/2010/main" val="33742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5" y="218364"/>
            <a:ext cx="11750724" cy="6455391"/>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rtl="1"/>
            <a:r>
              <a:rPr lang="ar-EG" sz="4400" b="1" dirty="0"/>
              <a:t>أما </a:t>
            </a:r>
            <a:r>
              <a:rPr lang="ar-IQ" sz="4400" b="1" dirty="0"/>
              <a:t>الظروف الاقتصادية، فقد تحدد آراء الجماهير إلى درجة كبيرة، حيث يندر وجود مشكلة عامة لا يكون للعامل الاقتصادي تأثير فيها على الرأي العام، فالأفراد يتأثرون في تكوين آرائهم بمصالحهم ومصالح الجماعة أو الجماعات التي ينتمون إليها، وتكون آراء الأفراد بما يتماشى مع مصالحهم الاقتصادية، كما ان الأفراد - خاصة في الدول النامية – منشغلون طوال يومهم بالعمل من أجل البقاء أحياء، وليس لديهم الوقت اللازم لمناقشة المشكلات والقضايا العامة، ويترتب على ذلك نقص في الوعي وعدم مشاركة في الحياة العامة، وهذا لا يجعلهم عنصراً فاعلاً في تكوين الرأي العام</a:t>
            </a:r>
            <a:r>
              <a:rPr lang="ar-IQ" sz="4400" b="1" dirty="0" smtClean="0"/>
              <a:t>.</a:t>
            </a:r>
          </a:p>
          <a:p>
            <a:pPr algn="just" rtl="1"/>
            <a:endParaRPr lang="en-US" sz="4400" dirty="0"/>
          </a:p>
          <a:p>
            <a:pPr algn="just" rtl="1"/>
            <a:r>
              <a:rPr lang="ar-IQ" sz="4400" b="1" dirty="0"/>
              <a:t> </a:t>
            </a:r>
            <a:endParaRPr lang="en-US" sz="4400" dirty="0"/>
          </a:p>
          <a:p>
            <a:pPr algn="just"/>
            <a:endParaRPr lang="en-US" sz="4400" dirty="0"/>
          </a:p>
        </p:txBody>
      </p:sp>
    </p:spTree>
    <p:extLst>
      <p:ext uri="{BB962C8B-B14F-4D97-AF65-F5344CB8AC3E}">
        <p14:creationId xmlns:p14="http://schemas.microsoft.com/office/powerpoint/2010/main" val="6139952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267</Words>
  <Application>Microsoft Office PowerPoint</Application>
  <PresentationFormat>ملء الشاشة</PresentationFormat>
  <Paragraphs>8</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عوامل تشكيل الرأي العام (المناخ الاقتصادي والسياسي السائد داخل الدولة)</vt:lpstr>
      <vt:lpstr>المناخ السياسي والاقتصادي السائد داخل الدولة </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10</cp:revision>
  <dcterms:created xsi:type="dcterms:W3CDTF">2018-11-24T13:08:01Z</dcterms:created>
  <dcterms:modified xsi:type="dcterms:W3CDTF">2018-12-15T21:43:21Z</dcterms:modified>
</cp:coreProperties>
</file>