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1"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B11C8DD7-E725-4D8D-83A7-30B3F0E367EC}">
          <p14:sldIdLst>
            <p14:sldId id="274"/>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82270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404189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732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72464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372910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89093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541283-85CF-47B4-8432-1C6FAE21319C}" type="datetimeFigureOut">
              <a:rPr lang="en-US" smtClean="0"/>
              <a:t>12/16/2018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80889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541283-85CF-47B4-8432-1C6FAE21319C}" type="datetimeFigureOut">
              <a:rPr lang="en-US" smtClean="0"/>
              <a:t>12/16/2018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2064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541283-85CF-47B4-8432-1C6FAE21319C}" type="datetimeFigureOut">
              <a:rPr lang="en-US" smtClean="0"/>
              <a:t>12/16/2018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9365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76895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34895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32FB-9D18-4CA4-AACE-2F27225937E7}" type="slidenum">
              <a:rPr lang="en-US" smtClean="0"/>
              <a:t>‹#›</a:t>
            </a:fld>
            <a:endParaRPr lang="en-US"/>
          </a:p>
        </p:txBody>
      </p:sp>
    </p:spTree>
    <p:extLst>
      <p:ext uri="{BB962C8B-B14F-4D97-AF65-F5344CB8AC3E}">
        <p14:creationId xmlns:p14="http://schemas.microsoft.com/office/powerpoint/2010/main" val="117870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6603" y="365125"/>
            <a:ext cx="11067197" cy="3278827"/>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rtl="1"/>
            <a:r>
              <a:rPr lang="ar-IQ" sz="7200" b="1" dirty="0"/>
              <a:t>عوامل تشكيل الرأي العام </a:t>
            </a:r>
            <a:r>
              <a:rPr lang="ar-IQ" sz="7200" b="1" dirty="0"/>
              <a:t>(الثورات والتجارب والأحداث المهمة في حياة الشعوب)</a:t>
            </a:r>
            <a:endParaRPr lang="en-US" sz="7200" dirty="0"/>
          </a:p>
        </p:txBody>
      </p:sp>
      <p:sp>
        <p:nvSpPr>
          <p:cNvPr id="3" name="عنصر نائب للمحتوى 2"/>
          <p:cNvSpPr>
            <a:spLocks noGrp="1"/>
          </p:cNvSpPr>
          <p:nvPr>
            <p:ph idx="1"/>
          </p:nvPr>
        </p:nvSpPr>
        <p:spPr>
          <a:xfrm>
            <a:off x="163773" y="4026090"/>
            <a:ext cx="11436824" cy="2150873"/>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rtl="1"/>
            <a:r>
              <a:rPr lang="ar-IQ" sz="3200" b="1" dirty="0">
                <a:solidFill>
                  <a:srgbClr val="FFFF00"/>
                </a:solidFill>
              </a:rPr>
              <a:t>المدرس الدكتور غزوان جبار محمد- الجامعة المستنصرية- كلية الآداب- قسم الإعلام</a:t>
            </a:r>
            <a:r>
              <a:rPr lang="en-US" sz="3200" b="1" dirty="0">
                <a:solidFill>
                  <a:srgbClr val="FFFF00"/>
                </a:solidFill>
              </a:rPr>
              <a:t/>
            </a:r>
            <a:br>
              <a:rPr lang="en-US" sz="3200" b="1" dirty="0">
                <a:solidFill>
                  <a:srgbClr val="FFFF00"/>
                </a:solidFill>
              </a:rPr>
            </a:br>
            <a:r>
              <a:rPr lang="ar-IQ" sz="3200" b="1" dirty="0">
                <a:solidFill>
                  <a:srgbClr val="FFFF00"/>
                </a:solidFill>
              </a:rPr>
              <a:t>المحاضرة </a:t>
            </a:r>
            <a:r>
              <a:rPr lang="ar-IQ" sz="3200" b="1" dirty="0" smtClean="0">
                <a:solidFill>
                  <a:srgbClr val="FFFF00"/>
                </a:solidFill>
              </a:rPr>
              <a:t>الثامنة: </a:t>
            </a:r>
            <a:r>
              <a:rPr lang="ar-IQ" sz="3200" b="1" dirty="0" smtClean="0"/>
              <a:t>(</a:t>
            </a:r>
            <a:r>
              <a:rPr lang="ar-IQ" sz="3200" b="1" dirty="0"/>
              <a:t>الثورات والتجارب والأحداث المهمة في حياة </a:t>
            </a:r>
            <a:r>
              <a:rPr lang="ar-IQ" sz="3200" b="1" dirty="0" smtClean="0"/>
              <a:t>الشعوب</a:t>
            </a:r>
            <a:r>
              <a:rPr lang="ar-IQ" sz="3200" b="1" dirty="0" smtClean="0"/>
              <a:t>)</a:t>
            </a:r>
            <a:endParaRPr lang="en-US" sz="3200" dirty="0"/>
          </a:p>
        </p:txBody>
      </p:sp>
    </p:spTree>
    <p:extLst>
      <p:ext uri="{BB962C8B-B14F-4D97-AF65-F5344CB8AC3E}">
        <p14:creationId xmlns:p14="http://schemas.microsoft.com/office/powerpoint/2010/main" val="243676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77671" y="1"/>
            <a:ext cx="10876130" cy="1214650"/>
          </a:xfrm>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ar-IQ" b="1" dirty="0"/>
              <a:t>(</a:t>
            </a:r>
            <a:r>
              <a:rPr lang="ar-IQ" b="1" u="sng" dirty="0"/>
              <a:t>الثورات والتجارب والأحداث المهمة في حياة الشعوب</a:t>
            </a:r>
            <a:r>
              <a:rPr lang="ar-IQ" b="1" dirty="0"/>
              <a:t>)</a:t>
            </a:r>
            <a:endParaRPr lang="en-US" dirty="0"/>
          </a:p>
        </p:txBody>
      </p:sp>
      <p:sp>
        <p:nvSpPr>
          <p:cNvPr id="3" name="عنصر نائب للمحتوى 2"/>
          <p:cNvSpPr>
            <a:spLocks noGrp="1"/>
          </p:cNvSpPr>
          <p:nvPr>
            <p:ph idx="1"/>
          </p:nvPr>
        </p:nvSpPr>
        <p:spPr>
          <a:xfrm>
            <a:off x="477671" y="1214651"/>
            <a:ext cx="10876129" cy="5336274"/>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IQ" sz="4000" b="1" dirty="0"/>
              <a:t>اثبتت تجارب التاريخ السياسي للشعوب أن ما تقرره نصوص الدستور من حريات وضمانات لا قيمة لها ما لم تؤمن به جماهير الشعب وتدافع عنه بكل ما تملك، ومن منطلق تلك الأهمية للرأي العام نجد ان الحاكمين يهرعون دائماً إلى الرأي العام بقصد التأثير فيه إيجابياً وسلبياً بحسب طبيعة النظام السياسي القائم، ففي ظل السياسة القائمة على احترام الحرية السياسية بكل ضماناتها والتي يتمتع الأفراد في ظلها بوعي سياسي مزدهر يؤدي الرأي العام وظيفة الحكم الذي يأتي عن طريق مناقشة الرأي والوصول به إلى رأي أخير مُلزم فعال.</a:t>
            </a:r>
            <a:endParaRPr lang="en-US" sz="4000" dirty="0"/>
          </a:p>
        </p:txBody>
      </p:sp>
    </p:spTree>
    <p:extLst>
      <p:ext uri="{BB962C8B-B14F-4D97-AF65-F5344CB8AC3E}">
        <p14:creationId xmlns:p14="http://schemas.microsoft.com/office/powerpoint/2010/main" val="33742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5" y="218364"/>
            <a:ext cx="11750724" cy="6455391"/>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just" rtl="1"/>
            <a:r>
              <a:rPr lang="ar-EG" sz="4800" b="1" dirty="0"/>
              <a:t>تؤثر التجارب التي تخوضها الشعوب </a:t>
            </a:r>
            <a:r>
              <a:rPr lang="ar-IQ" sz="4800" b="1" dirty="0"/>
              <a:t>خاصة تلك التي ما زالت حية في أذهان الأجيال المعاصرة </a:t>
            </a:r>
            <a:r>
              <a:rPr lang="ar-EG" sz="4800" b="1" dirty="0"/>
              <a:t>تأثيرا في توجيه الرأي العام للشعب كما تستفيد بعض الشعوب من تجارب البعض الآخر، كتجربة العرب مع الغرب، والرأي العام شديد الحساسية بالنسبة للتجارب والأحداث الكبرى كما أن الأحداث الخطيرة تحول الرأي العام من النقيض إلى النقيض في فترة قصيرة، وتعد الثورات الكبرى من الأحداث التي تترك آثارا لا تمحى في حياة الأمم وتاريخها وذاكرتها.</a:t>
            </a:r>
            <a:endParaRPr lang="en-US" sz="4800" dirty="0"/>
          </a:p>
        </p:txBody>
      </p:sp>
    </p:spTree>
    <p:extLst>
      <p:ext uri="{BB962C8B-B14F-4D97-AF65-F5344CB8AC3E}">
        <p14:creationId xmlns:p14="http://schemas.microsoft.com/office/powerpoint/2010/main" val="6139952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197</Words>
  <Application>Microsoft Office PowerPoint</Application>
  <PresentationFormat>ملء الشاشة</PresentationFormat>
  <Paragraphs>5</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عوامل تشكيل الرأي العام (الثورات والتجارب والأحداث المهمة في حياة الشعوب)</vt:lpstr>
      <vt:lpstr>(الثورات والتجارب والأحداث المهمة في حياة الشعوب)</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تشكيل الرأي العام</dc:title>
  <dc:creator>DR.Ahmed Saker 2O14</dc:creator>
  <cp:lastModifiedBy>DR.Ahmed Saker 2O14</cp:lastModifiedBy>
  <cp:revision>11</cp:revision>
  <dcterms:created xsi:type="dcterms:W3CDTF">2018-11-24T13:08:01Z</dcterms:created>
  <dcterms:modified xsi:type="dcterms:W3CDTF">2018-12-15T21:51:10Z</dcterms:modified>
</cp:coreProperties>
</file>