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61" r:id="rId3"/>
    <p:sldId id="27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بدون عنوان" id="{B11C8DD7-E725-4D8D-83A7-30B3F0E367EC}">
          <p14:sldIdLst>
            <p14:sldId id="274"/>
            <p14:sldId id="261"/>
            <p14:sldId id="27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C3541283-85CF-47B4-8432-1C6FAE21319C}" type="datetimeFigureOut">
              <a:rPr lang="en-US" smtClean="0"/>
              <a:t>12/16/2018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1822702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3541283-85CF-47B4-8432-1C6FAE21319C}" type="datetimeFigureOut">
              <a:rPr lang="en-US" smtClean="0"/>
              <a:t>12/16/2018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4041895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3541283-85CF-47B4-8432-1C6FAE21319C}" type="datetimeFigureOut">
              <a:rPr lang="en-US" smtClean="0"/>
              <a:t>12/16/2018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573259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3541283-85CF-47B4-8432-1C6FAE21319C}" type="datetimeFigureOut">
              <a:rPr lang="en-US" smtClean="0"/>
              <a:t>12/16/2018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724643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3541283-85CF-47B4-8432-1C6FAE21319C}" type="datetimeFigureOut">
              <a:rPr lang="en-US" smtClean="0"/>
              <a:t>12/16/2018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3729103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C3541283-85CF-47B4-8432-1C6FAE21319C}" type="datetimeFigureOut">
              <a:rPr lang="en-US" smtClean="0"/>
              <a:t>12/16/2018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890936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C3541283-85CF-47B4-8432-1C6FAE21319C}" type="datetimeFigureOut">
              <a:rPr lang="en-US" smtClean="0"/>
              <a:t>12/16/2018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2808896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C3541283-85CF-47B4-8432-1C6FAE21319C}" type="datetimeFigureOut">
              <a:rPr lang="en-US" smtClean="0"/>
              <a:t>12/16/2018</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520648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3541283-85CF-47B4-8432-1C6FAE21319C}" type="datetimeFigureOut">
              <a:rPr lang="en-US" smtClean="0"/>
              <a:t>12/16/2018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93656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3541283-85CF-47B4-8432-1C6FAE21319C}" type="datetimeFigureOut">
              <a:rPr lang="en-US" smtClean="0"/>
              <a:t>12/16/2018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2768958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3541283-85CF-47B4-8432-1C6FAE21319C}" type="datetimeFigureOut">
              <a:rPr lang="en-US" smtClean="0"/>
              <a:t>12/16/2018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1348952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541283-85CF-47B4-8432-1C6FAE21319C}" type="datetimeFigureOut">
              <a:rPr lang="en-US" smtClean="0"/>
              <a:t>12/16/2018</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5C32FB-9D18-4CA4-AACE-2F27225937E7}" type="slidenum">
              <a:rPr lang="en-US" smtClean="0"/>
              <a:t>‹#›</a:t>
            </a:fld>
            <a:endParaRPr lang="en-US"/>
          </a:p>
        </p:txBody>
      </p:sp>
    </p:spTree>
    <p:extLst>
      <p:ext uri="{BB962C8B-B14F-4D97-AF65-F5344CB8AC3E}">
        <p14:creationId xmlns:p14="http://schemas.microsoft.com/office/powerpoint/2010/main" val="1178705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6603" y="365125"/>
            <a:ext cx="11067197" cy="3278827"/>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pPr algn="r" rtl="1"/>
            <a:r>
              <a:rPr lang="ar-IQ" sz="7200" b="1" dirty="0"/>
              <a:t>عوامل تشكيل الرأي العام </a:t>
            </a:r>
            <a:r>
              <a:rPr lang="ar-IQ" sz="7200" b="1" dirty="0"/>
              <a:t>(المناخ الثقافي والإعلامي السائد داخل الدولة، الأوضاع الدولية القائمة)</a:t>
            </a:r>
            <a:endParaRPr lang="en-US" sz="7200" dirty="0"/>
          </a:p>
        </p:txBody>
      </p:sp>
      <p:sp>
        <p:nvSpPr>
          <p:cNvPr id="3" name="عنصر نائب للمحتوى 2"/>
          <p:cNvSpPr>
            <a:spLocks noGrp="1"/>
          </p:cNvSpPr>
          <p:nvPr>
            <p:ph idx="1"/>
          </p:nvPr>
        </p:nvSpPr>
        <p:spPr>
          <a:xfrm>
            <a:off x="163773" y="4026090"/>
            <a:ext cx="11436824" cy="2150873"/>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r" rtl="1"/>
            <a:r>
              <a:rPr lang="ar-IQ" sz="3200" b="1" dirty="0">
                <a:solidFill>
                  <a:srgbClr val="FFFF00"/>
                </a:solidFill>
              </a:rPr>
              <a:t>المدرس الدكتور غزوان جبار محمد- الجامعة المستنصرية- كلية الآداب- قسم الإعلام</a:t>
            </a:r>
            <a:r>
              <a:rPr lang="en-US" sz="3200" b="1" dirty="0">
                <a:solidFill>
                  <a:srgbClr val="FFFF00"/>
                </a:solidFill>
              </a:rPr>
              <a:t/>
            </a:r>
            <a:br>
              <a:rPr lang="en-US" sz="3200" b="1" dirty="0">
                <a:solidFill>
                  <a:srgbClr val="FFFF00"/>
                </a:solidFill>
              </a:rPr>
            </a:br>
            <a:r>
              <a:rPr lang="ar-IQ" sz="3200" b="1" dirty="0">
                <a:solidFill>
                  <a:srgbClr val="FFFF00"/>
                </a:solidFill>
              </a:rPr>
              <a:t>المحاضرة </a:t>
            </a:r>
            <a:r>
              <a:rPr lang="ar-IQ" sz="3200" b="1" dirty="0" smtClean="0">
                <a:solidFill>
                  <a:srgbClr val="FFFF00"/>
                </a:solidFill>
              </a:rPr>
              <a:t>التاسعة: عوامل تشكيل الرأي العام </a:t>
            </a:r>
            <a:r>
              <a:rPr lang="ar-IQ" sz="3200" b="1" dirty="0" smtClean="0"/>
              <a:t>(</a:t>
            </a:r>
            <a:r>
              <a:rPr lang="ar-IQ" sz="3200" b="1" dirty="0" smtClean="0"/>
              <a:t>المناخ الثقافي والإعلامي السائد داخل الدولة، الأوضاع الدولية القائمة</a:t>
            </a:r>
            <a:r>
              <a:rPr lang="ar-IQ" sz="3200" b="1" dirty="0" smtClean="0"/>
              <a:t>)</a:t>
            </a:r>
            <a:endParaRPr lang="en-US" sz="3200" dirty="0"/>
          </a:p>
        </p:txBody>
      </p:sp>
    </p:spTree>
    <p:extLst>
      <p:ext uri="{BB962C8B-B14F-4D97-AF65-F5344CB8AC3E}">
        <p14:creationId xmlns:p14="http://schemas.microsoft.com/office/powerpoint/2010/main" val="2436769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77671" y="1"/>
            <a:ext cx="10876130" cy="1214650"/>
          </a:xfrm>
        </p:spPr>
        <p:style>
          <a:lnRef idx="1">
            <a:schemeClr val="accent2"/>
          </a:lnRef>
          <a:fillRef idx="2">
            <a:schemeClr val="accent2"/>
          </a:fillRef>
          <a:effectRef idx="1">
            <a:schemeClr val="accent2"/>
          </a:effectRef>
          <a:fontRef idx="minor">
            <a:schemeClr val="dk1"/>
          </a:fontRef>
        </p:style>
        <p:txBody>
          <a:bodyPr>
            <a:normAutofit/>
          </a:bodyPr>
          <a:lstStyle/>
          <a:p>
            <a:pPr algn="ctr" rtl="1"/>
            <a:r>
              <a:rPr lang="ar-IQ" sz="5400" b="1" u="sng" dirty="0"/>
              <a:t>المناخ الثقافي والإعلامي السائد في الدولة</a:t>
            </a:r>
            <a:endParaRPr lang="en-US" sz="5400" dirty="0"/>
          </a:p>
        </p:txBody>
      </p:sp>
      <p:sp>
        <p:nvSpPr>
          <p:cNvPr id="3" name="عنصر نائب للمحتوى 2"/>
          <p:cNvSpPr>
            <a:spLocks noGrp="1"/>
          </p:cNvSpPr>
          <p:nvPr>
            <p:ph idx="1"/>
          </p:nvPr>
        </p:nvSpPr>
        <p:spPr>
          <a:xfrm>
            <a:off x="477671" y="1214651"/>
            <a:ext cx="10876129" cy="5336274"/>
          </a:xfrm>
        </p:spPr>
        <p:style>
          <a:lnRef idx="1">
            <a:schemeClr val="accent1"/>
          </a:lnRef>
          <a:fillRef idx="2">
            <a:schemeClr val="accent1"/>
          </a:fillRef>
          <a:effectRef idx="1">
            <a:schemeClr val="accent1"/>
          </a:effectRef>
          <a:fontRef idx="minor">
            <a:schemeClr val="dk1"/>
          </a:fontRef>
        </p:style>
        <p:txBody>
          <a:bodyPr>
            <a:noAutofit/>
          </a:bodyPr>
          <a:lstStyle/>
          <a:p>
            <a:pPr algn="just" rtl="1"/>
            <a:r>
              <a:rPr lang="ar-IQ" sz="6000" b="1" dirty="0" smtClean="0"/>
              <a:t>المناخ </a:t>
            </a:r>
            <a:r>
              <a:rPr lang="ar-IQ" sz="6000" b="1" dirty="0"/>
              <a:t>الثقافي والإعلامي الذي يعايشه الإنسان يؤثر تأثيرا بالغا على تشكيل عقله وتفكيره، وما لم يكن هذا المناخ صحيحا سليما يغذى الناس بالمعلومات والأفكار والقيم والمشاعر السليمة، فلن يمكن بأي حال من الأحوال أن يسود الأمة أو المجتمع الاستقرار.</a:t>
            </a:r>
            <a:endParaRPr lang="en-US" sz="6000" dirty="0"/>
          </a:p>
          <a:p>
            <a:pPr algn="just" rtl="1"/>
            <a:r>
              <a:rPr lang="ar-IQ" sz="6000" b="1" dirty="0"/>
              <a:t> </a:t>
            </a:r>
            <a:endParaRPr lang="en-US" sz="6000" dirty="0"/>
          </a:p>
        </p:txBody>
      </p:sp>
    </p:spTree>
    <p:extLst>
      <p:ext uri="{BB962C8B-B14F-4D97-AF65-F5344CB8AC3E}">
        <p14:creationId xmlns:p14="http://schemas.microsoft.com/office/powerpoint/2010/main" val="337425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Autofit/>
          </a:bodyPr>
          <a:lstStyle/>
          <a:p>
            <a:pPr algn="ctr"/>
            <a:r>
              <a:rPr lang="ar-IQ" sz="6000" b="1" u="sng" dirty="0"/>
              <a:t>الأوضاع الدولية </a:t>
            </a:r>
            <a:r>
              <a:rPr lang="ar-IQ" sz="6000" b="1" u="sng" dirty="0" smtClean="0"/>
              <a:t>القائمة</a:t>
            </a:r>
            <a:endParaRPr lang="en-US" sz="6000" dirty="0"/>
          </a:p>
        </p:txBody>
      </p:sp>
      <p:sp>
        <p:nvSpPr>
          <p:cNvPr id="3" name="عنصر نائب للمحتوى 2"/>
          <p:cNvSpPr>
            <a:spLocks noGrp="1"/>
          </p:cNvSpPr>
          <p:nvPr>
            <p:ph idx="1"/>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pPr algn="just" rtl="1"/>
            <a:r>
              <a:rPr lang="ar-IQ" sz="4000" b="1" dirty="0" smtClean="0"/>
              <a:t>أن </a:t>
            </a:r>
            <a:r>
              <a:rPr lang="ar-IQ" sz="4000" b="1" dirty="0"/>
              <a:t>للأوضاع الدولية آثارها الواضحة على حياة السياسة والثقافة داخل الدولة الحديثة كما أن وجود الرأي العام العالمي أصبح حقيقة وواقع ملموس ، وتنعكس الأوضاع الدولية القائمة بخيرها وشرها على الرأي العام الداخلي في  كل بلد من بلاد العالم لأن الجميع يعيش اليوم في عالم واحد وهناك شواهد كثيرة في التاريخ الحديث تدل على استغلال بعض القادة للأوضاع الدولية السيئة والانحراف بالرأي العام في بلادهم.</a:t>
            </a:r>
            <a:endParaRPr lang="en-US" sz="4000" dirty="0"/>
          </a:p>
          <a:p>
            <a:pPr algn="just"/>
            <a:endParaRPr lang="en-US" sz="4000" dirty="0"/>
          </a:p>
        </p:txBody>
      </p:sp>
    </p:spTree>
    <p:extLst>
      <p:ext uri="{BB962C8B-B14F-4D97-AF65-F5344CB8AC3E}">
        <p14:creationId xmlns:p14="http://schemas.microsoft.com/office/powerpoint/2010/main" val="246119678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144</Words>
  <Application>Microsoft Office PowerPoint</Application>
  <PresentationFormat>ملء الشاشة</PresentationFormat>
  <Paragraphs>7</Paragraphs>
  <Slides>3</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3</vt:i4>
      </vt:variant>
    </vt:vector>
  </HeadingPairs>
  <TitlesOfParts>
    <vt:vector size="8" baseType="lpstr">
      <vt:lpstr>Arial</vt:lpstr>
      <vt:lpstr>Calibri</vt:lpstr>
      <vt:lpstr>Calibri Light</vt:lpstr>
      <vt:lpstr>Times New Roman</vt:lpstr>
      <vt:lpstr>نسق Office</vt:lpstr>
      <vt:lpstr>عوامل تشكيل الرأي العام (المناخ الثقافي والإعلامي السائد داخل الدولة، الأوضاع الدولية القائمة)</vt:lpstr>
      <vt:lpstr>المناخ الثقافي والإعلامي السائد في الدولة</vt:lpstr>
      <vt:lpstr>الأوضاع الدولية القائمة</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عوامل تشكيل الرأي العام</dc:title>
  <dc:creator>DR.Ahmed Saker 2O14</dc:creator>
  <cp:lastModifiedBy>DR.Ahmed Saker 2O14</cp:lastModifiedBy>
  <cp:revision>12</cp:revision>
  <dcterms:created xsi:type="dcterms:W3CDTF">2018-11-24T13:08:01Z</dcterms:created>
  <dcterms:modified xsi:type="dcterms:W3CDTF">2018-12-15T21:59:14Z</dcterms:modified>
</cp:coreProperties>
</file>