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4" r:id="rId3"/>
    <p:sldId id="265" r:id="rId4"/>
    <p:sldId id="266" r:id="rId5"/>
    <p:sldId id="274" r:id="rId6"/>
    <p:sldId id="275" r:id="rId7"/>
    <p:sldId id="276" r:id="rId8"/>
    <p:sldId id="277"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79"/>
            <p14:sldId id="264"/>
            <p14:sldId id="265"/>
            <p14:sldId id="266"/>
            <p14:sldId id="274"/>
            <p14:sldId id="275"/>
            <p14:sldId id="276"/>
            <p14:sldId id="277"/>
            <p14:sldId id="27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12/22/2018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12/22/2018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12/22/2018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12/22/2018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IQ" sz="6000" b="1" dirty="0"/>
              <a:t>القيادة وأثرها في </a:t>
            </a:r>
            <a:r>
              <a:rPr lang="ar-IQ" sz="6000" b="1" dirty="0" smtClean="0"/>
              <a:t>تكوين الرأي العام</a:t>
            </a:r>
            <a:endParaRPr lang="en-US" sz="6000" dirty="0"/>
          </a:p>
        </p:txBody>
      </p:sp>
      <p:sp>
        <p:nvSpPr>
          <p:cNvPr id="3" name="عنصر نائب للمحتوى 2"/>
          <p:cNvSpPr>
            <a:spLocks noGrp="1"/>
          </p:cNvSpPr>
          <p:nvPr>
            <p:ph idx="1"/>
          </p:nvPr>
        </p:nvSpPr>
        <p:spPr>
          <a:xfrm>
            <a:off x="838200" y="3289109"/>
            <a:ext cx="10515600" cy="2887853"/>
          </a:xfrm>
        </p:spPr>
        <p:style>
          <a:lnRef idx="1">
            <a:schemeClr val="accent1"/>
          </a:lnRef>
          <a:fillRef idx="3">
            <a:schemeClr val="accent1"/>
          </a:fillRef>
          <a:effectRef idx="2">
            <a:schemeClr val="accent1"/>
          </a:effectRef>
          <a:fontRef idx="minor">
            <a:schemeClr val="lt1"/>
          </a:fontRef>
        </p:style>
        <p:txBody>
          <a:bodyPr>
            <a:normAutofit/>
          </a:bodyPr>
          <a:lstStyle/>
          <a:p>
            <a:pPr algn="just" rtl="1"/>
            <a:r>
              <a:rPr lang="ar-IQ" sz="4400" b="1" dirty="0"/>
              <a:t>المدرس الدكتور غزوان جبار محمد- الجامعة المستنصرية- كلية الآداب- قسم الإعلام</a:t>
            </a:r>
            <a:endParaRPr lang="en-US" sz="4400" b="1" dirty="0"/>
          </a:p>
          <a:p>
            <a:pPr algn="just" rtl="1"/>
            <a:r>
              <a:rPr lang="ar-IQ" sz="4400" b="1" dirty="0" smtClean="0"/>
              <a:t>المحاضرة</a:t>
            </a:r>
            <a:r>
              <a:rPr lang="en-US" sz="4400" b="1" dirty="0" smtClean="0"/>
              <a:t> </a:t>
            </a:r>
            <a:r>
              <a:rPr lang="ar-IQ" sz="4400" b="1" dirty="0" smtClean="0"/>
              <a:t>الحادية عشرة: القيادة وأثرها في تكوين الرأي العام</a:t>
            </a:r>
            <a:endParaRPr lang="en-US" sz="4400" b="1" dirty="0"/>
          </a:p>
          <a:p>
            <a:endParaRPr lang="en-US" sz="4400" dirty="0"/>
          </a:p>
        </p:txBody>
      </p:sp>
    </p:spTree>
    <p:extLst>
      <p:ext uri="{BB962C8B-B14F-4D97-AF65-F5344CB8AC3E}">
        <p14:creationId xmlns:p14="http://schemas.microsoft.com/office/powerpoint/2010/main" val="78323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u="sng" dirty="0" smtClean="0"/>
              <a:t>القيادة </a:t>
            </a:r>
            <a:r>
              <a:rPr lang="ar-IQ" sz="5400" b="1" u="sng" dirty="0"/>
              <a:t>وأثرها في تكوين الرأي العام</a:t>
            </a:r>
            <a:endParaRPr lang="en-US" sz="5400"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5400" b="1" dirty="0"/>
              <a:t>ان المفكرين ورجال الأعمال والقادة الذين يتميزون بالقدرة على التأثير، من العوامل المهمة في تكوين الرأي العام، وذلك لما يتميزون به من قدرة على معرفة الرأي العام وأحاسيس الجماهير، وحينما تتوافر ثقة الجماهير في القائد فانه يصبح أداة قوية وفعالة في تغيير اتجاهات الجماهير والتأثير فيهم.</a:t>
            </a:r>
            <a:endParaRPr lang="en-US" sz="5400" b="1" dirty="0"/>
          </a:p>
        </p:txBody>
      </p:sp>
    </p:spTree>
    <p:extLst>
      <p:ext uri="{BB962C8B-B14F-4D97-AF65-F5344CB8AC3E}">
        <p14:creationId xmlns:p14="http://schemas.microsoft.com/office/powerpoint/2010/main" val="916421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إعادة صياغة الأفكار</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IQ" sz="4800" b="1" dirty="0"/>
              <a:t>ويحاول القائد إعادة صياغة الأفكار والمسائل بطريقة يفهمها أكبر عدد ممكن من الناس ممن لهم اهتمام أو مصلحة في التعرف على هذه المسائل، ويمكن أن </a:t>
            </a:r>
            <a:r>
              <a:rPr lang="ar-IQ" sz="4800" b="1" dirty="0" smtClean="0"/>
              <a:t>ي</a:t>
            </a:r>
            <a:r>
              <a:rPr lang="ar-IQ" sz="4800" b="1" dirty="0"/>
              <a:t>ُ</a:t>
            </a:r>
            <a:r>
              <a:rPr lang="ar-IQ" sz="4800" b="1" dirty="0" smtClean="0"/>
              <a:t>عرف </a:t>
            </a:r>
            <a:r>
              <a:rPr lang="ar-IQ" sz="4800" b="1" dirty="0"/>
              <a:t>الزعيم عند هذه النقطة بأنه الشخص الذي يستطيع أن يصوغ </a:t>
            </a:r>
            <a:r>
              <a:rPr lang="ar-IQ" sz="4800" b="1" dirty="0" smtClean="0"/>
              <a:t>الأ</a:t>
            </a:r>
            <a:r>
              <a:rPr lang="ar-IQ" sz="4800" b="1" dirty="0"/>
              <a:t>ف</a:t>
            </a:r>
            <a:r>
              <a:rPr lang="ar-IQ" sz="4800" b="1" dirty="0" smtClean="0"/>
              <a:t>كار </a:t>
            </a:r>
            <a:r>
              <a:rPr lang="ar-IQ" sz="4800" b="1" dirty="0"/>
              <a:t>ويقدمها للجمهور، وأن يؤثر على مواقف وسلوك الآخرين أكثر من تأثره بهم، وذلك أثناء تفاعله الفكري معهم.</a:t>
            </a:r>
            <a:endParaRPr lang="en-US" sz="4800" b="1" dirty="0"/>
          </a:p>
        </p:txBody>
      </p:sp>
    </p:spTree>
    <p:extLst>
      <p:ext uri="{BB962C8B-B14F-4D97-AF65-F5344CB8AC3E}">
        <p14:creationId xmlns:p14="http://schemas.microsoft.com/office/powerpoint/2010/main" val="2924419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3">
            <a:schemeClr val="lt1"/>
          </a:lnRef>
          <a:fillRef idx="1">
            <a:schemeClr val="accent1"/>
          </a:fillRef>
          <a:effectRef idx="1">
            <a:schemeClr val="accent1"/>
          </a:effectRef>
          <a:fontRef idx="minor">
            <a:schemeClr val="lt1"/>
          </a:fontRef>
        </p:style>
        <p:txBody>
          <a:bodyPr>
            <a:normAutofit/>
          </a:bodyPr>
          <a:lstStyle/>
          <a:p>
            <a:pPr algn="ctr" rtl="1"/>
            <a:r>
              <a:rPr lang="ar-IQ" sz="5400" b="1" dirty="0" smtClean="0"/>
              <a:t>الزعامة والقيادة في النظام الديمقراطي</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3">
            <a:schemeClr val="accent6"/>
          </a:fillRef>
          <a:effectRef idx="2">
            <a:schemeClr val="accent6"/>
          </a:effectRef>
          <a:fontRef idx="minor">
            <a:schemeClr val="lt1"/>
          </a:fontRef>
        </p:style>
        <p:txBody>
          <a:bodyPr>
            <a:noAutofit/>
          </a:bodyPr>
          <a:lstStyle/>
          <a:p>
            <a:pPr algn="just" rtl="1"/>
            <a:r>
              <a:rPr lang="ar-IQ" sz="5400" b="1" dirty="0"/>
              <a:t>والزعامة والقيادة تتأسس في النظام الديمقراطي على مدى تواؤمها مع المطالب الشعبية والعمل على تحقيق آمال وأحلام الجماهير العريضة بمحتلف انماطها وطبقاتها وميولها، لذا نجد اهتمام القادة واضحاً في المجالات التي تمس اتجاهات الرأي العام ونبض الشعوب.</a:t>
            </a:r>
            <a:endParaRPr lang="en-US" sz="5400" b="1" dirty="0"/>
          </a:p>
        </p:txBody>
      </p:sp>
    </p:spTree>
    <p:extLst>
      <p:ext uri="{BB962C8B-B14F-4D97-AF65-F5344CB8AC3E}">
        <p14:creationId xmlns:p14="http://schemas.microsoft.com/office/powerpoint/2010/main" val="2218046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809" y="404037"/>
            <a:ext cx="10566991" cy="5772926"/>
          </a:xfrm>
        </p:spPr>
        <p:style>
          <a:lnRef idx="3">
            <a:schemeClr val="lt1"/>
          </a:lnRef>
          <a:fillRef idx="1">
            <a:schemeClr val="dk1"/>
          </a:fillRef>
          <a:effectRef idx="1">
            <a:schemeClr val="dk1"/>
          </a:effectRef>
          <a:fontRef idx="minor">
            <a:schemeClr val="lt1"/>
          </a:fontRef>
        </p:style>
        <p:txBody>
          <a:bodyPr>
            <a:normAutofit/>
          </a:bodyPr>
          <a:lstStyle/>
          <a:p>
            <a:pPr algn="just" rtl="1"/>
            <a:r>
              <a:rPr lang="ar-IQ" sz="4800" b="1" dirty="0" smtClean="0"/>
              <a:t>وقد أدى الزعماء والقادة في جميع العصور دوراً مهماً في تكوين الرأي العام وبلورة الاتجاهات الفكرية وتعديلها، والواقع ان هذا التأثير يأتي في ضوء ما يتمتع به القائد من قوة شخصية وحنكة ومهارة تجلب له حب الجماهير وتعاطفها وتأييدها ووقوفها خلفه، كما ان هذا التأثير يتم طبقاً لدرجة ومدى الوعي السياسي الذي يصل إليه الشعب وإلمامه ونموه الحضاري ومدى ثقافته.</a:t>
            </a:r>
            <a:endParaRPr lang="en-US" sz="4800" dirty="0" smtClean="0"/>
          </a:p>
          <a:p>
            <a:pPr algn="just" rtl="1"/>
            <a:endParaRPr lang="en-US" sz="4800" dirty="0"/>
          </a:p>
        </p:txBody>
      </p:sp>
    </p:spTree>
    <p:extLst>
      <p:ext uri="{BB962C8B-B14F-4D97-AF65-F5344CB8AC3E}">
        <p14:creationId xmlns:p14="http://schemas.microsoft.com/office/powerpoint/2010/main" val="288705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6600" b="1" dirty="0" smtClean="0"/>
              <a:t>القيادة الحقيقية</a:t>
            </a:r>
            <a:endParaRPr lang="en-US" sz="6600"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rtl="1"/>
            <a:r>
              <a:rPr lang="ar-IQ" sz="4400" b="1" dirty="0"/>
              <a:t>والقيادة الحقيقية هي تلك التي تعبر عن الشعوب وتستشعر نبض الجماهير وتتناغم مع أفكارهم وآمالهم، وتحول الطاقات الفكرية المتناثرة إلى طاقات منظمة ومؤثرة تدفع الشعوب إلى الارتقاء والتقدم، وقد كان الرأي العام ولا يزال متأثراً بدور القيادة فضلاً عن تأثيره فيها تأثيراً متبادلاً وقوياً. </a:t>
            </a:r>
            <a:endParaRPr lang="en-US" sz="4400" b="1" dirty="0"/>
          </a:p>
          <a:p>
            <a:pPr algn="just" rtl="1"/>
            <a:endParaRPr lang="en-US" sz="4400" b="1" dirty="0"/>
          </a:p>
        </p:txBody>
      </p:sp>
    </p:spTree>
    <p:extLst>
      <p:ext uri="{BB962C8B-B14F-4D97-AF65-F5344CB8AC3E}">
        <p14:creationId xmlns:p14="http://schemas.microsoft.com/office/powerpoint/2010/main" val="260630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ar-IQ" sz="6600" b="1" dirty="0" smtClean="0"/>
              <a:t>انواع الزعامة والقيادة</a:t>
            </a:r>
            <a:endParaRPr lang="en-US" sz="6600" b="1"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rtl="1"/>
            <a:r>
              <a:rPr lang="ar-IQ" sz="8800" b="1" dirty="0"/>
              <a:t>ويرى الدكتور مختار التهامى أن هناك نوعين من الزعامة </a:t>
            </a:r>
            <a:r>
              <a:rPr lang="ar-IQ" sz="8800" b="1" dirty="0" smtClean="0"/>
              <a:t>والقيادة</a:t>
            </a:r>
            <a:endParaRPr lang="en-US" sz="8800" dirty="0"/>
          </a:p>
        </p:txBody>
      </p:sp>
    </p:spTree>
    <p:extLst>
      <p:ext uri="{BB962C8B-B14F-4D97-AF65-F5344CB8AC3E}">
        <p14:creationId xmlns:p14="http://schemas.microsoft.com/office/powerpoint/2010/main" val="331497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ar-IQ" sz="6600" b="1" dirty="0" smtClean="0"/>
              <a:t>النوع الأول</a:t>
            </a:r>
            <a:endParaRPr lang="en-US" sz="6600" b="1" dirty="0"/>
          </a:p>
        </p:txBody>
      </p:sp>
      <p:sp>
        <p:nvSpPr>
          <p:cNvPr id="3" name="Content Placeholder 2"/>
          <p:cNvSpPr>
            <a:spLocks noGrp="1"/>
          </p:cNvSpPr>
          <p:nvPr>
            <p:ph idx="1"/>
          </p:nvPr>
        </p:nvSpPr>
        <p:spPr>
          <a:xfrm>
            <a:off x="744279" y="1594884"/>
            <a:ext cx="10609521" cy="4582079"/>
          </a:xfrm>
        </p:spPr>
        <p:style>
          <a:lnRef idx="3">
            <a:schemeClr val="lt1"/>
          </a:lnRef>
          <a:fillRef idx="1">
            <a:schemeClr val="dk1"/>
          </a:fillRef>
          <a:effectRef idx="1">
            <a:schemeClr val="dk1"/>
          </a:effectRef>
          <a:fontRef idx="minor">
            <a:schemeClr val="lt1"/>
          </a:fontRef>
        </p:style>
        <p:txBody>
          <a:bodyPr>
            <a:noAutofit/>
          </a:bodyPr>
          <a:lstStyle/>
          <a:p>
            <a:pPr algn="just" rtl="1"/>
            <a:r>
              <a:rPr lang="ar-IQ" sz="4800" b="1" dirty="0" smtClean="0"/>
              <a:t>هو </a:t>
            </a:r>
            <a:r>
              <a:rPr lang="ar-IQ" sz="4800" b="1" dirty="0"/>
              <a:t>"القائد  المهرج أو الطاغية" الذي يصل إلى الحكم عادة في أوقات الأزمات العنيفة  خاصة الأزمات الاقتصادية حيث يشيع اليأس، وعندما تكون الفرصة سانحة لكي يتقدم هذا القائد الانتهازي إلى الأمة مستغلا الحالة النفسية والعقلية للجماهير ولكن سرعان ما يفصح هذا الحاكم عن أمره فيحكم الأمة بالحديد والنار</a:t>
            </a:r>
            <a:endParaRPr lang="en-US" sz="4800" dirty="0"/>
          </a:p>
        </p:txBody>
      </p:sp>
    </p:spTree>
    <p:extLst>
      <p:ext uri="{BB962C8B-B14F-4D97-AF65-F5344CB8AC3E}">
        <p14:creationId xmlns:p14="http://schemas.microsoft.com/office/powerpoint/2010/main" val="207852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6600" b="1" dirty="0" smtClean="0"/>
              <a:t>النوع الثاني</a:t>
            </a:r>
            <a:endParaRPr lang="en-US" sz="6600"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sz="5400" b="1" dirty="0" smtClean="0"/>
              <a:t>هو </a:t>
            </a:r>
            <a:r>
              <a:rPr lang="ar-IQ" sz="5400" b="1" dirty="0"/>
              <a:t>"الزعيم</a:t>
            </a:r>
            <a:r>
              <a:rPr lang="ar-IQ" sz="5400" b="1"/>
              <a:t>" </a:t>
            </a:r>
            <a:r>
              <a:rPr lang="ar-IQ" sz="5400" b="1" smtClean="0"/>
              <a:t>الجدير </a:t>
            </a:r>
            <a:r>
              <a:rPr lang="ar-IQ" sz="5400" b="1" dirty="0" smtClean="0"/>
              <a:t>حقاً </a:t>
            </a:r>
            <a:r>
              <a:rPr lang="ar-IQ" sz="5400" b="1" dirty="0"/>
              <a:t>بالقيادة التي لا يشاركه فيها طاغية فالقيادة الحقيقية هى الإحساس بمطالب الشعب والتعبير عنها  وإيجاد الوسائل لتحقيقها وتجميع قوى الشعب وراء الجهود المحققة لها.</a:t>
            </a:r>
            <a:endParaRPr lang="en-US" sz="5400" b="1" dirty="0"/>
          </a:p>
          <a:p>
            <a:pPr algn="just" rtl="1"/>
            <a:endParaRPr lang="en-US" sz="5400" b="1" dirty="0"/>
          </a:p>
        </p:txBody>
      </p:sp>
    </p:spTree>
    <p:extLst>
      <p:ext uri="{BB962C8B-B14F-4D97-AF65-F5344CB8AC3E}">
        <p14:creationId xmlns:p14="http://schemas.microsoft.com/office/powerpoint/2010/main" val="94201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399</Words>
  <Application>Microsoft Office PowerPoint</Application>
  <PresentationFormat>ملء الشاشة</PresentationFormat>
  <Paragraphs>18</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Times New Roman</vt:lpstr>
      <vt:lpstr>نسق Office</vt:lpstr>
      <vt:lpstr>القيادة وأثرها في تكوين الرأي العام</vt:lpstr>
      <vt:lpstr>القيادة وأثرها في تكوين الرأي العام</vt:lpstr>
      <vt:lpstr>إعادة صياغة الأفكار</vt:lpstr>
      <vt:lpstr>الزعامة والقيادة في النظام الديمقراطي</vt:lpstr>
      <vt:lpstr>عرض تقديمي في PowerPoint</vt:lpstr>
      <vt:lpstr>القيادة الحقيقية</vt:lpstr>
      <vt:lpstr>انواع الزعامة والقيادة</vt:lpstr>
      <vt:lpstr>النوع الأول</vt:lpstr>
      <vt:lpstr>النوع الثاني</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13</cp:revision>
  <dcterms:created xsi:type="dcterms:W3CDTF">2018-11-24T13:08:01Z</dcterms:created>
  <dcterms:modified xsi:type="dcterms:W3CDTF">2018-12-22T18:40:04Z</dcterms:modified>
</cp:coreProperties>
</file>