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72" r:id="rId3"/>
    <p:sldId id="257" r:id="rId4"/>
    <p:sldId id="258" r:id="rId5"/>
    <p:sldId id="259" r:id="rId6"/>
    <p:sldId id="260" r:id="rId7"/>
    <p:sldId id="261" r:id="rId8"/>
    <p:sldId id="263" r:id="rId9"/>
    <p:sldId id="264" r:id="rId10"/>
    <p:sldId id="265" r:id="rId11"/>
    <p:sldId id="266" r:id="rId12"/>
    <p:sldId id="267" r:id="rId13"/>
    <p:sldId id="268" r:id="rId14"/>
    <p:sldId id="269" r:id="rId15"/>
    <p:sldId id="270" r:id="rId16"/>
    <p:sldId id="271" r:id="rId17"/>
    <p:sldId id="26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4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95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ar-SA"/>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0"/>
    <c:plotArea>
      <c:layout/>
      <c:barChart>
        <c:barDir val="col"/>
        <c:grouping val="clustered"/>
        <c:varyColors val="0"/>
        <c:ser>
          <c:idx val="0"/>
          <c:order val="0"/>
          <c:tx>
            <c:strRef>
              <c:f>Sheet1!$B$1</c:f>
              <c:strCache>
                <c:ptCount val="1"/>
                <c:pt idx="0">
                  <c:v>Series 1</c:v>
                </c:pt>
              </c:strCache>
            </c:strRef>
          </c:tx>
          <c:invertIfNegative val="0"/>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ser>
        <c:ser>
          <c:idx val="1"/>
          <c:order val="1"/>
          <c:tx>
            <c:strRef>
              <c:f>Sheet1!$C$1</c:f>
              <c:strCache>
                <c:ptCount val="1"/>
                <c:pt idx="0">
                  <c:v>Series 2</c:v>
                </c:pt>
              </c:strCache>
            </c:strRef>
          </c:tx>
          <c:invertIfNegative val="0"/>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ser>
        <c:ser>
          <c:idx val="2"/>
          <c:order val="2"/>
          <c:tx>
            <c:strRef>
              <c:f>Sheet1!$D$1</c:f>
              <c:strCache>
                <c:ptCount val="1"/>
                <c:pt idx="0">
                  <c:v>Series 3</c:v>
                </c:pt>
              </c:strCache>
            </c:strRef>
          </c:tx>
          <c:invertIfNegative val="0"/>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5</c:v>
                </c:pt>
              </c:numCache>
            </c:numRef>
          </c:val>
        </c:ser>
        <c:dLbls>
          <c:showLegendKey val="0"/>
          <c:showVal val="0"/>
          <c:showCatName val="0"/>
          <c:showSerName val="0"/>
          <c:showPercent val="0"/>
          <c:showBubbleSize val="0"/>
        </c:dLbls>
        <c:gapWidth val="150"/>
        <c:axId val="129498696"/>
        <c:axId val="161975480"/>
      </c:barChart>
      <c:catAx>
        <c:axId val="129498696"/>
        <c:scaling>
          <c:orientation val="minMax"/>
        </c:scaling>
        <c:delete val="0"/>
        <c:axPos val="b"/>
        <c:numFmt formatCode="General" sourceLinked="0"/>
        <c:majorTickMark val="out"/>
        <c:minorTickMark val="none"/>
        <c:tickLblPos val="nextTo"/>
        <c:crossAx val="161975480"/>
        <c:crosses val="autoZero"/>
        <c:auto val="1"/>
        <c:lblAlgn val="ctr"/>
        <c:lblOffset val="100"/>
        <c:noMultiLvlLbl val="0"/>
      </c:catAx>
      <c:valAx>
        <c:axId val="161975480"/>
        <c:scaling>
          <c:orientation val="minMax"/>
        </c:scaling>
        <c:delete val="0"/>
        <c:axPos val="l"/>
        <c:majorGridlines/>
        <c:numFmt formatCode="General" sourceLinked="1"/>
        <c:majorTickMark val="out"/>
        <c:minorTickMark val="none"/>
        <c:tickLblPos val="nextTo"/>
        <c:crossAx val="129498696"/>
        <c:crosses val="autoZero"/>
        <c:crossBetween val="between"/>
      </c:valAx>
    </c:plotArea>
    <c:legend>
      <c:legendPos val="r"/>
      <c:overlay val="0"/>
    </c:legend>
    <c:plotVisOnly val="1"/>
    <c:dispBlanksAs val="gap"/>
    <c:showDLblsOverMax val="0"/>
  </c:chart>
  <c:txPr>
    <a:bodyPr/>
    <a:lstStyle/>
    <a:p>
      <a:pPr>
        <a:defRPr sz="1800"/>
      </a:pPr>
      <a:endParaRPr lang="en-US"/>
    </a:p>
  </c:txPr>
  <c:externalData r:id="rId1">
    <c:autoUpdate val="0"/>
  </c:externalData>
</c:chartSpace>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1D8BD707-D9CF-40AE-B4C6-C98DA3205C09}" type="datetimeFigureOut">
              <a:rPr lang="en-US" smtClean="0"/>
              <a:pPr/>
              <a:t>12/25/2018</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12/25/2018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1D8BD707-D9CF-40AE-B4C6-C98DA3205C09}" type="datetimeFigureOut">
              <a:rPr lang="en-US" smtClean="0"/>
              <a:pPr/>
              <a:t>12/25/2018</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12/25/2018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1D8BD707-D9CF-40AE-B4C6-C98DA3205C09}" type="datetimeFigureOut">
              <a:rPr lang="en-US" smtClean="0"/>
              <a:pPr/>
              <a:t>12/25/2018</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12/25/2018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12/25/2018</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D8BD707-D9CF-40AE-B4C6-C98DA3205C09}" type="datetimeFigureOut">
              <a:rPr lang="en-US" smtClean="0"/>
              <a:pPr/>
              <a:t>12/25/2018</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1D8BD707-D9CF-40AE-B4C6-C98DA3205C09}" type="datetimeFigureOut">
              <a:rPr lang="en-US" smtClean="0"/>
              <a:pPr/>
              <a:t>12/25/2018</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12/25/2018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12/25/2018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1D8BD707-D9CF-40AE-B4C6-C98DA3205C09}" type="datetimeFigureOut">
              <a:rPr lang="en-US" smtClean="0"/>
              <a:pPr/>
              <a:t>12/25/2018</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2743200" y="0"/>
            <a:ext cx="5729068" cy="6477000"/>
          </a:xfrm>
        </p:spPr>
        <p:txBody>
          <a:bodyPr>
            <a:noAutofit/>
          </a:bodyPr>
          <a:lstStyle/>
          <a:p>
            <a:r>
              <a:rPr lang="ar-IQ" sz="13800" b="1" dirty="0" smtClean="0">
                <a:solidFill>
                  <a:schemeClr val="tx1"/>
                </a:solidFill>
              </a:rPr>
              <a:t>قياس الرأي العام</a:t>
            </a:r>
          </a:p>
        </p:txBody>
      </p:sp>
    </p:spTree>
    <p:extLst>
      <p:ext uri="{BB962C8B-B14F-4D97-AF65-F5344CB8AC3E}">
        <p14:creationId xmlns:p14="http://schemas.microsoft.com/office/powerpoint/2010/main" val="37906677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685800"/>
            <a:ext cx="7315200" cy="5769936"/>
          </a:xfrm>
        </p:spPr>
        <p:txBody>
          <a:bodyPr>
            <a:normAutofit/>
          </a:bodyPr>
          <a:lstStyle/>
          <a:p>
            <a:pPr algn="just" rtl="1"/>
            <a:r>
              <a:rPr lang="ar-IQ" sz="4400" b="1" dirty="0"/>
              <a:t>إلا ان الولايات المتحدة الأميركية بدأت تمارس استطلاعها لآراء الجماهير منذ عام 1930م بطريقة علمية ومنظمة باستخدام القوائم </a:t>
            </a:r>
            <a:r>
              <a:rPr lang="ar-IQ" sz="4800" b="1" dirty="0"/>
              <a:t>الانتخابية</a:t>
            </a:r>
            <a:r>
              <a:rPr lang="ar-IQ" sz="4400" b="1" dirty="0"/>
              <a:t> التي يتم فيها استفتاء الرأي العام</a:t>
            </a:r>
            <a:endParaRPr lang="en-US" sz="4400" b="1" dirty="0"/>
          </a:p>
        </p:txBody>
      </p:sp>
    </p:spTree>
    <p:extLst>
      <p:ext uri="{BB962C8B-B14F-4D97-AF65-F5344CB8AC3E}">
        <p14:creationId xmlns:p14="http://schemas.microsoft.com/office/powerpoint/2010/main" val="16425723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انتخابات الرئاسة – جورج غالوب</a:t>
            </a:r>
            <a:endParaRPr lang="en-US" dirty="0"/>
          </a:p>
        </p:txBody>
      </p:sp>
      <p:sp>
        <p:nvSpPr>
          <p:cNvPr id="3" name="Content Placeholder 2"/>
          <p:cNvSpPr>
            <a:spLocks noGrp="1"/>
          </p:cNvSpPr>
          <p:nvPr>
            <p:ph idx="1"/>
          </p:nvPr>
        </p:nvSpPr>
        <p:spPr/>
        <p:txBody>
          <a:bodyPr>
            <a:normAutofit fontScale="85000" lnSpcReduction="10000"/>
          </a:bodyPr>
          <a:lstStyle/>
          <a:p>
            <a:pPr algn="just" rtl="1">
              <a:lnSpc>
                <a:spcPct val="150000"/>
              </a:lnSpc>
            </a:pPr>
            <a:r>
              <a:rPr lang="ar-IQ" sz="4000" b="1" dirty="0" smtClean="0">
                <a:solidFill>
                  <a:schemeClr val="accent1">
                    <a:lumMod val="75000"/>
                  </a:schemeClr>
                </a:solidFill>
              </a:rPr>
              <a:t>حققت </a:t>
            </a:r>
            <a:r>
              <a:rPr lang="ar-IQ" sz="4000" b="1" dirty="0">
                <a:solidFill>
                  <a:schemeClr val="accent1">
                    <a:lumMod val="75000"/>
                  </a:schemeClr>
                </a:solidFill>
              </a:rPr>
              <a:t>هذه الطريقة شهرة واسعة بعد أن أكدت قدرتها على التنبؤ بنتائج الانتخابات الرئاسية التي كان يجريها معهد جورج غالوب لقياس الرأي العام عام 1936م، الذي أُنشئ عام 1935م</a:t>
            </a:r>
            <a:endParaRPr lang="en-US" sz="4000" b="1" dirty="0">
              <a:solidFill>
                <a:schemeClr val="accent1">
                  <a:lumMod val="75000"/>
                </a:schemeClr>
              </a:solidFill>
            </a:endParaRPr>
          </a:p>
        </p:txBody>
      </p:sp>
    </p:spTree>
    <p:extLst>
      <p:ext uri="{BB962C8B-B14F-4D97-AF65-F5344CB8AC3E}">
        <p14:creationId xmlns:p14="http://schemas.microsoft.com/office/powerpoint/2010/main" val="182711333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IQ" sz="6600" dirty="0">
                <a:solidFill>
                  <a:schemeClr val="accent1">
                    <a:lumMod val="75000"/>
                  </a:schemeClr>
                </a:solidFill>
              </a:rPr>
              <a:t>بحوث الرأي العام</a:t>
            </a:r>
            <a:endParaRPr lang="en-US" sz="6000" dirty="0"/>
          </a:p>
        </p:txBody>
      </p:sp>
      <p:sp>
        <p:nvSpPr>
          <p:cNvPr id="3" name="Content Placeholder 2"/>
          <p:cNvSpPr>
            <a:spLocks noGrp="1"/>
          </p:cNvSpPr>
          <p:nvPr>
            <p:ph idx="1"/>
          </p:nvPr>
        </p:nvSpPr>
        <p:spPr/>
        <p:txBody>
          <a:bodyPr>
            <a:normAutofit lnSpcReduction="10000"/>
          </a:bodyPr>
          <a:lstStyle/>
          <a:p>
            <a:pPr algn="just" rtl="1"/>
            <a:r>
              <a:rPr lang="ar-IQ" sz="5400" b="1" dirty="0" smtClean="0">
                <a:solidFill>
                  <a:schemeClr val="accent1">
                    <a:lumMod val="75000"/>
                  </a:schemeClr>
                </a:solidFill>
              </a:rPr>
              <a:t>أُنشئ مكتب </a:t>
            </a:r>
            <a:r>
              <a:rPr lang="ar-IQ" sz="5400" b="1" dirty="0">
                <a:solidFill>
                  <a:schemeClr val="accent1">
                    <a:lumMod val="75000"/>
                  </a:schemeClr>
                </a:solidFill>
              </a:rPr>
              <a:t>بحوث الرأي </a:t>
            </a:r>
            <a:r>
              <a:rPr lang="ar-IQ" sz="5400" b="1" dirty="0" smtClean="0">
                <a:solidFill>
                  <a:schemeClr val="accent1">
                    <a:lumMod val="75000"/>
                  </a:schemeClr>
                </a:solidFill>
              </a:rPr>
              <a:t>العام، في جامعة </a:t>
            </a:r>
            <a:r>
              <a:rPr lang="ar-IQ" sz="5400" b="1" dirty="0">
                <a:solidFill>
                  <a:schemeClr val="accent1">
                    <a:lumMod val="75000"/>
                  </a:schemeClr>
                </a:solidFill>
              </a:rPr>
              <a:t>برنستون عام 1940م على يد البروفيسور هادلي كانتريل</a:t>
            </a:r>
            <a:endParaRPr lang="en-US" sz="5400" b="1" dirty="0">
              <a:solidFill>
                <a:schemeClr val="accent1">
                  <a:lumMod val="75000"/>
                </a:schemeClr>
              </a:solidFill>
            </a:endParaRPr>
          </a:p>
        </p:txBody>
      </p:sp>
    </p:spTree>
    <p:extLst>
      <p:ext uri="{BB962C8B-B14F-4D97-AF65-F5344CB8AC3E}">
        <p14:creationId xmlns:p14="http://schemas.microsoft.com/office/powerpoint/2010/main" val="326078855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8001000" cy="6227136"/>
          </a:xfrm>
        </p:spPr>
        <p:txBody>
          <a:bodyPr>
            <a:noAutofit/>
          </a:bodyPr>
          <a:lstStyle/>
          <a:p>
            <a:pPr algn="just" rtl="1"/>
            <a:r>
              <a:rPr lang="ar-IQ" sz="3600" b="1" dirty="0" smtClean="0">
                <a:solidFill>
                  <a:schemeClr val="tx2">
                    <a:lumMod val="50000"/>
                  </a:schemeClr>
                </a:solidFill>
              </a:rPr>
              <a:t>ثُم </a:t>
            </a:r>
            <a:r>
              <a:rPr lang="ar-IQ" sz="3600" b="1" dirty="0">
                <a:solidFill>
                  <a:schemeClr val="tx2">
                    <a:lumMod val="50000"/>
                  </a:schemeClr>
                </a:solidFill>
              </a:rPr>
              <a:t>تتابع إنشاء مراكز بحوث الرأي العام في الجامعات الأميركية ومنها جامعة شيكاغو وجامعة واشنطن، وبعد ذلك تألفت جمعيات كثيرة كالجمعية الأميركية لبحوث الرأي العام، والمؤتمر الدولي لبحوث الرأي العام والذي يضم في عضويته أكثر من 120 دولة، ثم تألفت مراكز بحوث عديدة لدراسة الرأي العام في أوروبا</a:t>
            </a:r>
            <a:r>
              <a:rPr lang="ar-IQ" sz="3600" b="1" dirty="0" smtClean="0">
                <a:solidFill>
                  <a:schemeClr val="tx2">
                    <a:lumMod val="50000"/>
                  </a:schemeClr>
                </a:solidFill>
              </a:rPr>
              <a:t>.</a:t>
            </a:r>
            <a:endParaRPr lang="en-US" sz="3600" b="1" dirty="0">
              <a:solidFill>
                <a:schemeClr val="tx2">
                  <a:lumMod val="50000"/>
                </a:schemeClr>
              </a:solidFill>
            </a:endParaRPr>
          </a:p>
        </p:txBody>
      </p:sp>
    </p:spTree>
    <p:extLst>
      <p:ext uri="{BB962C8B-B14F-4D97-AF65-F5344CB8AC3E}">
        <p14:creationId xmlns:p14="http://schemas.microsoft.com/office/powerpoint/2010/main" val="198722296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7391400" cy="6074736"/>
          </a:xfrm>
        </p:spPr>
        <p:txBody>
          <a:bodyPr>
            <a:normAutofit fontScale="92500"/>
          </a:bodyPr>
          <a:lstStyle/>
          <a:p>
            <a:pPr algn="just" rtl="1"/>
            <a:r>
              <a:rPr lang="ar-IQ" sz="4800" b="1" dirty="0">
                <a:solidFill>
                  <a:schemeClr val="accent5">
                    <a:lumMod val="50000"/>
                  </a:schemeClr>
                </a:solidFill>
              </a:rPr>
              <a:t>ومع بدايات عام 1965م كان قياس الرأي العام يُجرى على درجة عالية من الدقة وقد ضم الاتحاد الدولي لبحوث الرأي </a:t>
            </a:r>
            <a:r>
              <a:rPr lang="ar-IQ" sz="4800" b="1" dirty="0" smtClean="0">
                <a:solidFill>
                  <a:schemeClr val="accent5">
                    <a:lumMod val="50000"/>
                  </a:schemeClr>
                </a:solidFill>
              </a:rPr>
              <a:t>العام</a:t>
            </a:r>
          </a:p>
          <a:p>
            <a:pPr algn="just"/>
            <a:r>
              <a:rPr lang="ar-IQ" sz="5800" b="1" dirty="0" smtClean="0">
                <a:solidFill>
                  <a:srgbClr val="002060"/>
                </a:solidFill>
              </a:rPr>
              <a:t> </a:t>
            </a:r>
            <a:r>
              <a:rPr lang="en-US" sz="5200" b="1" dirty="0">
                <a:solidFill>
                  <a:srgbClr val="002060"/>
                </a:solidFill>
              </a:rPr>
              <a:t>The </a:t>
            </a:r>
            <a:r>
              <a:rPr lang="en-US" sz="5200" b="1" dirty="0" smtClean="0">
                <a:solidFill>
                  <a:srgbClr val="002060"/>
                </a:solidFill>
              </a:rPr>
              <a:t>world </a:t>
            </a:r>
            <a:r>
              <a:rPr lang="en-US" sz="5200" b="1" dirty="0">
                <a:solidFill>
                  <a:srgbClr val="002060"/>
                </a:solidFill>
              </a:rPr>
              <a:t>association for public opinion </a:t>
            </a:r>
            <a:endParaRPr lang="ar-IQ" sz="5200" b="1" dirty="0" smtClean="0">
              <a:solidFill>
                <a:srgbClr val="002060"/>
              </a:solidFill>
            </a:endParaRPr>
          </a:p>
          <a:p>
            <a:pPr algn="just" rtl="1"/>
            <a:r>
              <a:rPr lang="ar-IQ" sz="4800" b="1" dirty="0" smtClean="0">
                <a:solidFill>
                  <a:schemeClr val="accent5">
                    <a:lumMod val="50000"/>
                  </a:schemeClr>
                </a:solidFill>
              </a:rPr>
              <a:t> </a:t>
            </a:r>
            <a:r>
              <a:rPr lang="ar-IQ" sz="4800" b="1" dirty="0">
                <a:solidFill>
                  <a:schemeClr val="accent5">
                    <a:lumMod val="50000"/>
                  </a:schemeClr>
                </a:solidFill>
              </a:rPr>
              <a:t>أعضاء من نحو 40 دولة.</a:t>
            </a:r>
            <a:endParaRPr lang="en-US" sz="4800" b="1" dirty="0">
              <a:solidFill>
                <a:schemeClr val="accent5">
                  <a:lumMod val="50000"/>
                </a:schemeClr>
              </a:solidFill>
            </a:endParaRPr>
          </a:p>
          <a:p>
            <a:pPr algn="just" rtl="1"/>
            <a:endParaRPr lang="en-US" sz="4800" b="1" dirty="0">
              <a:solidFill>
                <a:schemeClr val="accent5">
                  <a:lumMod val="50000"/>
                </a:schemeClr>
              </a:solidFill>
            </a:endParaRPr>
          </a:p>
        </p:txBody>
      </p:sp>
    </p:spTree>
    <p:extLst>
      <p:ext uri="{BB962C8B-B14F-4D97-AF65-F5344CB8AC3E}">
        <p14:creationId xmlns:p14="http://schemas.microsoft.com/office/powerpoint/2010/main" val="42728481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609600"/>
            <a:ext cx="7467600" cy="5846136"/>
          </a:xfrm>
        </p:spPr>
        <p:style>
          <a:lnRef idx="2">
            <a:schemeClr val="accent2">
              <a:shade val="50000"/>
            </a:schemeClr>
          </a:lnRef>
          <a:fillRef idx="1">
            <a:schemeClr val="accent2"/>
          </a:fillRef>
          <a:effectRef idx="0">
            <a:schemeClr val="accent2"/>
          </a:effectRef>
          <a:fontRef idx="minor">
            <a:schemeClr val="lt1"/>
          </a:fontRef>
        </p:style>
        <p:txBody>
          <a:bodyPr>
            <a:normAutofit fontScale="92500"/>
          </a:bodyPr>
          <a:lstStyle/>
          <a:p>
            <a:pPr algn="just" rtl="1"/>
            <a:r>
              <a:rPr lang="ar-IQ" sz="3600" b="1" dirty="0"/>
              <a:t>وهكذا تزايد الاهتمام بقياس الرأي العام ونشأت معاهد ومراكز أبحاث في أنحاء كثيرة من العالم، ورغم </a:t>
            </a:r>
            <a:r>
              <a:rPr lang="ar-IQ" sz="3600" b="1" dirty="0" smtClean="0"/>
              <a:t>التشكيك </a:t>
            </a:r>
            <a:r>
              <a:rPr lang="ar-IQ" sz="3600" b="1" dirty="0"/>
              <a:t>في نتائج استطلاعات الرأي العام التي تجريها هذه المراكز، ورغم مطالبة بعض الباحثين بإلغائها لعدم جدواها العملية، إلا انها لا تزال تؤدي دورها، لأنها أصبحت ضرورة تفرضها طبيعة النظم الديمقراطية والأنشطة السياسية والاقتصادية والإعلامية.</a:t>
            </a:r>
            <a:endParaRPr lang="en-US" sz="3600" b="1" dirty="0"/>
          </a:p>
          <a:p>
            <a:pPr algn="just" rtl="1"/>
            <a:endParaRPr lang="en-US" sz="3600" b="1" dirty="0"/>
          </a:p>
        </p:txBody>
      </p:sp>
    </p:spTree>
    <p:extLst>
      <p:ext uri="{BB962C8B-B14F-4D97-AF65-F5344CB8AC3E}">
        <p14:creationId xmlns:p14="http://schemas.microsoft.com/office/powerpoint/2010/main" val="397143111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81000"/>
            <a:ext cx="7315200" cy="6074736"/>
          </a:xfrm>
        </p:spPr>
        <p:style>
          <a:lnRef idx="1">
            <a:schemeClr val="accent5"/>
          </a:lnRef>
          <a:fillRef idx="2">
            <a:schemeClr val="accent5"/>
          </a:fillRef>
          <a:effectRef idx="1">
            <a:schemeClr val="accent5"/>
          </a:effectRef>
          <a:fontRef idx="minor">
            <a:schemeClr val="dk1"/>
          </a:fontRef>
        </p:style>
        <p:txBody>
          <a:bodyPr>
            <a:normAutofit fontScale="92500"/>
          </a:bodyPr>
          <a:lstStyle/>
          <a:p>
            <a:pPr algn="just" rtl="1">
              <a:lnSpc>
                <a:spcPct val="150000"/>
              </a:lnSpc>
            </a:pPr>
            <a:r>
              <a:rPr lang="ar-IQ" sz="4000" b="1" dirty="0" smtClean="0">
                <a:solidFill>
                  <a:schemeClr val="accent2">
                    <a:lumMod val="75000"/>
                  </a:schemeClr>
                </a:solidFill>
              </a:rPr>
              <a:t> حتى تم </a:t>
            </a:r>
            <a:r>
              <a:rPr lang="ar-IQ" sz="4000" b="1" dirty="0">
                <a:solidFill>
                  <a:schemeClr val="accent2">
                    <a:lumMod val="75000"/>
                  </a:schemeClr>
                </a:solidFill>
              </a:rPr>
              <a:t>الاعتراف بقوة الرأي العام، </a:t>
            </a:r>
            <a:r>
              <a:rPr lang="ar-IQ" sz="4000" b="1" dirty="0" smtClean="0">
                <a:solidFill>
                  <a:schemeClr val="accent2">
                    <a:lumMod val="75000"/>
                  </a:schemeClr>
                </a:solidFill>
              </a:rPr>
              <a:t>لما تؤديه </a:t>
            </a:r>
            <a:r>
              <a:rPr lang="ar-IQ" sz="4000" b="1" dirty="0">
                <a:solidFill>
                  <a:schemeClr val="accent2">
                    <a:lumMod val="75000"/>
                  </a:schemeClr>
                </a:solidFill>
              </a:rPr>
              <a:t>عملية  </a:t>
            </a:r>
            <a:r>
              <a:rPr lang="ar-IQ" sz="4000" b="1" dirty="0" smtClean="0">
                <a:solidFill>
                  <a:schemeClr val="accent2">
                    <a:lumMod val="75000"/>
                  </a:schemeClr>
                </a:solidFill>
              </a:rPr>
              <a:t>قياسه في </a:t>
            </a:r>
            <a:r>
              <a:rPr lang="ar-IQ" sz="4000" b="1" dirty="0">
                <a:solidFill>
                  <a:schemeClr val="accent2">
                    <a:lumMod val="75000"/>
                  </a:schemeClr>
                </a:solidFill>
              </a:rPr>
              <a:t>الدول الديمقراطية  </a:t>
            </a:r>
            <a:r>
              <a:rPr lang="ar-IQ" sz="4000" b="1" dirty="0" smtClean="0">
                <a:solidFill>
                  <a:schemeClr val="accent2">
                    <a:lumMod val="75000"/>
                  </a:schemeClr>
                </a:solidFill>
              </a:rPr>
              <a:t>من دورٍ مهم في </a:t>
            </a:r>
            <a:r>
              <a:rPr lang="ar-IQ" sz="4000" b="1" dirty="0">
                <a:solidFill>
                  <a:schemeClr val="accent2">
                    <a:lumMod val="75000"/>
                  </a:schemeClr>
                </a:solidFill>
              </a:rPr>
              <a:t>رسم السياسات أو </a:t>
            </a:r>
            <a:r>
              <a:rPr lang="ar-IQ" sz="4000" b="1" dirty="0" smtClean="0">
                <a:solidFill>
                  <a:schemeClr val="accent2">
                    <a:lumMod val="75000"/>
                  </a:schemeClr>
                </a:solidFill>
              </a:rPr>
              <a:t>تعديلها، </a:t>
            </a:r>
            <a:r>
              <a:rPr lang="ar-IQ" sz="4000" b="1" dirty="0">
                <a:solidFill>
                  <a:schemeClr val="accent2">
                    <a:lumMod val="75000"/>
                  </a:schemeClr>
                </a:solidFill>
              </a:rPr>
              <a:t>لذا تطورت أساليب قياس الرأي العام، وتجرى اليوم على أُسس علمية ومنهجية.</a:t>
            </a:r>
            <a:endParaRPr lang="en-US" sz="4000" b="1" dirty="0">
              <a:solidFill>
                <a:schemeClr val="accent2">
                  <a:lumMod val="75000"/>
                </a:schemeClr>
              </a:solidFill>
            </a:endParaRPr>
          </a:p>
          <a:p>
            <a:pPr algn="just" rtl="1"/>
            <a:endParaRPr lang="en-US" sz="4000" b="1" dirty="0">
              <a:solidFill>
                <a:schemeClr val="accent2">
                  <a:lumMod val="75000"/>
                </a:schemeClr>
              </a:solidFill>
            </a:endParaRPr>
          </a:p>
        </p:txBody>
      </p:sp>
    </p:spTree>
    <p:extLst>
      <p:ext uri="{BB962C8B-B14F-4D97-AF65-F5344CB8AC3E}">
        <p14:creationId xmlns:p14="http://schemas.microsoft.com/office/powerpoint/2010/main" val="230314810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701971200"/>
              </p:ext>
            </p:extLst>
          </p:nvPr>
        </p:nvGraphicFramePr>
        <p:xfrm>
          <a:off x="457200" y="1609725"/>
          <a:ext cx="7239000" cy="48466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4288941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pPr algn="ctr" rtl="1"/>
            <a:r>
              <a:rPr lang="ar-IQ" sz="6600" dirty="0" smtClean="0"/>
              <a:t>قياس الرأي العام</a:t>
            </a:r>
            <a:endParaRPr lang="en-US" sz="6600" dirty="0"/>
          </a:p>
        </p:txBody>
      </p:sp>
      <p:sp>
        <p:nvSpPr>
          <p:cNvPr id="3" name="عنصر نائب للمحتوى 2"/>
          <p:cNvSpPr>
            <a:spLocks noGrp="1"/>
          </p:cNvSpPr>
          <p:nvPr>
            <p:ph idx="1"/>
          </p:nvPr>
        </p:nvSpPr>
        <p:spPr>
          <a:xfrm>
            <a:off x="609600" y="3886200"/>
            <a:ext cx="7086600" cy="2569536"/>
          </a:xfrm>
        </p:spPr>
        <p:txBody>
          <a:bodyPr>
            <a:normAutofit/>
          </a:bodyPr>
          <a:lstStyle/>
          <a:p>
            <a:pPr lvl="0" algn="r" rtl="1"/>
            <a:r>
              <a:rPr lang="ar-IQ" sz="2400" b="1" dirty="0" smtClean="0">
                <a:solidFill>
                  <a:schemeClr val="tx1">
                    <a:lumMod val="85000"/>
                    <a:lumOff val="15000"/>
                  </a:schemeClr>
                </a:solidFill>
              </a:rPr>
              <a:t>المدرس الدكتور غزوان جبار محمد- الجامعة المستنصرية- كلية الآداب- قسم الإعلام</a:t>
            </a:r>
            <a:r>
              <a:rPr lang="en-US" sz="2400" b="1" dirty="0" smtClean="0">
                <a:solidFill>
                  <a:schemeClr val="tx1">
                    <a:lumMod val="85000"/>
                    <a:lumOff val="15000"/>
                  </a:schemeClr>
                </a:solidFill>
              </a:rPr>
              <a:t/>
            </a:r>
            <a:br>
              <a:rPr lang="en-US" sz="2400" b="1" dirty="0" smtClean="0">
                <a:solidFill>
                  <a:schemeClr val="tx1">
                    <a:lumMod val="85000"/>
                    <a:lumOff val="15000"/>
                  </a:schemeClr>
                </a:solidFill>
              </a:rPr>
            </a:br>
            <a:r>
              <a:rPr lang="ar-IQ" sz="2400" b="1" dirty="0" smtClean="0">
                <a:solidFill>
                  <a:schemeClr val="tx1">
                    <a:lumMod val="85000"/>
                    <a:lumOff val="15000"/>
                  </a:schemeClr>
                </a:solidFill>
              </a:rPr>
              <a:t>المحاضرة الرابعة عشرة: قياس الرأي العام ودوافعه، قياس الرأي العام قديماً وحديثاً، نشأة قياس الرأي العام وتطوره</a:t>
            </a:r>
            <a:endParaRPr lang="en-US" sz="2400" b="1" dirty="0">
              <a:solidFill>
                <a:schemeClr val="tx1">
                  <a:lumMod val="85000"/>
                  <a:lumOff val="15000"/>
                </a:schemeClr>
              </a:solidFill>
            </a:endParaRPr>
          </a:p>
          <a:p>
            <a:pPr algn="r" rtl="1"/>
            <a:endParaRPr lang="en-US" sz="2000" b="1" dirty="0">
              <a:solidFill>
                <a:schemeClr val="tx1">
                  <a:lumMod val="85000"/>
                  <a:lumOff val="15000"/>
                </a:schemeClr>
              </a:solidFill>
            </a:endParaRPr>
          </a:p>
        </p:txBody>
      </p:sp>
    </p:spTree>
    <p:extLst>
      <p:ext uri="{BB962C8B-B14F-4D97-AF65-F5344CB8AC3E}">
        <p14:creationId xmlns:p14="http://schemas.microsoft.com/office/powerpoint/2010/main" val="31875522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noAutofit/>
          </a:bodyPr>
          <a:lstStyle/>
          <a:p>
            <a:r>
              <a:rPr lang="ar-IQ" sz="4800" b="1" dirty="0" smtClean="0">
                <a:solidFill>
                  <a:schemeClr val="accent2">
                    <a:lumMod val="75000"/>
                  </a:schemeClr>
                </a:solidFill>
              </a:rPr>
              <a:t>مفهوم قياس الرأي العام</a:t>
            </a:r>
            <a:endParaRPr lang="en-US" sz="4800" b="1" dirty="0">
              <a:solidFill>
                <a:schemeClr val="accent2">
                  <a:lumMod val="75000"/>
                </a:schemeClr>
              </a:solidFill>
            </a:endParaRPr>
          </a:p>
        </p:txBody>
      </p:sp>
      <p:sp>
        <p:nvSpPr>
          <p:cNvPr id="3" name="Content Placeholder 2"/>
          <p:cNvSpPr>
            <a:spLocks noGrp="1"/>
          </p:cNvSpPr>
          <p:nvPr>
            <p:ph idx="1"/>
          </p:nvPr>
        </p:nvSpPr>
        <p:spPr/>
        <p:style>
          <a:lnRef idx="2">
            <a:schemeClr val="accent2">
              <a:shade val="50000"/>
            </a:schemeClr>
          </a:lnRef>
          <a:fillRef idx="1">
            <a:schemeClr val="accent2"/>
          </a:fillRef>
          <a:effectRef idx="0">
            <a:schemeClr val="accent2"/>
          </a:effectRef>
          <a:fontRef idx="minor">
            <a:schemeClr val="lt1"/>
          </a:fontRef>
        </p:style>
        <p:txBody>
          <a:bodyPr>
            <a:noAutofit/>
          </a:bodyPr>
          <a:lstStyle/>
          <a:p>
            <a:pPr algn="just" rtl="1"/>
            <a:r>
              <a:rPr lang="ar-IQ" sz="3200" b="1" dirty="0"/>
              <a:t>يُقصد باستفتاء الرأي العام أو استطلاعه أو قياسه، الوقوف على اتجاهات الرأي العام إزاء قضية ما يدور حولها الجدل والنقاش وذات صلة بمصالح المواطنين، وتمثل قياسات الرأي العام نقطة الالتقاء لعلوم متعددة هي علم السياسة والنفس والاجتماع والاقتصاد والرياضيات والإحصاء.</a:t>
            </a:r>
            <a:endParaRPr lang="en-US" sz="3200" b="1" dirty="0"/>
          </a:p>
          <a:p>
            <a:pPr algn="just" rtl="1"/>
            <a:endParaRPr lang="en-US" sz="3200" dirty="0"/>
          </a:p>
        </p:txBody>
      </p:sp>
    </p:spTree>
    <p:extLst>
      <p:ext uri="{BB962C8B-B14F-4D97-AF65-F5344CB8AC3E}">
        <p14:creationId xmlns:p14="http://schemas.microsoft.com/office/powerpoint/2010/main" val="10012233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8001000" cy="6150936"/>
          </a:xfrm>
        </p:spPr>
        <p:style>
          <a:lnRef idx="2">
            <a:schemeClr val="accent5">
              <a:shade val="50000"/>
            </a:schemeClr>
          </a:lnRef>
          <a:fillRef idx="1">
            <a:schemeClr val="accent5"/>
          </a:fillRef>
          <a:effectRef idx="0">
            <a:schemeClr val="accent5"/>
          </a:effectRef>
          <a:fontRef idx="minor">
            <a:schemeClr val="lt1"/>
          </a:fontRef>
        </p:style>
        <p:txBody>
          <a:bodyPr>
            <a:noAutofit/>
          </a:bodyPr>
          <a:lstStyle/>
          <a:p>
            <a:pPr algn="ctr"/>
            <a:endParaRPr lang="ar-IQ" sz="6600" b="1" u="sng" dirty="0" smtClean="0">
              <a:solidFill>
                <a:schemeClr val="accent5">
                  <a:lumMod val="20000"/>
                  <a:lumOff val="80000"/>
                </a:schemeClr>
              </a:solidFill>
            </a:endParaRPr>
          </a:p>
          <a:p>
            <a:pPr algn="just" rtl="1"/>
            <a:r>
              <a:rPr lang="ar-IQ" sz="6600" b="1" u="sng" dirty="0" smtClean="0">
                <a:solidFill>
                  <a:schemeClr val="accent5">
                    <a:lumMod val="20000"/>
                    <a:lumOff val="80000"/>
                  </a:schemeClr>
                </a:solidFill>
              </a:rPr>
              <a:t>نشأة </a:t>
            </a:r>
            <a:r>
              <a:rPr lang="ar-IQ" sz="6600" b="1" u="sng" dirty="0">
                <a:solidFill>
                  <a:schemeClr val="accent5">
                    <a:lumMod val="20000"/>
                    <a:lumOff val="80000"/>
                  </a:schemeClr>
                </a:solidFill>
              </a:rPr>
              <a:t>قياس الرأي العام وتطوره </a:t>
            </a:r>
            <a:endParaRPr lang="ar-IQ" sz="6600" b="1" u="sng" dirty="0" smtClean="0">
              <a:solidFill>
                <a:schemeClr val="accent5">
                  <a:lumMod val="20000"/>
                  <a:lumOff val="80000"/>
                </a:schemeClr>
              </a:solidFill>
            </a:endParaRPr>
          </a:p>
          <a:p>
            <a:pPr algn="ctr" rtl="1"/>
            <a:r>
              <a:rPr lang="ar-IQ" sz="6600" b="1" u="sng" dirty="0" smtClean="0">
                <a:solidFill>
                  <a:schemeClr val="accent5">
                    <a:lumMod val="20000"/>
                    <a:lumOff val="80000"/>
                  </a:schemeClr>
                </a:solidFill>
              </a:rPr>
              <a:t>(</a:t>
            </a:r>
            <a:r>
              <a:rPr lang="ar-IQ" sz="6600" b="1" u="sng" dirty="0">
                <a:solidFill>
                  <a:schemeClr val="accent5">
                    <a:lumMod val="20000"/>
                    <a:lumOff val="80000"/>
                  </a:schemeClr>
                </a:solidFill>
              </a:rPr>
              <a:t>الرأي العام قديماً وحديثاً)</a:t>
            </a:r>
            <a:endParaRPr lang="en-US" sz="6600" dirty="0">
              <a:solidFill>
                <a:schemeClr val="accent5">
                  <a:lumMod val="20000"/>
                  <a:lumOff val="80000"/>
                </a:schemeClr>
              </a:solidFill>
            </a:endParaRPr>
          </a:p>
          <a:p>
            <a:pPr algn="ctr"/>
            <a:endParaRPr lang="en-US" sz="6600" dirty="0">
              <a:solidFill>
                <a:schemeClr val="accent5">
                  <a:lumMod val="20000"/>
                  <a:lumOff val="80000"/>
                </a:schemeClr>
              </a:solidFill>
            </a:endParaRPr>
          </a:p>
        </p:txBody>
      </p:sp>
    </p:spTree>
    <p:extLst>
      <p:ext uri="{BB962C8B-B14F-4D97-AF65-F5344CB8AC3E}">
        <p14:creationId xmlns:p14="http://schemas.microsoft.com/office/powerpoint/2010/main" val="34262516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381000"/>
            <a:ext cx="7239000" cy="6019800"/>
          </a:xfrm>
        </p:spPr>
        <p:style>
          <a:lnRef idx="3">
            <a:schemeClr val="lt1"/>
          </a:lnRef>
          <a:fillRef idx="1">
            <a:schemeClr val="accent2"/>
          </a:fillRef>
          <a:effectRef idx="1">
            <a:schemeClr val="accent2"/>
          </a:effectRef>
          <a:fontRef idx="minor">
            <a:schemeClr val="lt1"/>
          </a:fontRef>
        </p:style>
        <p:txBody>
          <a:bodyPr>
            <a:noAutofit/>
          </a:bodyPr>
          <a:lstStyle/>
          <a:p>
            <a:pPr algn="just" rtl="1"/>
            <a:r>
              <a:rPr lang="ar-IQ" sz="3600" b="1" dirty="0"/>
              <a:t>كان الحكام في النظم التسلطية والممالك الوثنية يحاولون معرفة الأفكار التي تدور في ذهن الناس لتحديد مواقفهم من القضايا ذات الطابع العام، وماذا يؤيدون وماذا يعارضون وما مطالبهم ورغباتهم وأمانيهم وتطلعاتهم، وما ردود الفعل لديهم إزاء ما يجري في البلاد وما يقع فيها من أحداث.</a:t>
            </a:r>
            <a:endParaRPr lang="en-US" sz="3600" b="1" dirty="0"/>
          </a:p>
        </p:txBody>
      </p:sp>
    </p:spTree>
    <p:extLst>
      <p:ext uri="{BB962C8B-B14F-4D97-AF65-F5344CB8AC3E}">
        <p14:creationId xmlns:p14="http://schemas.microsoft.com/office/powerpoint/2010/main" val="35467994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7696200" cy="6150936"/>
          </a:xfrm>
        </p:spPr>
        <p:style>
          <a:lnRef idx="2">
            <a:schemeClr val="accent2">
              <a:shade val="50000"/>
            </a:schemeClr>
          </a:lnRef>
          <a:fillRef idx="1">
            <a:schemeClr val="accent2"/>
          </a:fillRef>
          <a:effectRef idx="0">
            <a:schemeClr val="accent2"/>
          </a:effectRef>
          <a:fontRef idx="minor">
            <a:schemeClr val="lt1"/>
          </a:fontRef>
        </p:style>
        <p:txBody>
          <a:bodyPr>
            <a:noAutofit/>
          </a:bodyPr>
          <a:lstStyle/>
          <a:p>
            <a:pPr algn="just" rtl="1"/>
            <a:r>
              <a:rPr lang="ar-IQ" sz="3600" b="1" dirty="0"/>
              <a:t>لذا حظيت عملية قياس الرأي العام باهتمام كبير حتى من قبل هذه النظم التي سادت فيها نظرية الحق الإلهي المقدس، والتي تتمحور حول القول: بأن الحكام لا يستمدون سلطتهم من الله فحسب، وإنما هم من طبيعة إلهية </a:t>
            </a:r>
            <a:r>
              <a:rPr lang="ar-IQ" sz="3600" b="1" dirty="0" smtClean="0"/>
              <a:t>يَعلون </a:t>
            </a:r>
            <a:r>
              <a:rPr lang="ar-IQ" sz="3600" b="1" dirty="0"/>
              <a:t>فوق البشر، </a:t>
            </a:r>
            <a:r>
              <a:rPr lang="ar-IQ" sz="3600" b="1" dirty="0" smtClean="0"/>
              <a:t>لذا </a:t>
            </a:r>
            <a:r>
              <a:rPr lang="ar-IQ" sz="3600" b="1" dirty="0"/>
              <a:t>يجب على المحكومين أن يطيعوا هؤلاء الحكام طاعة مطلقة.</a:t>
            </a:r>
            <a:endParaRPr lang="en-US" sz="3600" b="1" dirty="0"/>
          </a:p>
          <a:p>
            <a:pPr algn="just" rtl="1"/>
            <a:endParaRPr lang="en-US" sz="3600" b="1" dirty="0"/>
          </a:p>
        </p:txBody>
      </p:sp>
    </p:spTree>
    <p:extLst>
      <p:ext uri="{BB962C8B-B14F-4D97-AF65-F5344CB8AC3E}">
        <p14:creationId xmlns:p14="http://schemas.microsoft.com/office/powerpoint/2010/main" val="16954678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609600"/>
            <a:ext cx="8077200" cy="5638800"/>
          </a:xfrm>
        </p:spPr>
        <p:style>
          <a:lnRef idx="1">
            <a:schemeClr val="accent5"/>
          </a:lnRef>
          <a:fillRef idx="2">
            <a:schemeClr val="accent5"/>
          </a:fillRef>
          <a:effectRef idx="1">
            <a:schemeClr val="accent5"/>
          </a:effectRef>
          <a:fontRef idx="minor">
            <a:schemeClr val="dk1"/>
          </a:fontRef>
        </p:style>
        <p:txBody>
          <a:bodyPr>
            <a:noAutofit/>
          </a:bodyPr>
          <a:lstStyle/>
          <a:p>
            <a:pPr marL="0" indent="0" algn="just" rtl="1">
              <a:buNone/>
            </a:pPr>
            <a:r>
              <a:rPr lang="ar-IQ" sz="2800" b="1" dirty="0"/>
              <a:t>تحتل </a:t>
            </a:r>
            <a:r>
              <a:rPr lang="ar-IQ" sz="2800" b="1" dirty="0" smtClean="0"/>
              <a:t>عملية </a:t>
            </a:r>
            <a:r>
              <a:rPr lang="ar-IQ" sz="2800" b="1" dirty="0"/>
              <a:t>قياس الرأي العام أهمية كبيرة منذ أقدم العصور، لأن </a:t>
            </a:r>
            <a:r>
              <a:rPr lang="ar-IQ" sz="2800" b="1" dirty="0" smtClean="0"/>
              <a:t>نتائج قياس الرأي العام توضح </a:t>
            </a:r>
            <a:r>
              <a:rPr lang="ar-IQ" sz="2800" b="1" dirty="0"/>
              <a:t>الرؤية أمام الحاكم وأمام السلطة، </a:t>
            </a:r>
            <a:r>
              <a:rPr lang="ar-IQ" sz="2800" b="1" dirty="0" smtClean="0"/>
              <a:t>وتُمكِنها </a:t>
            </a:r>
            <a:r>
              <a:rPr lang="ar-IQ" sz="2800" b="1" dirty="0"/>
              <a:t>من الوقوف على اتجاهات </a:t>
            </a:r>
            <a:r>
              <a:rPr lang="ar-IQ" sz="2800" b="1" dirty="0" smtClean="0"/>
              <a:t>الجماهير، وتوضح </a:t>
            </a:r>
            <a:r>
              <a:rPr lang="ar-IQ" sz="2800" b="1" dirty="0"/>
              <a:t>أثر الإعلام في الناس، </a:t>
            </a:r>
            <a:r>
              <a:rPr lang="ar-IQ" sz="2800" b="1" dirty="0" smtClean="0"/>
              <a:t>وتُبين </a:t>
            </a:r>
            <a:r>
              <a:rPr lang="ar-IQ" sz="2800" b="1" dirty="0"/>
              <a:t>الثغرات في خطط التنمية، </a:t>
            </a:r>
            <a:r>
              <a:rPr lang="ar-IQ" sz="2800" b="1" dirty="0" smtClean="0"/>
              <a:t>ورأي </a:t>
            </a:r>
            <a:r>
              <a:rPr lang="ar-IQ" sz="2800" b="1" dirty="0"/>
              <a:t>القادة والاحتياجات الحقيقية للناس، </a:t>
            </a:r>
            <a:r>
              <a:rPr lang="ar-IQ" sz="2800" b="1" dirty="0" smtClean="0"/>
              <a:t>وتساعد </a:t>
            </a:r>
            <a:r>
              <a:rPr lang="ar-IQ" sz="2800" b="1" dirty="0"/>
              <a:t>الحاكم على أداء مهامه ومسؤولياته، </a:t>
            </a:r>
            <a:r>
              <a:rPr lang="ar-IQ" sz="2800" b="1" dirty="0" smtClean="0"/>
              <a:t>وتكشف عن دور </a:t>
            </a:r>
            <a:r>
              <a:rPr lang="ar-IQ" sz="2800" b="1" dirty="0"/>
              <a:t>الجماعات الضاغطة وأبعاد تأثيرها على موقف </a:t>
            </a:r>
            <a:r>
              <a:rPr lang="ar-IQ" sz="2800" b="1" dirty="0" smtClean="0"/>
              <a:t>الجماهير، </a:t>
            </a:r>
            <a:r>
              <a:rPr lang="ar-IQ" sz="2800" b="1" dirty="0"/>
              <a:t>وذلك لا يتم من دون الحصول على المعلومات الدقيقة عن الرأي العام، لأن ذلك يساعد الحاكم </a:t>
            </a:r>
            <a:r>
              <a:rPr lang="ar-IQ" sz="2800" b="1" dirty="0" smtClean="0"/>
              <a:t>بالنتيجة على اتخاذ القرارات </a:t>
            </a:r>
            <a:r>
              <a:rPr lang="ar-IQ" sz="2800" b="1" dirty="0"/>
              <a:t>المناسبة.</a:t>
            </a:r>
            <a:endParaRPr lang="en-US" sz="2800" b="1" dirty="0"/>
          </a:p>
        </p:txBody>
      </p:sp>
    </p:spTree>
    <p:extLst>
      <p:ext uri="{BB962C8B-B14F-4D97-AF65-F5344CB8AC3E}">
        <p14:creationId xmlns:p14="http://schemas.microsoft.com/office/powerpoint/2010/main" val="29493304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533400"/>
            <a:ext cx="7543800" cy="5922336"/>
          </a:xfrm>
        </p:spPr>
        <p:style>
          <a:lnRef idx="1">
            <a:schemeClr val="accent1"/>
          </a:lnRef>
          <a:fillRef idx="3">
            <a:schemeClr val="accent1"/>
          </a:fillRef>
          <a:effectRef idx="2">
            <a:schemeClr val="accent1"/>
          </a:effectRef>
          <a:fontRef idx="minor">
            <a:schemeClr val="lt1"/>
          </a:fontRef>
        </p:style>
        <p:txBody>
          <a:bodyPr>
            <a:normAutofit lnSpcReduction="10000"/>
          </a:bodyPr>
          <a:lstStyle/>
          <a:p>
            <a:pPr algn="just" rtl="1"/>
            <a:r>
              <a:rPr lang="ar-IQ" sz="4400" b="1" dirty="0"/>
              <a:t>وبدأ الاهتمام بقياس الرأي العام منذ أوائل القرن التاسع </a:t>
            </a:r>
            <a:r>
              <a:rPr lang="ar-IQ" sz="4400" b="1" dirty="0" smtClean="0"/>
              <a:t>عشر، </a:t>
            </a:r>
            <a:r>
              <a:rPr lang="ar-IQ" sz="4400" b="1" dirty="0" smtClean="0"/>
              <a:t>بل منذ عام  </a:t>
            </a:r>
            <a:r>
              <a:rPr lang="ar-IQ" sz="4400" b="1" dirty="0" smtClean="0"/>
              <a:t>1824م تحديداً، </a:t>
            </a:r>
            <a:r>
              <a:rPr lang="ar-IQ" sz="4400" b="1" dirty="0"/>
              <a:t>حيث بدأت بعض الصحف والمؤسسات التجارية، وخاصة في الولايات المتحدة الأميركية بإجراء مقابلات واستفتاءات للرأي العام.</a:t>
            </a:r>
            <a:endParaRPr lang="en-US" sz="4400" b="1" dirty="0"/>
          </a:p>
          <a:p>
            <a:pPr algn="just" rtl="1"/>
            <a:endParaRPr lang="en-US" sz="4400" b="1" dirty="0"/>
          </a:p>
        </p:txBody>
      </p:sp>
    </p:spTree>
    <p:extLst>
      <p:ext uri="{BB962C8B-B14F-4D97-AF65-F5344CB8AC3E}">
        <p14:creationId xmlns:p14="http://schemas.microsoft.com/office/powerpoint/2010/main" val="27925335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457200"/>
            <a:ext cx="7543800" cy="5998536"/>
          </a:xfrm>
        </p:spPr>
        <p:txBody>
          <a:bodyPr>
            <a:noAutofit/>
          </a:bodyPr>
          <a:lstStyle/>
          <a:p>
            <a:pPr algn="just" rtl="1"/>
            <a:r>
              <a:rPr lang="ar-IQ" sz="3600" b="1" dirty="0">
                <a:solidFill>
                  <a:schemeClr val="accent1">
                    <a:lumMod val="75000"/>
                  </a:schemeClr>
                </a:solidFill>
              </a:rPr>
              <a:t>وبدأت محاولات قياس الرأي العام من قبل صحيفة </a:t>
            </a:r>
            <a:r>
              <a:rPr lang="en-US" sz="3600" b="1" dirty="0">
                <a:solidFill>
                  <a:schemeClr val="accent1">
                    <a:lumMod val="75000"/>
                  </a:schemeClr>
                </a:solidFill>
              </a:rPr>
              <a:t>literary digest</a:t>
            </a:r>
            <a:r>
              <a:rPr lang="ar-IQ" sz="3600" b="1" dirty="0">
                <a:solidFill>
                  <a:schemeClr val="accent1">
                    <a:lumMod val="75000"/>
                  </a:schemeClr>
                </a:solidFill>
              </a:rPr>
              <a:t> التي كانت أشهر مَن تصدى لإجراء استطلاعات للرأي </a:t>
            </a:r>
            <a:r>
              <a:rPr lang="ar-IQ" sz="3600" b="1" dirty="0" smtClean="0">
                <a:solidFill>
                  <a:schemeClr val="accent1">
                    <a:lumMod val="75000"/>
                  </a:schemeClr>
                </a:solidFill>
              </a:rPr>
              <a:t>منذ </a:t>
            </a:r>
            <a:r>
              <a:rPr lang="ar-IQ" sz="3600" b="1" dirty="0">
                <a:solidFill>
                  <a:schemeClr val="accent1">
                    <a:lumMod val="75000"/>
                  </a:schemeClr>
                </a:solidFill>
              </a:rPr>
              <a:t>عام 1916، إلا </a:t>
            </a:r>
            <a:r>
              <a:rPr lang="ar-IQ" sz="3600" b="1" dirty="0" smtClean="0">
                <a:solidFill>
                  <a:schemeClr val="accent1">
                    <a:lumMod val="75000"/>
                  </a:schemeClr>
                </a:solidFill>
              </a:rPr>
              <a:t>انها</a:t>
            </a:r>
            <a:r>
              <a:rPr lang="en-US" sz="3600" b="1" dirty="0" smtClean="0">
                <a:solidFill>
                  <a:schemeClr val="accent1">
                    <a:lumMod val="75000"/>
                  </a:schemeClr>
                </a:solidFill>
              </a:rPr>
              <a:t> </a:t>
            </a:r>
            <a:r>
              <a:rPr lang="ar-IQ" sz="3600" b="1" dirty="0" smtClean="0">
                <a:solidFill>
                  <a:schemeClr val="accent1">
                    <a:lumMod val="75000"/>
                  </a:schemeClr>
                </a:solidFill>
              </a:rPr>
              <a:t>لم تستخدم </a:t>
            </a:r>
            <a:r>
              <a:rPr lang="ar-IQ" sz="3600" b="1" dirty="0">
                <a:solidFill>
                  <a:schemeClr val="accent1">
                    <a:lumMod val="75000"/>
                  </a:schemeClr>
                </a:solidFill>
              </a:rPr>
              <a:t>الأساليب العلمية المنهجية الواجب </a:t>
            </a:r>
            <a:r>
              <a:rPr lang="ar-IQ" sz="3600" b="1" dirty="0" smtClean="0">
                <a:solidFill>
                  <a:schemeClr val="accent1">
                    <a:lumMod val="75000"/>
                  </a:schemeClr>
                </a:solidFill>
              </a:rPr>
              <a:t>اتباعها </a:t>
            </a:r>
            <a:r>
              <a:rPr lang="ar-IQ" sz="3600" b="1" dirty="0">
                <a:solidFill>
                  <a:schemeClr val="accent1">
                    <a:lumMod val="75000"/>
                  </a:schemeClr>
                </a:solidFill>
              </a:rPr>
              <a:t>في هذا النوع من الاستطلاعات، فلم تكن نتائجها تبعث على الثقة أو بالإمكان الاعتماد عليها.</a:t>
            </a:r>
            <a:endParaRPr lang="en-US" sz="3600" b="1" dirty="0">
              <a:solidFill>
                <a:schemeClr val="accent1">
                  <a:lumMod val="75000"/>
                </a:schemeClr>
              </a:solidFill>
            </a:endParaRPr>
          </a:p>
          <a:p>
            <a:pPr algn="just" rtl="1"/>
            <a:endParaRPr lang="en-US" sz="3600" b="1" dirty="0">
              <a:solidFill>
                <a:schemeClr val="accent1">
                  <a:lumMod val="75000"/>
                </a:schemeClr>
              </a:solidFill>
            </a:endParaRPr>
          </a:p>
        </p:txBody>
      </p:sp>
    </p:spTree>
    <p:extLst>
      <p:ext uri="{BB962C8B-B14F-4D97-AF65-F5344CB8AC3E}">
        <p14:creationId xmlns:p14="http://schemas.microsoft.com/office/powerpoint/2010/main" val="63638589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250</TotalTime>
  <Words>610</Words>
  <Application>Microsoft Office PowerPoint</Application>
  <PresentationFormat>عرض على الشاشة (3:4)‏</PresentationFormat>
  <Paragraphs>24</Paragraphs>
  <Slides>17</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17</vt:i4>
      </vt:variant>
    </vt:vector>
  </HeadingPairs>
  <TitlesOfParts>
    <vt:vector size="22" baseType="lpstr">
      <vt:lpstr>Tahoma</vt:lpstr>
      <vt:lpstr>Trebuchet MS</vt:lpstr>
      <vt:lpstr>Wingdings</vt:lpstr>
      <vt:lpstr>Wingdings 2</vt:lpstr>
      <vt:lpstr>Opulent</vt:lpstr>
      <vt:lpstr>قياس الرأي العام</vt:lpstr>
      <vt:lpstr>قياس الرأي العام</vt:lpstr>
      <vt:lpstr>مفهوم قياس الرأي العام</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انتخابات الرئاسة – جورج غالوب</vt:lpstr>
      <vt:lpstr>بحوث الرأي العام</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قياس الرأي العام</dc:title>
  <dc:creator/>
  <cp:lastModifiedBy>DR.Ahmed Saker 2O14</cp:lastModifiedBy>
  <cp:revision>19</cp:revision>
  <dcterms:created xsi:type="dcterms:W3CDTF">2006-08-16T00:00:00Z</dcterms:created>
  <dcterms:modified xsi:type="dcterms:W3CDTF">2018-12-25T17:22:20Z</dcterms:modified>
</cp:coreProperties>
</file>