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0F01FBD-8437-48C7-B2AD-7EE4508CEA1B}"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336090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0F01FBD-8437-48C7-B2AD-7EE4508CEA1B}"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264231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0F01FBD-8437-48C7-B2AD-7EE4508CEA1B}"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417406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0F01FBD-8437-48C7-B2AD-7EE4508CEA1B}"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263957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01FBD-8437-48C7-B2AD-7EE4508CEA1B}"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26252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0F01FBD-8437-48C7-B2AD-7EE4508CEA1B}"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246345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0F01FBD-8437-48C7-B2AD-7EE4508CEA1B}" type="datetimeFigureOut">
              <a:rPr lang="ar-IQ" smtClean="0"/>
              <a:t>08/05/1440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66366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0F01FBD-8437-48C7-B2AD-7EE4508CEA1B}" type="datetimeFigureOut">
              <a:rPr lang="ar-IQ" smtClean="0"/>
              <a:t>08/05/1440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155845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01FBD-8437-48C7-B2AD-7EE4508CEA1B}" type="datetimeFigureOut">
              <a:rPr lang="ar-IQ" smtClean="0"/>
              <a:t>08/05/1440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169506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01FBD-8437-48C7-B2AD-7EE4508CEA1B}"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18837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01FBD-8437-48C7-B2AD-7EE4508CEA1B}"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D06239-3CE9-4FF1-8677-C3FD77919328}" type="slidenum">
              <a:rPr lang="ar-IQ" smtClean="0"/>
              <a:t>‹#›</a:t>
            </a:fld>
            <a:endParaRPr lang="ar-IQ"/>
          </a:p>
        </p:txBody>
      </p:sp>
    </p:spTree>
    <p:extLst>
      <p:ext uri="{BB962C8B-B14F-4D97-AF65-F5344CB8AC3E}">
        <p14:creationId xmlns:p14="http://schemas.microsoft.com/office/powerpoint/2010/main" val="226885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0F01FBD-8437-48C7-B2AD-7EE4508CEA1B}" type="datetimeFigureOut">
              <a:rPr lang="ar-IQ" smtClean="0"/>
              <a:t>08/05/1440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D06239-3CE9-4FF1-8677-C3FD77919328}" type="slidenum">
              <a:rPr lang="ar-IQ" smtClean="0"/>
              <a:t>‹#›</a:t>
            </a:fld>
            <a:endParaRPr lang="ar-IQ"/>
          </a:p>
        </p:txBody>
      </p:sp>
    </p:spTree>
    <p:extLst>
      <p:ext uri="{BB962C8B-B14F-4D97-AF65-F5344CB8AC3E}">
        <p14:creationId xmlns:p14="http://schemas.microsoft.com/office/powerpoint/2010/main" val="42385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خامس عشر : البحر المنسرح</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80953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ar-IQ" dirty="0" smtClean="0"/>
              <a:t>سمّى الخليل هذا البحر بالمنسرح وذلك لانسراحهِ على اللسان وسهولة النطق به ، ووزنهُ :</a:t>
            </a:r>
          </a:p>
          <a:p>
            <a:r>
              <a:rPr lang="ar-IQ" dirty="0" smtClean="0"/>
              <a:t>مُستفعِلُنْ  مفْعولاتُ  مُستفعِلُنْ     مُستفعِلُنْ  مفْعولاتُ  مُستفعِلُنْ</a:t>
            </a:r>
          </a:p>
          <a:p>
            <a:r>
              <a:rPr lang="ar-IQ" dirty="0" smtClean="0"/>
              <a:t>ويأتي هذا البحر تاماً ومنهوكاً ولا يأتي مشطوراً أو مجزوءاً إلا نادراً ، وله ثلاث أعاريض وثلاثة اضرب(1) هي :</a:t>
            </a:r>
          </a:p>
          <a:p>
            <a:endParaRPr lang="ar-IQ" dirty="0" smtClean="0"/>
          </a:p>
          <a:p>
            <a:r>
              <a:rPr lang="ar-IQ" dirty="0" smtClean="0"/>
              <a:t>التام :</a:t>
            </a:r>
          </a:p>
          <a:p>
            <a:r>
              <a:rPr lang="ar-IQ" dirty="0" smtClean="0"/>
              <a:t>الضرب	العروض	ت</a:t>
            </a:r>
          </a:p>
          <a:p>
            <a:r>
              <a:rPr lang="ar-IQ" dirty="0" smtClean="0"/>
              <a:t>مُفْتَعِلُنْ (مطوي لزوماً)	مستفعِلن (تامة صحيحة)	1</a:t>
            </a:r>
          </a:p>
          <a:p>
            <a:endParaRPr lang="ar-IQ" dirty="0" smtClean="0"/>
          </a:p>
          <a:p>
            <a:r>
              <a:rPr lang="ar-IQ" dirty="0" smtClean="0"/>
              <a:t>المنهوك :</a:t>
            </a:r>
          </a:p>
          <a:p>
            <a:r>
              <a:rPr lang="ar-IQ" dirty="0" smtClean="0"/>
              <a:t>العروضة الثانية { منهوكة موقوفة ( مفْعولانْ) }	2</a:t>
            </a:r>
          </a:p>
          <a:p>
            <a:r>
              <a:rPr lang="ar-IQ" dirty="0" smtClean="0"/>
              <a:t>المنهوك :</a:t>
            </a:r>
          </a:p>
          <a:p>
            <a:r>
              <a:rPr lang="ar-IQ" dirty="0" smtClean="0"/>
              <a:t>العروضة الثالثة { منهوكة مكسوفة ( مفْعُولُنْ )  }	3</a:t>
            </a:r>
          </a:p>
          <a:p>
            <a:endParaRPr lang="ar-IQ" dirty="0"/>
          </a:p>
        </p:txBody>
      </p:sp>
    </p:spTree>
    <p:extLst>
      <p:ext uri="{BB962C8B-B14F-4D97-AF65-F5344CB8AC3E}">
        <p14:creationId xmlns:p14="http://schemas.microsoft.com/office/powerpoint/2010/main" val="214196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dirty="0" smtClean="0"/>
              <a:t>الملاحظات :</a:t>
            </a:r>
          </a:p>
          <a:p>
            <a:r>
              <a:rPr lang="ar-IQ" dirty="0" smtClean="0"/>
              <a:t>(1)	يكثر جداً دخول الطي في العروضة الأولى التامة الصحيحة على          ( مستفعِلن ) فتصير ( مفتعِلُنْ ) . </a:t>
            </a:r>
          </a:p>
          <a:p>
            <a:r>
              <a:rPr lang="ar-IQ" dirty="0" smtClean="0"/>
              <a:t>(2)	يدخل هذا البحر من الزحافات الخبن في ( مستفعلن ، مفعولات ُ)  فتصيران  مفاعِلُنْ ، فعُولات ) على الترتيب  ويدخل الطيّ في ( مستفعلن ، مفعولاتُ ) فتصيران ( مُفْتَعلنْ ، فاعلاتُ ) ويدخلهما الخبل فتصيران ( فَعلتنْ ، فعلاتْ ).</a:t>
            </a:r>
          </a:p>
          <a:p>
            <a:endParaRPr lang="ar-IQ" dirty="0" smtClean="0"/>
          </a:p>
          <a:p>
            <a:endParaRPr lang="ar-IQ" dirty="0" smtClean="0"/>
          </a:p>
          <a:p>
            <a:endParaRPr lang="ar-IQ" dirty="0"/>
          </a:p>
        </p:txBody>
      </p:sp>
    </p:spTree>
    <p:extLst>
      <p:ext uri="{BB962C8B-B14F-4D97-AF65-F5344CB8AC3E}">
        <p14:creationId xmlns:p14="http://schemas.microsoft.com/office/powerpoint/2010/main" val="331642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endParaRPr lang="ar-IQ" dirty="0" smtClean="0"/>
          </a:p>
          <a:p>
            <a:r>
              <a:rPr lang="ar-IQ" dirty="0" smtClean="0"/>
              <a:t>(3) يعتقد البعض أنّ موسيقى هدا البحر غير منسجمة وكأنّه  مضطرب الوزن ولهذا هجرهُ المحدثون واغلب الظن أنّه سينقرض من الشعر مستقبلاً ، أما القدماء فقد نظموا فيه ولكن بقلّة وقد تنوعتْ قصائدهُ في العصر العباسي (1) لما تميّز به هذا العصر من سعي الشعراء إلى استلهام مختلف الأوزان تمشياً وطبيعة التوسع التي شملت مختلف  مرافق الحياة .</a:t>
            </a:r>
          </a:p>
          <a:p>
            <a:r>
              <a:rPr lang="ar-IQ" dirty="0" smtClean="0"/>
              <a:t>أمثلة للتقطيع :</a:t>
            </a:r>
          </a:p>
          <a:p>
            <a:r>
              <a:rPr lang="ar-IQ" dirty="0" smtClean="0"/>
              <a:t>(1)	مثال العروضة الأولى التامة الصحيحة والضرب المطوي ( مُفْتعِلنْ) كقول عنترة :</a:t>
            </a:r>
          </a:p>
          <a:p>
            <a:r>
              <a:rPr lang="ar-IQ" dirty="0" smtClean="0"/>
              <a:t>يَا عبلَ ! نارُ الغرامِ في كبدي       ترمي  فؤادي بأَسهُمِ الشَّرَرِ</a:t>
            </a:r>
          </a:p>
          <a:p>
            <a:r>
              <a:rPr lang="ar-IQ" dirty="0" smtClean="0"/>
              <a:t>        يا عبل نا   ر لغرام    في كبدي     ترمي فؤا   دي بأسهـ    مْشَشَرري</a:t>
            </a:r>
          </a:p>
          <a:p>
            <a:r>
              <a:rPr lang="ar-IQ" dirty="0" smtClean="0"/>
              <a:t>        مستفعلنْ    مفعلاتُ    مُفْتَعلنْ        مستفعلنْ     مفعلاتُ      مُفْتَعلنْ     </a:t>
            </a:r>
          </a:p>
          <a:p>
            <a:r>
              <a:rPr lang="ar-IQ" dirty="0"/>
              <a:t> </a:t>
            </a:r>
            <a:r>
              <a:rPr lang="ar-IQ" dirty="0" smtClean="0"/>
              <a:t>                  ( طي )     (طي )                        ( طي )           ( طي )</a:t>
            </a:r>
          </a:p>
          <a:p>
            <a:endParaRPr lang="ar-IQ" dirty="0"/>
          </a:p>
        </p:txBody>
      </p:sp>
    </p:spTree>
    <p:extLst>
      <p:ext uri="{BB962C8B-B14F-4D97-AF65-F5344CB8AC3E}">
        <p14:creationId xmlns:p14="http://schemas.microsoft.com/office/powerpoint/2010/main" val="167201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endParaRPr lang="ar-IQ" dirty="0" smtClean="0"/>
          </a:p>
          <a:p>
            <a:r>
              <a:rPr lang="ar-IQ" dirty="0" smtClean="0"/>
              <a:t>(2)	مثال العروضة الثانية المنهوكة الموقوفة ، كقول الشاعر :</a:t>
            </a:r>
          </a:p>
          <a:p>
            <a:r>
              <a:rPr lang="ar-IQ" dirty="0" smtClean="0"/>
              <a:t>يا موطناً   للأحرارْ</a:t>
            </a:r>
          </a:p>
          <a:p>
            <a:r>
              <a:rPr lang="ar-IQ" dirty="0" smtClean="0"/>
              <a:t>ياموطنن    للأحرار</a:t>
            </a:r>
          </a:p>
          <a:p>
            <a:r>
              <a:rPr lang="ar-IQ" dirty="0" smtClean="0"/>
              <a:t>مستفْعِلنْ     مفعولانْ</a:t>
            </a:r>
          </a:p>
          <a:p>
            <a:r>
              <a:rPr lang="ar-IQ" dirty="0" smtClean="0"/>
              <a:t>   ومثلهُ   :                  صبراً  بني  عبد الدّار</a:t>
            </a:r>
          </a:p>
          <a:p>
            <a:endParaRPr lang="ar-IQ" dirty="0" smtClean="0"/>
          </a:p>
          <a:p>
            <a:r>
              <a:rPr lang="ar-IQ" dirty="0" smtClean="0"/>
              <a:t>(3)	مثال العروضة الثالثة المنهوكة المكسوفة ، كقول الشاعر :</a:t>
            </a:r>
          </a:p>
          <a:p>
            <a:r>
              <a:rPr lang="ar-IQ" dirty="0" smtClean="0"/>
              <a:t>مهلاً عذولي مهلاً</a:t>
            </a:r>
          </a:p>
          <a:p>
            <a:r>
              <a:rPr lang="ar-IQ" dirty="0" smtClean="0"/>
              <a:t>مهلن عذو   لي مهلن</a:t>
            </a:r>
          </a:p>
          <a:p>
            <a:r>
              <a:rPr lang="ar-IQ" dirty="0" smtClean="0"/>
              <a:t>مستفْعِلنْ     مفعولنْ</a:t>
            </a:r>
          </a:p>
          <a:p>
            <a:endParaRPr lang="ar-IQ" dirty="0" smtClean="0"/>
          </a:p>
          <a:p>
            <a:endParaRPr lang="ar-IQ" dirty="0"/>
          </a:p>
        </p:txBody>
      </p:sp>
    </p:spTree>
    <p:extLst>
      <p:ext uri="{BB962C8B-B14F-4D97-AF65-F5344CB8AC3E}">
        <p14:creationId xmlns:p14="http://schemas.microsoft.com/office/powerpoint/2010/main" val="173998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endParaRPr lang="ar-IQ" dirty="0" smtClean="0"/>
          </a:p>
          <a:p>
            <a:r>
              <a:rPr lang="ar-IQ" dirty="0" smtClean="0"/>
              <a:t>تدريب من البحر المنسرح</a:t>
            </a:r>
          </a:p>
          <a:p>
            <a:endParaRPr lang="ar-IQ" dirty="0" smtClean="0"/>
          </a:p>
          <a:p>
            <a:endParaRPr lang="ar-IQ" dirty="0" smtClean="0"/>
          </a:p>
          <a:p>
            <a:r>
              <a:rPr lang="ar-IQ" dirty="0" smtClean="0"/>
              <a:t>                     يا عبلَ ! فِتنةٍ بُليتُ بها      وخُضْتُها بالمهنَّد الذّكـرِ</a:t>
            </a:r>
          </a:p>
          <a:p>
            <a:r>
              <a:rPr lang="ar-IQ" dirty="0" smtClean="0"/>
              <a:t>                    والخيلُ سودُ الوجوهِ كالحةٌ      تخوضُ بحْرَ الهلاكِ والخطرِ</a:t>
            </a:r>
          </a:p>
          <a:p>
            <a:r>
              <a:rPr lang="ar-IQ" dirty="0" smtClean="0"/>
              <a:t>                    أُدافِعُ الحادثاتِ فيـكِ  وَلا       أُطِيقُ دَفْعَ القضَـاءِ والقدَرِ</a:t>
            </a:r>
          </a:p>
          <a:p>
            <a:pPr marL="0" indent="0">
              <a:buNone/>
            </a:pPr>
            <a:endParaRPr lang="ar-IQ" dirty="0" smtClean="0"/>
          </a:p>
          <a:p>
            <a:r>
              <a:rPr lang="ar-IQ" dirty="0" smtClean="0"/>
              <a:t>(2)	قال الطغرائي :</a:t>
            </a:r>
          </a:p>
          <a:p>
            <a:endParaRPr lang="ar-IQ" dirty="0" smtClean="0"/>
          </a:p>
          <a:p>
            <a:r>
              <a:rPr lang="ar-IQ" dirty="0" smtClean="0"/>
              <a:t>            ياليلُ  طوبى  لمعشرٍ رقـدوا        إلامَ هذا السهـادُ والكَمَـدُ</a:t>
            </a:r>
          </a:p>
          <a:p>
            <a:r>
              <a:rPr lang="ar-IQ" smtClean="0"/>
              <a:t>           </a:t>
            </a:r>
            <a:r>
              <a:rPr lang="ar-IQ" dirty="0" smtClean="0"/>
              <a:t>أمري طريف وقصّتي عجـبٌ        ظنّ بأمري وقصّتي البلـدُ</a:t>
            </a:r>
          </a:p>
          <a:p>
            <a:r>
              <a:rPr lang="ar-IQ" dirty="0" smtClean="0"/>
              <a:t>          قد  قالتْ الريح إذا رأت سقمي         بالله ما تحـت ثوبهِ  جسدُ</a:t>
            </a:r>
          </a:p>
          <a:p>
            <a:r>
              <a:rPr lang="ar-IQ" dirty="0" smtClean="0"/>
              <a:t>          وقـالتْ النّـار إذا رأتْ كبدي         تذوبُ عنّـي إليـك يا كبدُ </a:t>
            </a:r>
          </a:p>
          <a:p>
            <a:endParaRPr lang="ar-IQ" dirty="0" smtClean="0"/>
          </a:p>
          <a:p>
            <a:endParaRPr lang="ar-IQ" dirty="0" smtClean="0"/>
          </a:p>
          <a:p>
            <a:endParaRPr lang="ar-IQ" dirty="0"/>
          </a:p>
        </p:txBody>
      </p:sp>
    </p:spTree>
    <p:extLst>
      <p:ext uri="{BB962C8B-B14F-4D97-AF65-F5344CB8AC3E}">
        <p14:creationId xmlns:p14="http://schemas.microsoft.com/office/powerpoint/2010/main" val="115221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161</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خامس عشر : البحر المنسرح</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خامس عشر : البحر المنسرح</dc:title>
  <dc:creator>DR.Ahmed Saker 2o1O</dc:creator>
  <cp:lastModifiedBy>DR.Ahmed Saker 2o1O</cp:lastModifiedBy>
  <cp:revision>8</cp:revision>
  <dcterms:created xsi:type="dcterms:W3CDTF">2019-01-14T13:12:57Z</dcterms:created>
  <dcterms:modified xsi:type="dcterms:W3CDTF">2019-01-14T13:20:39Z</dcterms:modified>
</cp:coreProperties>
</file>