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57" r:id="rId4"/>
    <p:sldId id="258" r:id="rId5"/>
    <p:sldId id="265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59" r:id="rId14"/>
    <p:sldId id="260" r:id="rId15"/>
    <p:sldId id="262" r:id="rId16"/>
    <p:sldId id="263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9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2557A-7053-4340-A874-8AB926A8EDA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B02557A-7053-4340-A874-8AB926A8EDA1}" type="datetimeFigureOut">
              <a:rPr lang="en-US" dirty="0"/>
              <a:pPr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ehwishnazar77/pragmatics-presentation-36657885" TargetMode="External"/><Relationship Id="rId2" Type="http://schemas.openxmlformats.org/officeDocument/2006/relationships/hyperlink" Target="https://www.quora.com/What-is-the-difference-between-pragmatics-and-discourse-analysi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Discourse </a:t>
            </a:r>
            <a:r>
              <a:rPr lang="en-US" dirty="0"/>
              <a:t>A</a:t>
            </a:r>
            <a:r>
              <a:rPr lang="en-US" dirty="0" smtClean="0"/>
              <a:t>nd Pragmatics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Represented by: Shahad Osama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25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2957649" cy="3651504"/>
          </a:xfrm>
        </p:spPr>
        <p:txBody>
          <a:bodyPr/>
          <a:lstStyle/>
          <a:p>
            <a:pPr lvl="0"/>
            <a:r>
              <a:rPr lang="en-US" sz="3200" b="1" dirty="0">
                <a:solidFill>
                  <a:srgbClr val="7030A0"/>
                </a:solidFill>
              </a:rPr>
              <a:t>Social context 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lvl="0"/>
            <a:r>
              <a:rPr lang="en-US" dirty="0" smtClean="0">
                <a:solidFill>
                  <a:srgbClr val="0070C0"/>
                </a:solidFill>
              </a:rPr>
              <a:t>social </a:t>
            </a:r>
            <a:r>
              <a:rPr lang="en-US" dirty="0">
                <a:solidFill>
                  <a:srgbClr val="0070C0"/>
                </a:solidFill>
              </a:rPr>
              <a:t>relationship among speakers and hearers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18" y="2129061"/>
            <a:ext cx="5779794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13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32576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MinionPro-Regular"/>
              </a:rPr>
              <a:t>4. Austin’s </a:t>
            </a:r>
            <a:r>
              <a:rPr lang="en-US" sz="3600" dirty="0">
                <a:latin typeface="MinionPro-Regular"/>
              </a:rPr>
              <a:t>( 1962 </a:t>
            </a:r>
            <a:r>
              <a:rPr lang="en-US" sz="3600" dirty="0">
                <a:solidFill>
                  <a:schemeClr val="tx1"/>
                </a:solidFill>
                <a:latin typeface="MinionPro-Regular"/>
              </a:rPr>
              <a:t>) </a:t>
            </a:r>
            <a:r>
              <a:rPr lang="en-US" sz="3600" i="1" dirty="0">
                <a:solidFill>
                  <a:srgbClr val="0070C0"/>
                </a:solidFill>
                <a:latin typeface="MinionPro-It"/>
              </a:rPr>
              <a:t>How to Do Things With Words</a:t>
            </a:r>
            <a:r>
              <a:rPr lang="en-US" sz="3600" i="1" dirty="0">
                <a:latin typeface="MinionPro-It"/>
              </a:rPr>
              <a:t> </a:t>
            </a:r>
            <a:r>
              <a:rPr lang="en-US" sz="3600" dirty="0">
                <a:latin typeface="MinionPro-Regular"/>
              </a:rPr>
              <a:t>and Searle’s ( 1969 ) </a:t>
            </a:r>
            <a:r>
              <a:rPr lang="en-US" sz="3600" i="1" dirty="0">
                <a:solidFill>
                  <a:srgbClr val="0070C0"/>
                </a:solidFill>
                <a:latin typeface="MinionPro-It"/>
              </a:rPr>
              <a:t>Speech Acts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255" y="2164080"/>
            <a:ext cx="8770571" cy="3651504"/>
          </a:xfrm>
        </p:spPr>
        <p:txBody>
          <a:bodyPr>
            <a:normAutofit/>
          </a:bodyPr>
          <a:lstStyle/>
          <a:p>
            <a:r>
              <a:rPr lang="en-US" dirty="0" smtClean="0"/>
              <a:t>language </a:t>
            </a:r>
            <a:r>
              <a:rPr lang="en-US" dirty="0"/>
              <a:t>is used to </a:t>
            </a:r>
            <a:r>
              <a:rPr lang="en-US" b="1" dirty="0">
                <a:solidFill>
                  <a:srgbClr val="C00000"/>
                </a:solidFill>
              </a:rPr>
              <a:t>‘do things</a:t>
            </a:r>
            <a:r>
              <a:rPr lang="en-US" b="1" dirty="0" smtClean="0">
                <a:solidFill>
                  <a:srgbClr val="C00000"/>
                </a:solidFill>
              </a:rPr>
              <a:t>’.</a:t>
            </a:r>
          </a:p>
          <a:p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/>
              <a:t>the same way that we perform </a:t>
            </a:r>
            <a:r>
              <a:rPr lang="en-US" b="1" dirty="0"/>
              <a:t>physical acts</a:t>
            </a:r>
            <a:r>
              <a:rPr lang="en-US" dirty="0"/>
              <a:t>, we also </a:t>
            </a:r>
            <a:r>
              <a:rPr lang="en-US" b="1" dirty="0"/>
              <a:t>perform acts </a:t>
            </a:r>
            <a:r>
              <a:rPr lang="en-US" dirty="0" smtClean="0"/>
              <a:t>by using </a:t>
            </a:r>
            <a:r>
              <a:rPr lang="en-US" b="1" u="sng" dirty="0"/>
              <a:t>language</a:t>
            </a:r>
            <a:r>
              <a:rPr lang="en-US" b="1" u="sng" dirty="0" smtClean="0"/>
              <a:t>.</a:t>
            </a:r>
          </a:p>
          <a:p>
            <a:r>
              <a:rPr lang="en-US" dirty="0" smtClean="0"/>
              <a:t>There is a </a:t>
            </a:r>
            <a:r>
              <a:rPr lang="en-US" dirty="0"/>
              <a:t>relationship </a:t>
            </a:r>
            <a:r>
              <a:rPr lang="en-US" dirty="0" smtClean="0"/>
              <a:t>between </a:t>
            </a:r>
            <a:r>
              <a:rPr lang="en-US" b="1" dirty="0" smtClean="0">
                <a:solidFill>
                  <a:srgbClr val="7030A0"/>
                </a:solidFill>
              </a:rPr>
              <a:t>literal </a:t>
            </a:r>
            <a:r>
              <a:rPr lang="en-US" b="1" dirty="0">
                <a:solidFill>
                  <a:srgbClr val="7030A0"/>
                </a:solidFill>
              </a:rPr>
              <a:t>meaning </a:t>
            </a:r>
            <a:r>
              <a:rPr lang="en-US" dirty="0"/>
              <a:t>and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 </a:t>
            </a:r>
            <a:r>
              <a:rPr lang="en-US" b="1" dirty="0">
                <a:solidFill>
                  <a:schemeClr val="bg2">
                    <a:lumMod val="25000"/>
                  </a:schemeClr>
                </a:solidFill>
              </a:rPr>
              <a:t>illocutionary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meaning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r>
              <a:rPr lang="en-US" dirty="0"/>
              <a:t> there are </a:t>
            </a:r>
            <a:r>
              <a:rPr lang="en-US" b="1" u="sng" dirty="0">
                <a:solidFill>
                  <a:srgbClr val="002060"/>
                </a:solidFill>
              </a:rPr>
              <a:t>three kinds of acts </a:t>
            </a:r>
            <a:r>
              <a:rPr lang="en-US" dirty="0"/>
              <a:t>which occur with everything we </a:t>
            </a:r>
            <a:r>
              <a:rPr lang="en-US" dirty="0" smtClean="0"/>
              <a:t>say. These </a:t>
            </a:r>
            <a:r>
              <a:rPr lang="en-US" dirty="0"/>
              <a:t>are the locutionary act , the illocutionary act and the perlocutionary act .</a:t>
            </a:r>
          </a:p>
        </p:txBody>
      </p:sp>
    </p:spTree>
    <p:extLst>
      <p:ext uri="{BB962C8B-B14F-4D97-AF65-F5344CB8AC3E}">
        <p14:creationId xmlns:p14="http://schemas.microsoft.com/office/powerpoint/2010/main" val="192318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FrutigerLTStd-BoldCn"/>
              </a:rPr>
              <a:t>5. Communication </a:t>
            </a:r>
            <a:r>
              <a:rPr lang="en-US" b="1" dirty="0">
                <a:latin typeface="FrutigerLTStd-BoldCn"/>
              </a:rPr>
              <a:t>across </a:t>
            </a:r>
            <a:r>
              <a:rPr lang="en-US" b="1" dirty="0" smtClean="0">
                <a:latin typeface="FrutigerLTStd-BoldCn"/>
              </a:rPr>
              <a:t>cultures-</a:t>
            </a:r>
            <a:r>
              <a:rPr lang="ar-IQ" b="1" dirty="0" smtClean="0">
                <a:latin typeface="FrutigerLTStd-BoldCn"/>
              </a:rPr>
              <a:t> </a:t>
            </a:r>
            <a:r>
              <a:rPr lang="en-US" b="1" dirty="0" smtClean="0">
                <a:latin typeface="FrutigerLTStd-BoldCn"/>
              </a:rPr>
              <a:t>pragmatics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3819797" cy="3651504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  <a:latin typeface="MinionPro-Regular"/>
              </a:rPr>
              <a:t>Different</a:t>
            </a:r>
            <a:r>
              <a:rPr lang="en-US" dirty="0">
                <a:solidFill>
                  <a:srgbClr val="0070C0"/>
                </a:solidFill>
                <a:latin typeface="MinionPro-Regular"/>
              </a:rPr>
              <a:t> languages and cultures, then, often have different ways of dealing with </a:t>
            </a:r>
            <a:r>
              <a:rPr lang="en-US" dirty="0" smtClean="0">
                <a:solidFill>
                  <a:srgbClr val="0070C0"/>
                </a:solidFill>
                <a:latin typeface="MinionPro-Regular"/>
              </a:rPr>
              <a:t>pragmatic issues</a:t>
            </a:r>
            <a:r>
              <a:rPr lang="en-US" dirty="0">
                <a:solidFill>
                  <a:srgbClr val="0070C0"/>
                </a:solidFill>
                <a:latin typeface="MinionPro-Regular"/>
              </a:rPr>
              <a:t>, as well as different ways of observing Grice’s maxims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850" y="233988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3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What is discourse analysis?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2928" y="2259874"/>
            <a:ext cx="4803346" cy="3869218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dvOT6eb13881"/>
              </a:rPr>
              <a:t>Discourse analysis is the study of language in use. It is the study of the </a:t>
            </a:r>
            <a:r>
              <a:rPr lang="en-US" sz="1800" b="1" dirty="0">
                <a:latin typeface="AdvOT6eb13881"/>
              </a:rPr>
              <a:t>meanings</a:t>
            </a:r>
            <a:r>
              <a:rPr lang="en-US" sz="1800" dirty="0">
                <a:latin typeface="AdvOT6eb13881"/>
              </a:rPr>
              <a:t> we give </a:t>
            </a:r>
            <a:r>
              <a:rPr lang="en-US" sz="1800" dirty="0" smtClean="0">
                <a:latin typeface="AdvOT6eb13881"/>
              </a:rPr>
              <a:t>language and </a:t>
            </a:r>
            <a:r>
              <a:rPr lang="en-US" sz="1800" dirty="0">
                <a:latin typeface="AdvOT6eb13881"/>
              </a:rPr>
              <a:t>the </a:t>
            </a:r>
            <a:r>
              <a:rPr lang="en-US" sz="1800" b="1" dirty="0">
                <a:latin typeface="AdvOT6eb13881"/>
              </a:rPr>
              <a:t>actions</a:t>
            </a:r>
            <a:r>
              <a:rPr lang="en-US" sz="1800" dirty="0">
                <a:latin typeface="AdvOT6eb13881"/>
              </a:rPr>
              <a:t> we carry out when we use language in speci</a:t>
            </a:r>
            <a:r>
              <a:rPr lang="en-US" sz="1800" dirty="0">
                <a:latin typeface="AdvOT6eb13881+fb"/>
              </a:rPr>
              <a:t>fi</a:t>
            </a:r>
            <a:r>
              <a:rPr lang="en-US" sz="1800" dirty="0">
                <a:latin typeface="AdvOT6eb13881"/>
              </a:rPr>
              <a:t>c contexts. </a:t>
            </a:r>
            <a:endParaRPr lang="en-US" sz="1800" dirty="0" smtClean="0">
              <a:latin typeface="AdvOT6eb13881"/>
            </a:endParaRPr>
          </a:p>
          <a:p>
            <a:endParaRPr lang="en-US" sz="1800" dirty="0" smtClean="0">
              <a:latin typeface="AdvOT6eb13881"/>
            </a:endParaRPr>
          </a:p>
          <a:p>
            <a:r>
              <a:rPr lang="en-US" sz="1800" dirty="0" smtClean="0">
                <a:latin typeface="AdvOT6eb13881"/>
              </a:rPr>
              <a:t>Discourse </a:t>
            </a:r>
            <a:r>
              <a:rPr lang="en-US" sz="1800" dirty="0">
                <a:latin typeface="AdvOT6eb13881"/>
              </a:rPr>
              <a:t>analysis is </a:t>
            </a:r>
            <a:r>
              <a:rPr lang="en-US" sz="1800" dirty="0" smtClean="0">
                <a:latin typeface="AdvOT6eb13881"/>
              </a:rPr>
              <a:t>also sometimes </a:t>
            </a:r>
            <a:r>
              <a:rPr lang="en-US" sz="1800" dirty="0">
                <a:latin typeface="AdvOT6eb13881"/>
              </a:rPr>
              <a:t>de</a:t>
            </a:r>
            <a:r>
              <a:rPr lang="en-US" sz="1800" dirty="0">
                <a:latin typeface="AdvOT6eb13881+fb"/>
              </a:rPr>
              <a:t>fi</a:t>
            </a:r>
            <a:r>
              <a:rPr lang="en-US" sz="1800" dirty="0">
                <a:latin typeface="AdvOT6eb13881"/>
              </a:rPr>
              <a:t>ned as the </a:t>
            </a:r>
            <a:r>
              <a:rPr lang="en-US" sz="1800" dirty="0" smtClean="0">
                <a:latin typeface="AdvOT6eb13881"/>
              </a:rPr>
              <a:t>study of </a:t>
            </a:r>
            <a:r>
              <a:rPr lang="en-US" sz="1800" dirty="0">
                <a:latin typeface="AdvOT6eb13881"/>
              </a:rPr>
              <a:t>language </a:t>
            </a:r>
            <a:r>
              <a:rPr lang="en-US" sz="1800" b="1" dirty="0">
                <a:latin typeface="AdvOT6eb13881"/>
              </a:rPr>
              <a:t>above</a:t>
            </a:r>
            <a:r>
              <a:rPr lang="en-US" sz="1800" dirty="0">
                <a:latin typeface="AdvOT6eb13881"/>
              </a:rPr>
              <a:t> the level of a </a:t>
            </a:r>
            <a:r>
              <a:rPr lang="en-US" sz="1800" dirty="0" smtClean="0">
                <a:latin typeface="AdvOT6eb13881"/>
              </a:rPr>
              <a:t>sentence.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029" y="2259874"/>
            <a:ext cx="3540034" cy="31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4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59689"/>
            <a:ext cx="4956266" cy="3960843"/>
          </a:xfrm>
        </p:spPr>
        <p:txBody>
          <a:bodyPr>
            <a:normAutofit/>
          </a:bodyPr>
          <a:lstStyle/>
          <a:p>
            <a:r>
              <a:rPr lang="en-US" dirty="0" smtClean="0"/>
              <a:t>However, even a single sentence or utterance can be analyzed as a “communication” or as an “action,” and not just as a sentence structure whose “literal meaning” flows from the nature of grammar.</a:t>
            </a:r>
          </a:p>
          <a:p>
            <a:r>
              <a:rPr lang="en-US" dirty="0" smtClean="0"/>
              <a:t> Grammar can tell us what “I pronounce you man and wife” literally means, but not when and where it actually means you are married.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9966" y="2487509"/>
            <a:ext cx="4010297" cy="337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72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7. </a:t>
            </a:r>
            <a:r>
              <a:rPr lang="en-US" sz="4000" b="1" dirty="0" smtClean="0">
                <a:solidFill>
                  <a:srgbClr val="0070C0"/>
                </a:solidFill>
              </a:rPr>
              <a:t>The relation between pragmatics and discourse </a:t>
            </a:r>
            <a:r>
              <a:rPr lang="en-US" sz="4000" b="1" dirty="0">
                <a:solidFill>
                  <a:srgbClr val="0070C0"/>
                </a:solidFill>
              </a:rPr>
              <a:t>analysis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82" y="2517960"/>
            <a:ext cx="5405718" cy="4151782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MinionPro-Regular"/>
              </a:rPr>
              <a:t>Pragmatics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MinionPro-Regular"/>
              </a:rPr>
              <a:t>as many other social and human sciences could be used as an approach to study discourse.</a:t>
            </a:r>
            <a:endParaRPr lang="ar-IQ" dirty="0" smtClean="0">
              <a:solidFill>
                <a:schemeClr val="accent4">
                  <a:lumMod val="50000"/>
                </a:schemeClr>
              </a:solidFill>
              <a:latin typeface="MinionPro-Regular"/>
            </a:endParaRPr>
          </a:p>
          <a:p>
            <a:r>
              <a:rPr lang="en-US" dirty="0" smtClean="0">
                <a:solidFill>
                  <a:srgbClr val="00B050"/>
                </a:solidFill>
                <a:latin typeface="MinionPro-Regular"/>
              </a:rPr>
              <a:t>The </a:t>
            </a:r>
            <a:r>
              <a:rPr lang="en-US" dirty="0">
                <a:solidFill>
                  <a:srgbClr val="00B050"/>
                </a:solidFill>
                <a:latin typeface="MinionPro-Regular"/>
              </a:rPr>
              <a:t>relationship between linguistic form </a:t>
            </a:r>
            <a:r>
              <a:rPr lang="en-US" dirty="0" smtClean="0">
                <a:solidFill>
                  <a:srgbClr val="00B050"/>
                </a:solidFill>
                <a:latin typeface="MinionPro-Regular"/>
              </a:rPr>
              <a:t>and </a:t>
            </a:r>
            <a:r>
              <a:rPr lang="en-US" dirty="0">
                <a:solidFill>
                  <a:srgbClr val="00B050"/>
                </a:solidFill>
                <a:latin typeface="MinionPro-Regular"/>
              </a:rPr>
              <a:t>communicative function is of central </a:t>
            </a:r>
            <a:r>
              <a:rPr lang="en-US" dirty="0" smtClean="0">
                <a:solidFill>
                  <a:srgbClr val="00B050"/>
                </a:solidFill>
                <a:latin typeface="MinionPro-Regular"/>
              </a:rPr>
              <a:t>interest in </a:t>
            </a:r>
            <a:r>
              <a:rPr lang="en-US" dirty="0">
                <a:solidFill>
                  <a:srgbClr val="00B050"/>
                </a:solidFill>
                <a:latin typeface="MinionPro-Regular"/>
              </a:rPr>
              <a:t>the area of </a:t>
            </a:r>
            <a:r>
              <a:rPr lang="en-US" dirty="0" smtClean="0">
                <a:solidFill>
                  <a:srgbClr val="00B050"/>
                </a:solidFill>
                <a:latin typeface="MinionPro-Regular"/>
              </a:rPr>
              <a:t>pragmatics, </a:t>
            </a:r>
            <a:r>
              <a:rPr lang="en-US" dirty="0">
                <a:solidFill>
                  <a:srgbClr val="00B050"/>
                </a:solidFill>
                <a:latin typeface="MinionPro-Regular"/>
              </a:rPr>
              <a:t>is highly relevant to the field of </a:t>
            </a:r>
            <a:r>
              <a:rPr lang="en-US" dirty="0" smtClean="0">
                <a:solidFill>
                  <a:srgbClr val="00B050"/>
                </a:solidFill>
                <a:latin typeface="MinionPro-Regular"/>
              </a:rPr>
              <a:t>discourse analysis.</a:t>
            </a:r>
          </a:p>
          <a:p>
            <a:r>
              <a:rPr lang="en-US" dirty="0">
                <a:latin typeface="MinionPro-Regular"/>
              </a:rPr>
              <a:t>For example, if someone says ‘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MinionPro-Regular"/>
              </a:rPr>
              <a:t>The bus was late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MinionPro-Regular"/>
              </a:rPr>
              <a:t>’.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517960"/>
            <a:ext cx="3765176" cy="3022228"/>
          </a:xfrm>
          <a:prstGeom prst="rect">
            <a:avLst/>
          </a:prstGeom>
        </p:spPr>
      </p:pic>
      <p:sp>
        <p:nvSpPr>
          <p:cNvPr id="5" name="AutoShape 2" descr="Image result for the bus is l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8. Importance of pragmatic and discourse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1" y="2438400"/>
            <a:ext cx="8173570" cy="365150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importance lies in our need to </a:t>
            </a:r>
            <a:r>
              <a:rPr lang="en-US" sz="2400" dirty="0"/>
              <a:t>know </a:t>
            </a:r>
            <a:r>
              <a:rPr lang="en-US" sz="2400" dirty="0" smtClean="0"/>
              <a:t>what a particular </a:t>
            </a:r>
            <a:r>
              <a:rPr lang="en-US" sz="2400" dirty="0"/>
              <a:t>meaning is in order to understand, at a broader level, what people </a:t>
            </a:r>
            <a:r>
              <a:rPr lang="en-US" sz="2400" dirty="0" smtClean="0"/>
              <a:t>typically say </a:t>
            </a:r>
            <a:r>
              <a:rPr lang="en-US" sz="2400" dirty="0"/>
              <a:t>and do as they perform particular genres in particular social and cultural settings.</a:t>
            </a:r>
          </a:p>
        </p:txBody>
      </p:sp>
    </p:spTree>
    <p:extLst>
      <p:ext uri="{BB962C8B-B14F-4D97-AF65-F5344CB8AC3E}">
        <p14:creationId xmlns:p14="http://schemas.microsoft.com/office/powerpoint/2010/main" val="3522579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Crystal, D. (2003). A Dictionary of Linguistics &amp; Phonetics. Blackwell publishing Ltd.</a:t>
            </a:r>
          </a:p>
          <a:p>
            <a:r>
              <a:rPr lang="en-US" dirty="0"/>
              <a:t>Gee, J. P., &amp; </a:t>
            </a:r>
            <a:r>
              <a:rPr lang="en-US" dirty="0" err="1"/>
              <a:t>Handford</a:t>
            </a:r>
            <a:r>
              <a:rPr lang="en-US" dirty="0"/>
              <a:t>, M. (Eds.). (2013). The Routledge handbook of discourse analysis. Routledge</a:t>
            </a:r>
            <a:r>
              <a:rPr lang="en-US" dirty="0" smtClean="0"/>
              <a:t>.</a:t>
            </a:r>
          </a:p>
          <a:p>
            <a:r>
              <a:rPr lang="en-US" dirty="0"/>
              <a:t>Paltridge, B. (2012). Discourse analysis: An introduction. Bloomsbury Publishing</a:t>
            </a:r>
            <a:r>
              <a:rPr lang="en-US" dirty="0" smtClean="0"/>
              <a:t>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www.quora.com/What-is-the-difference-between-pragmatics-and-discourse-analysis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www.slideshare.net/mehwishnazar77/pragmatics-presentation-36657885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69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1. Definition of Discourse </a:t>
            </a:r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Definition </a:t>
            </a:r>
            <a:r>
              <a:rPr lang="en-US" dirty="0"/>
              <a:t>of Pragmatics </a:t>
            </a:r>
            <a:endParaRPr lang="ar-IQ" dirty="0" smtClean="0"/>
          </a:p>
          <a:p>
            <a:r>
              <a:rPr lang="en-US" dirty="0"/>
              <a:t>3</a:t>
            </a:r>
            <a:r>
              <a:rPr lang="en-US" dirty="0" smtClean="0"/>
              <a:t>. In </a:t>
            </a:r>
            <a:r>
              <a:rPr lang="en-US" dirty="0"/>
              <a:t>pragmatics, four types of context can be found </a:t>
            </a:r>
            <a:endParaRPr lang="en-US" dirty="0" smtClean="0"/>
          </a:p>
          <a:p>
            <a:r>
              <a:rPr lang="en-US" dirty="0" smtClean="0"/>
              <a:t>4. Austin’s </a:t>
            </a:r>
            <a:r>
              <a:rPr lang="en-US" dirty="0"/>
              <a:t>( 1962 ) How to Do Things With Words and Searle’s ( 1969 ) Speech </a:t>
            </a:r>
            <a:r>
              <a:rPr lang="en-US" dirty="0" smtClean="0"/>
              <a:t>Acts</a:t>
            </a:r>
          </a:p>
          <a:p>
            <a:r>
              <a:rPr lang="en-US" dirty="0" smtClean="0"/>
              <a:t>5. Communication </a:t>
            </a:r>
            <a:r>
              <a:rPr lang="en-US" dirty="0"/>
              <a:t>across cultures- pragmatics </a:t>
            </a:r>
            <a:endParaRPr lang="en-US" dirty="0" smtClean="0"/>
          </a:p>
          <a:p>
            <a:r>
              <a:rPr lang="en-US" dirty="0"/>
              <a:t>6. What is discourse analysis? </a:t>
            </a:r>
            <a:endParaRPr lang="en-US" dirty="0" smtClean="0"/>
          </a:p>
          <a:p>
            <a:r>
              <a:rPr lang="en-US" dirty="0"/>
              <a:t>7. The relation between pragmatics and discourse analysis </a:t>
            </a:r>
            <a:endParaRPr lang="en-US" dirty="0" smtClean="0"/>
          </a:p>
          <a:p>
            <a:r>
              <a:rPr lang="en-US" dirty="0"/>
              <a:t>8. Importance of pragmatic and discourse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64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 Definition of Discourse</a:t>
            </a:r>
            <a:br>
              <a:rPr lang="en-US" dirty="0" smtClean="0"/>
            </a:br>
            <a:r>
              <a:rPr lang="en-US" sz="2400" dirty="0" smtClean="0">
                <a:solidFill>
                  <a:srgbClr val="0070C0"/>
                </a:solidFill>
              </a:rPr>
              <a:t>According to David </a:t>
            </a:r>
            <a:r>
              <a:rPr lang="en-US" sz="2400" dirty="0" smtClean="0">
                <a:solidFill>
                  <a:srgbClr val="0070C0"/>
                </a:solidFill>
              </a:rPr>
              <a:t>Crystal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7887" y="2364377"/>
            <a:ext cx="5708468" cy="3725527"/>
          </a:xfrm>
        </p:spPr>
        <p:txBody>
          <a:bodyPr/>
          <a:lstStyle/>
          <a:p>
            <a:r>
              <a:rPr lang="en-US" dirty="0" smtClean="0"/>
              <a:t>Discourse(n.) is a term used in linguistics to refer to a continuous stretch of (especially spoken) language larger than a sentence.</a:t>
            </a:r>
          </a:p>
          <a:p>
            <a:endParaRPr lang="en-US" dirty="0" smtClean="0"/>
          </a:p>
          <a:p>
            <a:r>
              <a:rPr lang="en-US" dirty="0" smtClean="0"/>
              <a:t>It is a set o</a:t>
            </a:r>
            <a:r>
              <a:rPr lang="en-US" dirty="0"/>
              <a:t>f</a:t>
            </a:r>
            <a:r>
              <a:rPr lang="en-US" dirty="0" smtClean="0"/>
              <a:t> utterances which constitute any recognizable speech event e.g. a conversation, a joke, a sermon, an interview..</a:t>
            </a:r>
            <a:r>
              <a:rPr lang="en-US" dirty="0" err="1" smtClean="0"/>
              <a:t>etc</a:t>
            </a:r>
            <a:r>
              <a:rPr lang="en-US" dirty="0" smtClean="0"/>
              <a:t>...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2035" y="2129060"/>
            <a:ext cx="4214740" cy="344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4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3565" y="280963"/>
            <a:ext cx="7568836" cy="1286581"/>
          </a:xfrm>
        </p:spPr>
        <p:txBody>
          <a:bodyPr>
            <a:normAutofit/>
          </a:bodyPr>
          <a:lstStyle/>
          <a:p>
            <a:r>
              <a:rPr lang="en-US" dirty="0" smtClean="0"/>
              <a:t>2-Definition </a:t>
            </a:r>
            <a:r>
              <a:rPr lang="en-US" dirty="0"/>
              <a:t>of </a:t>
            </a:r>
            <a:r>
              <a:rPr lang="en-US" dirty="0" smtClean="0"/>
              <a:t>Pragmatics 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rgbClr val="0070C0"/>
                </a:solidFill>
              </a:rPr>
              <a:t>According to David </a:t>
            </a:r>
            <a:r>
              <a:rPr lang="en-US" sz="2400" dirty="0" smtClean="0">
                <a:solidFill>
                  <a:srgbClr val="0070C0"/>
                </a:solidFill>
              </a:rPr>
              <a:t>Crystal 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565" y="2360023"/>
            <a:ext cx="5773783" cy="4119154"/>
          </a:xfrm>
        </p:spPr>
        <p:txBody>
          <a:bodyPr>
            <a:normAutofit/>
          </a:bodyPr>
          <a:lstStyle/>
          <a:p>
            <a:r>
              <a:rPr lang="en-US" dirty="0" smtClean="0"/>
              <a:t>Pragmatics: </a:t>
            </a:r>
            <a:r>
              <a:rPr lang="en-US" dirty="0"/>
              <a:t>is the study of meaning in relation to the context in which a person is speaking or </a:t>
            </a:r>
            <a:r>
              <a:rPr lang="en-US" dirty="0" smtClean="0"/>
              <a:t>writing. This </a:t>
            </a:r>
            <a:r>
              <a:rPr lang="en-US" dirty="0"/>
              <a:t>includes social, situational and textual context. </a:t>
            </a:r>
            <a:endParaRPr lang="en-US" dirty="0" smtClean="0"/>
          </a:p>
          <a:p>
            <a:r>
              <a:rPr lang="en-US" dirty="0" smtClean="0"/>
              <a:t>It is applied to the study of language from the point of view of the users.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03" y="2360023"/>
            <a:ext cx="3605347" cy="34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1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859" y="2272553"/>
            <a:ext cx="3012142" cy="4585447"/>
          </a:xfrm>
        </p:spPr>
        <p:txBody>
          <a:bodyPr/>
          <a:lstStyle/>
          <a:p>
            <a:r>
              <a:rPr lang="en-US" dirty="0" smtClean="0">
                <a:solidFill>
                  <a:srgbClr val="333333"/>
                </a:solidFill>
                <a:latin typeface="q_serif"/>
              </a:rPr>
              <a:t>Pragmatics </a:t>
            </a:r>
            <a:r>
              <a:rPr lang="en-US" dirty="0">
                <a:solidFill>
                  <a:srgbClr val="333333"/>
                </a:solidFill>
                <a:latin typeface="q_serif"/>
              </a:rPr>
              <a:t>exceeds the basic level of </a:t>
            </a:r>
            <a:r>
              <a:rPr lang="en-US" dirty="0">
                <a:solidFill>
                  <a:srgbClr val="0070C0"/>
                </a:solidFill>
                <a:latin typeface="q_serif"/>
              </a:rPr>
              <a:t>linguistic units </a:t>
            </a:r>
            <a:r>
              <a:rPr lang="en-US" dirty="0">
                <a:solidFill>
                  <a:srgbClr val="333333"/>
                </a:solidFill>
                <a:latin typeface="q_serif"/>
              </a:rPr>
              <a:t>(phonemes, morphemes, lexems, sign, sentence…etc.) by including </a:t>
            </a:r>
            <a:r>
              <a:rPr lang="en-US" b="1" dirty="0">
                <a:solidFill>
                  <a:srgbClr val="333333"/>
                </a:solidFill>
                <a:latin typeface="&amp;quot"/>
              </a:rPr>
              <a:t>context</a:t>
            </a:r>
            <a:r>
              <a:rPr lang="en-US" dirty="0">
                <a:solidFill>
                  <a:srgbClr val="333333"/>
                </a:solidFill>
                <a:latin typeface="q_serif"/>
              </a:rPr>
              <a:t> in its analysis.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741" y="374259"/>
            <a:ext cx="6539353" cy="59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3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In pragmatics, four types of context can be found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574677" cy="3651504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Physical context                            location, situation and timing  of a given word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Epistemic context                                 what speakers know the world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Linguistics context                            what has been already said in the utterance 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Socia</a:t>
            </a:r>
            <a:r>
              <a:rPr lang="en-US" dirty="0" smtClean="0"/>
              <a:t>l </a:t>
            </a:r>
            <a:r>
              <a:rPr lang="en-US" dirty="0" smtClean="0">
                <a:solidFill>
                  <a:srgbClr val="0070C0"/>
                </a:solidFill>
              </a:rPr>
              <a:t>context                          social relationship among speakers and hearers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094514" y="2586446"/>
            <a:ext cx="1018903" cy="18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316582" y="2985139"/>
            <a:ext cx="1188720" cy="187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82" y="3460138"/>
            <a:ext cx="1207113" cy="219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08" y="3879214"/>
            <a:ext cx="1207113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8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3179717" cy="365150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Physical context :  </a:t>
            </a:r>
            <a:r>
              <a:rPr lang="en-US" dirty="0" smtClean="0">
                <a:solidFill>
                  <a:srgbClr val="7030A0"/>
                </a:solidFill>
              </a:rPr>
              <a:t>location, situation and timing  of a given word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17" y="2220685"/>
            <a:ext cx="5103223" cy="404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4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29394"/>
            <a:ext cx="3715294" cy="3651504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Epistemic context                          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   Refers to what speakers know about the 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7634" y="2229394"/>
            <a:ext cx="4180115" cy="365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66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3414849" cy="3651504"/>
          </a:xfrm>
        </p:spPr>
        <p:txBody>
          <a:bodyPr/>
          <a:lstStyle/>
          <a:p>
            <a:pPr lvl="0"/>
            <a:r>
              <a:rPr lang="en-US" sz="2800" b="1" dirty="0">
                <a:solidFill>
                  <a:srgbClr val="0070C0"/>
                </a:solidFill>
              </a:rPr>
              <a:t>Linguistics context 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lvl="0"/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dirty="0">
                <a:solidFill>
                  <a:srgbClr val="FF0000"/>
                </a:solidFill>
              </a:rPr>
              <a:t>what has been already said in the utterance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605" y="2228107"/>
            <a:ext cx="5692139" cy="41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30556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1059</TotalTime>
  <Words>737</Words>
  <Application>Microsoft Office PowerPoint</Application>
  <PresentationFormat>Widescreen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&amp;quot</vt:lpstr>
      <vt:lpstr>AdvOT6eb13881</vt:lpstr>
      <vt:lpstr>AdvOT6eb13881+fb</vt:lpstr>
      <vt:lpstr>Arial</vt:lpstr>
      <vt:lpstr>Calibri</vt:lpstr>
      <vt:lpstr>Century Schoolbook</vt:lpstr>
      <vt:lpstr>Corbel</vt:lpstr>
      <vt:lpstr>FrutigerLTStd-BoldCn</vt:lpstr>
      <vt:lpstr>MinionPro-It</vt:lpstr>
      <vt:lpstr>MinionPro-Regular</vt:lpstr>
      <vt:lpstr>q_serif</vt:lpstr>
      <vt:lpstr>Times New Roman</vt:lpstr>
      <vt:lpstr>Feathered</vt:lpstr>
      <vt:lpstr>Discourse And Pragmatics </vt:lpstr>
      <vt:lpstr>Outline of the presentation </vt:lpstr>
      <vt:lpstr>1- Definition of Discourse According to David Crystal  </vt:lpstr>
      <vt:lpstr>2-Definition of Pragmatics  According to David Crystal </vt:lpstr>
      <vt:lpstr>PowerPoint Presentation</vt:lpstr>
      <vt:lpstr>3. In pragmatics, four types of context can be found </vt:lpstr>
      <vt:lpstr>PowerPoint Presentation</vt:lpstr>
      <vt:lpstr>PowerPoint Presentation</vt:lpstr>
      <vt:lpstr>PowerPoint Presentation</vt:lpstr>
      <vt:lpstr>PowerPoint Presentation</vt:lpstr>
      <vt:lpstr>4. Austin’s ( 1962 ) How to Do Things With Words and Searle’s ( 1969 ) Speech Acts</vt:lpstr>
      <vt:lpstr>5. Communication across cultures- pragmatics </vt:lpstr>
      <vt:lpstr>6. What is discourse analysis? </vt:lpstr>
      <vt:lpstr>PowerPoint Presentation</vt:lpstr>
      <vt:lpstr> 7. The relation between pragmatics and discourse analysis </vt:lpstr>
      <vt:lpstr>8. Importance of pragmatic and discourse </vt:lpstr>
      <vt:lpstr>References: 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Discourse and pragmatics</dc:title>
  <dc:creator>Maher</dc:creator>
  <cp:lastModifiedBy>Maher</cp:lastModifiedBy>
  <cp:revision>70</cp:revision>
  <dcterms:created xsi:type="dcterms:W3CDTF">2019-02-16T17:44:53Z</dcterms:created>
  <dcterms:modified xsi:type="dcterms:W3CDTF">2019-02-28T18:10:09Z</dcterms:modified>
</cp:coreProperties>
</file>