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ar-IQ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مستطيل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رابط مستقيم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عنوان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25" name="عنوان فرعي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31" name="عنصر نائب للتاريخ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4C61B930-A162-46AE-B5BA-5E199BCA2A4C}" type="datetimeFigureOut">
              <a:rPr lang="ar-IQ" smtClean="0"/>
              <a:t>06/03/1440</a:t>
            </a:fld>
            <a:endParaRPr lang="ar-IQ"/>
          </a:p>
        </p:txBody>
      </p:sp>
      <p:sp>
        <p:nvSpPr>
          <p:cNvPr id="18" name="عنصر نائب للتذييل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ar-IQ"/>
          </a:p>
        </p:txBody>
      </p:sp>
      <p:sp>
        <p:nvSpPr>
          <p:cNvPr id="29" name="عنصر نائب لرقم الشريحة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C1D11ED0-93F8-47E5-B407-6A8962E0B3E5}" type="slidenum">
              <a:rPr lang="ar-IQ" smtClean="0"/>
              <a:t>‹#›</a:t>
            </a:fld>
            <a:endParaRPr lang="ar-IQ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C61B930-A162-46AE-B5BA-5E199BCA2A4C}" type="datetimeFigureOut">
              <a:rPr lang="ar-IQ" smtClean="0"/>
              <a:t>06/03/1440</a:t>
            </a:fld>
            <a:endParaRPr lang="ar-IQ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IQ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D11ED0-93F8-47E5-B407-6A8962E0B3E5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4C61B930-A162-46AE-B5BA-5E199BCA2A4C}" type="datetimeFigureOut">
              <a:rPr lang="ar-IQ" smtClean="0"/>
              <a:t>06/03/1440</a:t>
            </a:fld>
            <a:endParaRPr lang="ar-IQ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ar-IQ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C1D11ED0-93F8-47E5-B407-6A8962E0B3E5}" type="slidenum">
              <a:rPr lang="ar-IQ" smtClean="0"/>
              <a:t>‹#›</a:t>
            </a:fld>
            <a:endParaRPr lang="ar-IQ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C61B930-A162-46AE-B5BA-5E199BCA2A4C}" type="datetimeFigureOut">
              <a:rPr lang="ar-IQ" smtClean="0"/>
              <a:t>06/03/1440</a:t>
            </a:fld>
            <a:endParaRPr lang="ar-IQ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IQ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D11ED0-93F8-47E5-B407-6A8962E0B3E5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C61B930-A162-46AE-B5BA-5E199BCA2A4C}" type="datetimeFigureOut">
              <a:rPr lang="ar-IQ" smtClean="0"/>
              <a:t>06/03/1440</a:t>
            </a:fld>
            <a:endParaRPr lang="ar-IQ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IQ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D11ED0-93F8-47E5-B407-6A8962E0B3E5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C61B930-A162-46AE-B5BA-5E199BCA2A4C}" type="datetimeFigureOut">
              <a:rPr lang="ar-IQ" smtClean="0"/>
              <a:t>06/03/1440</a:t>
            </a:fld>
            <a:endParaRPr lang="ar-IQ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IQ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D11ED0-93F8-47E5-B407-6A8962E0B3E5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4C61B930-A162-46AE-B5BA-5E199BCA2A4C}" type="datetimeFigureOut">
              <a:rPr lang="ar-IQ" smtClean="0"/>
              <a:t>06/03/1440</a:t>
            </a:fld>
            <a:endParaRPr lang="ar-IQ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ar-IQ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D11ED0-93F8-47E5-B407-6A8962E0B3E5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C61B930-A162-46AE-B5BA-5E199BCA2A4C}" type="datetimeFigureOut">
              <a:rPr lang="ar-IQ" smtClean="0"/>
              <a:t>06/03/1440</a:t>
            </a:fld>
            <a:endParaRPr lang="ar-IQ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IQ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D11ED0-93F8-47E5-B407-6A8962E0B3E5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مستطيل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مستطيل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C61B930-A162-46AE-B5BA-5E199BCA2A4C}" type="datetimeFigureOut">
              <a:rPr lang="ar-IQ" smtClean="0"/>
              <a:t>06/03/1440</a:t>
            </a:fld>
            <a:endParaRPr lang="ar-IQ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IQ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D11ED0-93F8-47E5-B407-6A8962E0B3E5}" type="slidenum">
              <a:rPr lang="ar-IQ" smtClean="0"/>
              <a:t>‹#›</a:t>
            </a:fld>
            <a:endParaRPr lang="ar-IQ"/>
          </a:p>
        </p:txBody>
      </p:sp>
      <p:sp>
        <p:nvSpPr>
          <p:cNvPr id="10" name="عنصر نائب للصورة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ar-SA" smtClean="0"/>
              <a:t>انقر فوق الأيقونة لإضافة صورة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C61B930-A162-46AE-B5BA-5E199BCA2A4C}" type="datetimeFigureOut">
              <a:rPr lang="ar-IQ" smtClean="0"/>
              <a:t>06/03/1440</a:t>
            </a:fld>
            <a:endParaRPr lang="ar-IQ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IQ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D11ED0-93F8-47E5-B407-6A8962E0B3E5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4C61B930-A162-46AE-B5BA-5E199BCA2A4C}" type="datetimeFigureOut">
              <a:rPr lang="ar-IQ" smtClean="0"/>
              <a:t>06/03/1440</a:t>
            </a:fld>
            <a:endParaRPr lang="ar-IQ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ar-IQ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C1D11ED0-93F8-47E5-B407-6A8962E0B3E5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مستطيل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عنصر نائب للعنوان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1" name="عنصر نائب للنص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27" name="عنصر نائب للتاريخ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4C61B930-A162-46AE-B5BA-5E199BCA2A4C}" type="datetimeFigureOut">
              <a:rPr lang="ar-IQ" smtClean="0"/>
              <a:t>06/03/1440</a:t>
            </a:fld>
            <a:endParaRPr lang="ar-IQ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ar-IQ"/>
          </a:p>
        </p:txBody>
      </p:sp>
      <p:sp>
        <p:nvSpPr>
          <p:cNvPr id="16" name="عنصر نائب لرقم الشريحة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C1D11ED0-93F8-47E5-B407-6A8962E0B3E5}" type="slidenum">
              <a:rPr lang="ar-IQ" smtClean="0"/>
              <a:t>‹#›</a:t>
            </a:fld>
            <a:endParaRPr lang="ar-IQ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1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r" rtl="1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r" rtl="1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r" rtl="1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r" rtl="1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r" rtl="1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r" rtl="1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r" rtl="1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r" rtl="1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r" rtl="1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ar-IQ" sz="4400" dirty="0">
                <a:solidFill>
                  <a:schemeClr val="tx1"/>
                </a:solidFill>
                <a:latin typeface="Calibri"/>
                <a:ea typeface="Calibri"/>
                <a:cs typeface="Arial"/>
              </a:rPr>
              <a:t>اعلام المذهب الكلاسيكي</a:t>
            </a:r>
            <a:r>
              <a:rPr lang="en-US" sz="3200" dirty="0">
                <a:solidFill>
                  <a:schemeClr val="tx1"/>
                </a:solidFill>
                <a:latin typeface="Calibri"/>
                <a:ea typeface="Calibri"/>
                <a:cs typeface="Arial"/>
              </a:rPr>
              <a:t/>
            </a:r>
            <a:br>
              <a:rPr lang="en-US" sz="3200" dirty="0">
                <a:solidFill>
                  <a:schemeClr val="tx1"/>
                </a:solidFill>
                <a:latin typeface="Calibri"/>
                <a:ea typeface="Calibri"/>
                <a:cs typeface="Arial"/>
              </a:rPr>
            </a:br>
            <a:r>
              <a:rPr lang="ar-IQ" sz="3200" dirty="0" smtClean="0">
                <a:solidFill>
                  <a:schemeClr val="tx1"/>
                </a:solidFill>
                <a:latin typeface="Calibri"/>
                <a:ea typeface="Calibri"/>
                <a:cs typeface="Arial"/>
              </a:rPr>
              <a:t>(</a:t>
            </a:r>
            <a:r>
              <a:rPr lang="ar-IQ" sz="3200" dirty="0" err="1" smtClean="0">
                <a:solidFill>
                  <a:schemeClr val="tx1"/>
                </a:solidFill>
                <a:latin typeface="Calibri"/>
                <a:ea typeface="Calibri"/>
                <a:cs typeface="Arial"/>
              </a:rPr>
              <a:t>كورني</a:t>
            </a:r>
            <a:r>
              <a:rPr lang="ar-IQ" sz="3200" dirty="0" smtClean="0">
                <a:solidFill>
                  <a:schemeClr val="tx1"/>
                </a:solidFill>
                <a:latin typeface="Calibri"/>
                <a:ea typeface="Calibri"/>
                <a:cs typeface="Arial"/>
              </a:rPr>
              <a:t>)</a:t>
            </a:r>
            <a:endParaRPr lang="ar-IQ" dirty="0">
              <a:solidFill>
                <a:schemeClr val="tx1"/>
              </a:solidFill>
            </a:endParaRP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pPr algn="l"/>
            <a:endParaRPr lang="ar-IQ" dirty="0" smtClean="0">
              <a:solidFill>
                <a:schemeClr val="tx1"/>
              </a:solidFill>
            </a:endParaRPr>
          </a:p>
          <a:p>
            <a:pPr algn="l"/>
            <a:endParaRPr lang="ar-IQ" dirty="0">
              <a:solidFill>
                <a:schemeClr val="tx1"/>
              </a:solidFill>
            </a:endParaRPr>
          </a:p>
          <a:p>
            <a:pPr algn="l"/>
            <a:r>
              <a:rPr lang="ar-IQ" dirty="0" smtClean="0">
                <a:solidFill>
                  <a:schemeClr val="tx1"/>
                </a:solidFill>
              </a:rPr>
              <a:t>د. إسراء حسين جابر</a:t>
            </a:r>
            <a:endParaRPr lang="ar-IQ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06167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IQ" dirty="0" err="1" smtClean="0"/>
              <a:t>كورني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ar-IQ" sz="2800" dirty="0">
                <a:solidFill>
                  <a:schemeClr val="tx1"/>
                </a:solidFill>
                <a:latin typeface="Calibri"/>
                <a:ea typeface="Calibri"/>
                <a:cs typeface="Arial"/>
              </a:rPr>
              <a:t>: (بيير </a:t>
            </a:r>
            <a:r>
              <a:rPr lang="ar-IQ" sz="2800" dirty="0" err="1">
                <a:solidFill>
                  <a:schemeClr val="tx1"/>
                </a:solidFill>
                <a:latin typeface="Calibri"/>
                <a:ea typeface="Calibri"/>
                <a:cs typeface="Arial"/>
              </a:rPr>
              <a:t>كورني</a:t>
            </a:r>
            <a:r>
              <a:rPr lang="ar-IQ" sz="2800" dirty="0">
                <a:solidFill>
                  <a:schemeClr val="tx1"/>
                </a:solidFill>
                <a:latin typeface="Calibri"/>
                <a:ea typeface="Calibri"/>
                <a:cs typeface="Arial"/>
              </a:rPr>
              <a:t>) كاتب فرنسي درس المحاماة ومارسها اكثر من عشرين عاما له نتاجات مسرحي </a:t>
            </a:r>
            <a:r>
              <a:rPr lang="ar-IQ" sz="2800" dirty="0" err="1">
                <a:solidFill>
                  <a:schemeClr val="tx1"/>
                </a:solidFill>
                <a:latin typeface="Calibri"/>
                <a:ea typeface="Calibri"/>
                <a:cs typeface="Arial"/>
              </a:rPr>
              <a:t>اهمهاكان</a:t>
            </a:r>
            <a:r>
              <a:rPr lang="ar-IQ" sz="2800" dirty="0">
                <a:solidFill>
                  <a:schemeClr val="tx1"/>
                </a:solidFill>
                <a:latin typeface="Calibri"/>
                <a:ea typeface="Calibri"/>
                <a:cs typeface="Arial"/>
              </a:rPr>
              <a:t> له الريادة في ان يضع الادب الفرنسي في مقدمة </a:t>
            </a:r>
            <a:r>
              <a:rPr lang="ar-IQ" sz="2800" dirty="0" err="1">
                <a:solidFill>
                  <a:schemeClr val="tx1"/>
                </a:solidFill>
                <a:latin typeface="Calibri"/>
                <a:ea typeface="Calibri"/>
                <a:cs typeface="Arial"/>
              </a:rPr>
              <a:t>الاداب</a:t>
            </a:r>
            <a:r>
              <a:rPr lang="ar-IQ" sz="2800" dirty="0">
                <a:solidFill>
                  <a:schemeClr val="tx1"/>
                </a:solidFill>
                <a:latin typeface="Calibri"/>
                <a:ea typeface="Calibri"/>
                <a:cs typeface="Arial"/>
              </a:rPr>
              <a:t> العالمية </a:t>
            </a:r>
            <a:endParaRPr lang="en-US" sz="1800" dirty="0">
              <a:solidFill>
                <a:schemeClr val="tx1"/>
              </a:solidFill>
              <a:latin typeface="Calibri"/>
              <a:ea typeface="Calibri"/>
              <a:cs typeface="Arial"/>
            </a:endParaRPr>
          </a:p>
          <a:p>
            <a:pPr marL="342900" lvl="0" indent="-342900">
              <a:lnSpc>
                <a:spcPct val="115000"/>
              </a:lnSpc>
              <a:buFont typeface="+mj-cs"/>
              <a:buAutoNum type="arabic1Minus"/>
            </a:pPr>
            <a:r>
              <a:rPr lang="ar-IQ" sz="2800" dirty="0">
                <a:solidFill>
                  <a:schemeClr val="tx1"/>
                </a:solidFill>
                <a:latin typeface="Calibri"/>
                <a:ea typeface="Calibri"/>
                <a:cs typeface="Arial"/>
              </a:rPr>
              <a:t>مسرحية السيد </a:t>
            </a:r>
            <a:endParaRPr lang="en-US" sz="1800" dirty="0">
              <a:solidFill>
                <a:schemeClr val="tx1"/>
              </a:solidFill>
              <a:latin typeface="Calibri"/>
              <a:ea typeface="Calibri"/>
              <a:cs typeface="Arial"/>
            </a:endParaRPr>
          </a:p>
          <a:p>
            <a:pPr marL="342900" lvl="0" indent="-342900">
              <a:lnSpc>
                <a:spcPct val="115000"/>
              </a:lnSpc>
              <a:buFont typeface="+mj-cs"/>
              <a:buAutoNum type="arabic1Minus"/>
            </a:pPr>
            <a:r>
              <a:rPr lang="ar-IQ" sz="2800" dirty="0">
                <a:solidFill>
                  <a:schemeClr val="tx1"/>
                </a:solidFill>
                <a:latin typeface="Calibri"/>
                <a:ea typeface="Calibri"/>
                <a:cs typeface="Arial"/>
              </a:rPr>
              <a:t>مسرحية </a:t>
            </a:r>
            <a:r>
              <a:rPr lang="ar-IQ" sz="2800" dirty="0" err="1">
                <a:solidFill>
                  <a:schemeClr val="tx1"/>
                </a:solidFill>
                <a:latin typeface="Calibri"/>
                <a:ea typeface="Calibri"/>
                <a:cs typeface="Arial"/>
              </a:rPr>
              <a:t>هوراس</a:t>
            </a:r>
            <a:r>
              <a:rPr lang="ar-IQ" sz="2800" dirty="0">
                <a:solidFill>
                  <a:schemeClr val="tx1"/>
                </a:solidFill>
                <a:latin typeface="Calibri"/>
                <a:ea typeface="Calibri"/>
                <a:cs typeface="Arial"/>
              </a:rPr>
              <a:t> </a:t>
            </a:r>
            <a:endParaRPr lang="en-US" sz="1800" dirty="0">
              <a:solidFill>
                <a:schemeClr val="tx1"/>
              </a:solidFill>
              <a:latin typeface="Calibri"/>
              <a:ea typeface="Calibri"/>
              <a:cs typeface="Arial"/>
            </a:endParaRPr>
          </a:p>
          <a:p>
            <a:pPr marL="342900" lvl="0" indent="-342900">
              <a:lnSpc>
                <a:spcPct val="115000"/>
              </a:lnSpc>
              <a:buFont typeface="+mj-cs"/>
              <a:buAutoNum type="arabic1Minus"/>
            </a:pPr>
            <a:r>
              <a:rPr lang="ar-IQ" sz="2800" dirty="0">
                <a:solidFill>
                  <a:schemeClr val="tx1"/>
                </a:solidFill>
                <a:latin typeface="Calibri"/>
                <a:ea typeface="Calibri"/>
                <a:cs typeface="Arial"/>
              </a:rPr>
              <a:t>مسرحية سينا</a:t>
            </a:r>
            <a:endParaRPr lang="en-US" sz="1800" dirty="0">
              <a:solidFill>
                <a:schemeClr val="tx1"/>
              </a:solidFill>
              <a:latin typeface="Calibri"/>
              <a:ea typeface="Calibri"/>
              <a:cs typeface="Arial"/>
            </a:endParaRPr>
          </a:p>
          <a:p>
            <a:pPr marL="342900" lvl="0" indent="-342900">
              <a:lnSpc>
                <a:spcPct val="115000"/>
              </a:lnSpc>
              <a:buFont typeface="+mj-cs"/>
              <a:buAutoNum type="arabic1Minus"/>
            </a:pPr>
            <a:r>
              <a:rPr lang="ar-IQ" sz="2800" dirty="0">
                <a:solidFill>
                  <a:schemeClr val="tx1"/>
                </a:solidFill>
                <a:latin typeface="Calibri"/>
                <a:ea typeface="Calibri"/>
                <a:cs typeface="Arial"/>
              </a:rPr>
              <a:t>مسرحية </a:t>
            </a:r>
            <a:r>
              <a:rPr lang="ar-IQ" sz="2800" dirty="0" err="1">
                <a:solidFill>
                  <a:schemeClr val="tx1"/>
                </a:solidFill>
                <a:latin typeface="Calibri"/>
                <a:ea typeface="Calibri"/>
                <a:cs typeface="Arial"/>
              </a:rPr>
              <a:t>بوليوكيت</a:t>
            </a:r>
            <a:endParaRPr lang="en-US" sz="1800" dirty="0">
              <a:solidFill>
                <a:schemeClr val="tx1"/>
              </a:solidFill>
              <a:latin typeface="Calibri"/>
              <a:ea typeface="Calibri"/>
              <a:cs typeface="Arial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+mj-cs"/>
              <a:buAutoNum type="arabic1Minus"/>
            </a:pPr>
            <a:r>
              <a:rPr lang="ar-IQ" sz="2800" dirty="0">
                <a:solidFill>
                  <a:schemeClr val="tx1"/>
                </a:solidFill>
                <a:latin typeface="Calibri"/>
                <a:ea typeface="Calibri"/>
                <a:cs typeface="Arial"/>
              </a:rPr>
              <a:t>مسرحية </a:t>
            </a:r>
            <a:r>
              <a:rPr lang="ar-IQ" sz="2800" dirty="0" err="1">
                <a:solidFill>
                  <a:schemeClr val="tx1"/>
                </a:solidFill>
                <a:latin typeface="Calibri"/>
                <a:ea typeface="Calibri"/>
                <a:cs typeface="Arial"/>
              </a:rPr>
              <a:t>نيكوميد</a:t>
            </a:r>
            <a:endParaRPr lang="en-US" sz="1800" dirty="0">
              <a:solidFill>
                <a:schemeClr val="tx1"/>
              </a:solidFill>
              <a:effectLst/>
              <a:latin typeface="Calibri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203805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IQ" sz="4000" dirty="0">
                <a:solidFill>
                  <a:srgbClr val="C00000"/>
                </a:solidFill>
                <a:latin typeface="Calibri"/>
                <a:ea typeface="Calibri"/>
                <a:cs typeface="Arial"/>
              </a:rPr>
              <a:t>ما رأي النقاد بمسرحية (السيد) </a:t>
            </a:r>
            <a:r>
              <a:rPr lang="ar-IQ" sz="4000" dirty="0" err="1">
                <a:solidFill>
                  <a:srgbClr val="C00000"/>
                </a:solidFill>
                <a:latin typeface="Calibri"/>
                <a:ea typeface="Calibri"/>
                <a:cs typeface="Arial"/>
              </a:rPr>
              <a:t>لكورني</a:t>
            </a:r>
            <a:r>
              <a:rPr lang="ar-IQ" sz="4000" dirty="0">
                <a:solidFill>
                  <a:srgbClr val="C00000"/>
                </a:solidFill>
                <a:latin typeface="Calibri"/>
                <a:ea typeface="Calibri"/>
                <a:cs typeface="Arial"/>
              </a:rPr>
              <a:t>؟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ar-IQ" sz="2800" b="1" dirty="0">
                <a:latin typeface="Calibri"/>
                <a:ea typeface="Calibri"/>
                <a:cs typeface="Arial"/>
              </a:rPr>
              <a:t>يرى النقاد ان مسرحية (السيد) تعد معلما مهما في ميدان الكتابة المسرحية ، </a:t>
            </a:r>
            <a:r>
              <a:rPr lang="ar-IQ" sz="2800" b="1" dirty="0" err="1">
                <a:latin typeface="Calibri"/>
                <a:ea typeface="Calibri"/>
                <a:cs typeface="Arial"/>
              </a:rPr>
              <a:t>لانها</a:t>
            </a:r>
            <a:r>
              <a:rPr lang="ar-IQ" sz="2800" b="1" dirty="0">
                <a:latin typeface="Calibri"/>
                <a:ea typeface="Calibri"/>
                <a:cs typeface="Arial"/>
              </a:rPr>
              <a:t> هي التي فتحت أبواب الخلود للمسرح الفرنسي .الى جانب ذلك لم تسلم من النقد وخصوصا في خروجها عن وحدة الزمن .</a:t>
            </a:r>
            <a:endParaRPr lang="en-US" sz="1800" b="1" dirty="0">
              <a:effectLst/>
              <a:latin typeface="Calibri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795073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ar-IQ" sz="4000" dirty="0">
                <a:solidFill>
                  <a:srgbClr val="C00000"/>
                </a:solidFill>
                <a:latin typeface="Calibri"/>
                <a:ea typeface="Calibri"/>
                <a:cs typeface="Arial"/>
              </a:rPr>
              <a:t>اهم ما </a:t>
            </a:r>
            <a:r>
              <a:rPr lang="ar-IQ" sz="4000" dirty="0" err="1">
                <a:solidFill>
                  <a:srgbClr val="C00000"/>
                </a:solidFill>
                <a:latin typeface="Calibri"/>
                <a:ea typeface="Calibri"/>
                <a:cs typeface="Arial"/>
              </a:rPr>
              <a:t>انمازت</a:t>
            </a:r>
            <a:r>
              <a:rPr lang="ar-IQ" sz="4000" dirty="0">
                <a:solidFill>
                  <a:srgbClr val="C00000"/>
                </a:solidFill>
                <a:latin typeface="Calibri"/>
                <a:ea typeface="Calibri"/>
                <a:cs typeface="Arial"/>
              </a:rPr>
              <a:t> به مسرحيات </a:t>
            </a:r>
            <a:r>
              <a:rPr lang="ar-IQ" sz="4000" dirty="0" err="1">
                <a:solidFill>
                  <a:srgbClr val="C00000"/>
                </a:solidFill>
                <a:latin typeface="Calibri"/>
                <a:ea typeface="Calibri"/>
                <a:cs typeface="Arial"/>
              </a:rPr>
              <a:t>كورني</a:t>
            </a:r>
            <a:r>
              <a:rPr lang="ar-IQ" sz="4000" dirty="0">
                <a:solidFill>
                  <a:srgbClr val="C00000"/>
                </a:solidFill>
                <a:latin typeface="Calibri"/>
                <a:ea typeface="Calibri"/>
                <a:cs typeface="Arial"/>
              </a:rPr>
              <a:t> ؟</a:t>
            </a:r>
            <a:endParaRPr lang="en-US" sz="2800" dirty="0">
              <a:latin typeface="Calibri"/>
              <a:ea typeface="Calibri"/>
              <a:cs typeface="Arial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ar-IQ" sz="2800" b="1" dirty="0">
                <a:solidFill>
                  <a:schemeClr val="tx1"/>
                </a:solidFill>
                <a:latin typeface="Calibri"/>
                <a:ea typeface="Calibri"/>
                <a:cs typeface="Arial"/>
              </a:rPr>
              <a:t>اختار ابطاله من النبلاء والاشراف والاقوياء الذين </a:t>
            </a:r>
            <a:r>
              <a:rPr lang="ar-IQ" sz="2800" b="1" dirty="0" err="1">
                <a:solidFill>
                  <a:schemeClr val="tx1"/>
                </a:solidFill>
                <a:latin typeface="Calibri"/>
                <a:ea typeface="Calibri"/>
                <a:cs typeface="Arial"/>
              </a:rPr>
              <a:t>لاينقادون</a:t>
            </a:r>
            <a:r>
              <a:rPr lang="ar-IQ" sz="2800" b="1" dirty="0">
                <a:solidFill>
                  <a:schemeClr val="tx1"/>
                </a:solidFill>
                <a:latin typeface="Calibri"/>
                <a:ea typeface="Calibri"/>
                <a:cs typeface="Arial"/>
              </a:rPr>
              <a:t> للأهواء البشرية والمضحين</a:t>
            </a:r>
            <a:endParaRPr lang="en-US" sz="1800" b="1" dirty="0">
              <a:solidFill>
                <a:schemeClr val="tx1"/>
              </a:solidFill>
              <a:latin typeface="Calibri"/>
              <a:ea typeface="Calibri"/>
              <a:cs typeface="Arial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ar-IQ" sz="2800" b="1" dirty="0">
                <a:solidFill>
                  <a:schemeClr val="tx1"/>
                </a:solidFill>
                <a:latin typeface="Calibri"/>
                <a:ea typeface="Calibri"/>
                <a:cs typeface="Arial"/>
              </a:rPr>
              <a:t>عبر عن معتقدات طبقته وعن تطلعها الى السيادة </a:t>
            </a:r>
            <a:endParaRPr lang="en-US" sz="1800" b="1" dirty="0">
              <a:solidFill>
                <a:schemeClr val="tx1"/>
              </a:solidFill>
              <a:latin typeface="Calibri"/>
              <a:ea typeface="Calibri"/>
              <a:cs typeface="Arial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ar-IQ" sz="2800" b="1" dirty="0">
                <a:solidFill>
                  <a:schemeClr val="tx1"/>
                </a:solidFill>
                <a:latin typeface="Calibri"/>
                <a:ea typeface="Calibri"/>
                <a:cs typeface="Arial"/>
              </a:rPr>
              <a:t>اراد تمكين الانسان من السمو</a:t>
            </a:r>
            <a:endParaRPr lang="en-US" sz="1800" b="1" dirty="0">
              <a:solidFill>
                <a:schemeClr val="tx1"/>
              </a:solidFill>
              <a:latin typeface="Calibri"/>
              <a:ea typeface="Calibri"/>
              <a:cs typeface="Arial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ar-IQ" sz="2800" b="1" dirty="0">
                <a:solidFill>
                  <a:schemeClr val="tx1"/>
                </a:solidFill>
                <a:latin typeface="Calibri"/>
                <a:ea typeface="Calibri"/>
                <a:cs typeface="Arial"/>
              </a:rPr>
              <a:t>اكتساب القدرة على الاضطلاع بجلائل الامور </a:t>
            </a:r>
            <a:endParaRPr lang="en-US" sz="1800" b="1" dirty="0">
              <a:solidFill>
                <a:schemeClr val="tx1"/>
              </a:solidFill>
              <a:latin typeface="Calibri"/>
              <a:ea typeface="Calibri"/>
              <a:cs typeface="Arial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ar-IQ" sz="2800" b="1" dirty="0">
                <a:solidFill>
                  <a:schemeClr val="tx1"/>
                </a:solidFill>
                <a:latin typeface="Calibri"/>
                <a:ea typeface="Calibri"/>
                <a:cs typeface="Arial"/>
              </a:rPr>
              <a:t>تمجيد الفضيلة والعزيمة والطموح </a:t>
            </a:r>
            <a:endParaRPr lang="en-US" sz="1800" b="1" dirty="0">
              <a:solidFill>
                <a:schemeClr val="tx1"/>
              </a:solidFill>
              <a:effectLst/>
              <a:latin typeface="Calibri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0590250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وافر">
  <a:themeElements>
    <a:clrScheme name="وافر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وافر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وافر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6</TotalTime>
  <Words>136</Words>
  <Application>Microsoft Office PowerPoint</Application>
  <PresentationFormat>عرض على الشاشة (3:4)‏</PresentationFormat>
  <Paragraphs>19</Paragraphs>
  <Slides>4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4</vt:i4>
      </vt:variant>
    </vt:vector>
  </HeadingPairs>
  <TitlesOfParts>
    <vt:vector size="5" baseType="lpstr">
      <vt:lpstr>وافر</vt:lpstr>
      <vt:lpstr>اعلام المذهب الكلاسيكي (كورني)</vt:lpstr>
      <vt:lpstr>كورني</vt:lpstr>
      <vt:lpstr>ما رأي النقاد بمسرحية (السيد) لكورني؟</vt:lpstr>
      <vt:lpstr>اهم ما انمازت به مسرحيات كورني ؟</vt:lpstr>
    </vt:vector>
  </TitlesOfParts>
  <Company>Enjoy My Fine Releases.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اعلام المذهب الكلاسيكي (كورني)</dc:title>
  <dc:creator>DR.Ahmed Saker 2o1O</dc:creator>
  <cp:lastModifiedBy>DR.Ahmed Saker 2o1O</cp:lastModifiedBy>
  <cp:revision>1</cp:revision>
  <dcterms:created xsi:type="dcterms:W3CDTF">2018-11-14T17:43:12Z</dcterms:created>
  <dcterms:modified xsi:type="dcterms:W3CDTF">2018-11-14T17:49:40Z</dcterms:modified>
</cp:coreProperties>
</file>