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IQ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B263FFA-017A-4A27-B677-79BE0A796A83}" type="datetimeFigureOut">
              <a:rPr lang="ar-IQ" smtClean="0"/>
              <a:t>09/08/1440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3A306D2-1128-42BB-BD5D-044F1E5402F5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5126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IQ" dirty="0" smtClean="0">
                <a:latin typeface="Arial" pitchFamily="34" charset="0"/>
                <a:cs typeface="Arial" pitchFamily="34" charset="0"/>
              </a:rPr>
              <a:t>المحاضرة </a:t>
            </a:r>
            <a:r>
              <a:rPr lang="ar-IQ" smtClean="0">
                <a:latin typeface="Arial" pitchFamily="34" charset="0"/>
                <a:cs typeface="Arial" pitchFamily="34" charset="0"/>
              </a:rPr>
              <a:t>الرابعة </a:t>
            </a:r>
            <a:endParaRPr lang="ar-IQ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733365" y="4509120"/>
            <a:ext cx="3309803" cy="1172589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15000"/>
              </a:lnSpc>
            </a:pPr>
            <a:r>
              <a:rPr lang="ar-IQ" sz="2400" b="1" dirty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تكملة الانواع </a:t>
            </a:r>
            <a:r>
              <a:rPr lang="ar-IQ" sz="2400" b="1" dirty="0" smtClean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الادبية</a:t>
            </a:r>
          </a:p>
          <a:p>
            <a:pPr>
              <a:lnSpc>
                <a:spcPct val="115000"/>
              </a:lnSpc>
            </a:pPr>
            <a:r>
              <a:rPr lang="ar-IQ" sz="2400" b="1" dirty="0" smtClean="0">
                <a:solidFill>
                  <a:srgbClr val="C00000"/>
                </a:solidFill>
                <a:latin typeface="Arial" pitchFamily="34" charset="0"/>
                <a:ea typeface="Calibri"/>
                <a:cs typeface="Arial" pitchFamily="34" charset="0"/>
              </a:rPr>
              <a:t>د. اسراء حسين جابر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endParaRPr lang="ar-IQ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6" y="-52469"/>
            <a:ext cx="4499992" cy="738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969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6768870" cy="86409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>
                <a:solidFill>
                  <a:schemeClr val="tx1"/>
                </a:solidFill>
              </a:rPr>
              <a:t>الشعر الغنائي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الشعر الغنائي 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PT Bold Heading"/>
              </a:rPr>
              <a:t>: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هو احد الانواع الادبية التي تشكل اطار النظرية الادبية القديمة والحديثة ، فقد تحدث عنه النقاد اليونان والرومان عنه وعن ماهيته ووظيفته وما يتصل به ، فألف كل من ارسطو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وهوراس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كتابا في فن الشعر تعرضا فيه للشعر الغنائي </a:t>
            </a:r>
            <a:r>
              <a:rPr lang="ar-IQ" b="1" dirty="0">
                <a:latin typeface="Calibri"/>
                <a:ea typeface="Calibri"/>
                <a:cs typeface="Simplified Arabic"/>
              </a:rPr>
              <a:t>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واشار النقاد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السوفيت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فين تعرضهم لهذا الجنس الى </a:t>
            </a:r>
            <a:r>
              <a:rPr lang="ar-IQ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بوشكين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كواحد من اعظم الشعراء الذين حققوا العلاقة المتبادلة في شعرهم بين الصورة الغنائية وشخصيتهم وبين الشعب وتجربتهم الابداعية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اهتم بهذا الجنس النقاد القدامى وعلى غرارهم فعل النقاد المحدثون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تطرقت النظرية الادبية الى ما يتصل بالشعر الغنائي (تعرفه، ماهيته، تطوره، ازدهاره)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اصبح الشعر الغنائي في نظر النقاد الغربيين المحدثين ظاهرة متميزة ملحوظة لدى شعراء الرومانتيكية الغربية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449801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10801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5000"/>
              </a:lnSpc>
            </a:pPr>
            <a:r>
              <a:rPr lang="ar-IQ" sz="2800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ما موقف المنظرون </a:t>
            </a:r>
            <a:r>
              <a:rPr lang="ar-IQ" sz="2800" b="1" dirty="0" err="1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السوفيت</a:t>
            </a:r>
            <a:r>
              <a:rPr lang="ar-IQ" sz="2800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 من القصيدة الغنائية ؟</a:t>
            </a:r>
            <a:r>
              <a:rPr lang="en-US" sz="2800" dirty="0">
                <a:latin typeface="Calibri"/>
                <a:ea typeface="Calibri"/>
                <a:cs typeface="Arial"/>
              </a:rPr>
              <a:t/>
            </a:r>
            <a:br>
              <a:rPr lang="en-US" sz="2800" dirty="0">
                <a:latin typeface="Calibri"/>
                <a:ea typeface="Calibri"/>
                <a:cs typeface="Arial"/>
              </a:rPr>
            </a:br>
            <a:endParaRPr lang="ar-IQ" sz="2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كان للمنظرين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السوفيت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موقفا خاصا لاسيما حول مضمون القصيدة الغنائية فهم يرون ان القيمة الاجتماعية للمضمون وللفكرة الفنية تعد جوهرية بالنسبة للشعر الغنائي السوفيتي المعاصر ويستشهدون بشعر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ماياكوفسكي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الذي يعد من اشهر الادباء الروس المحدثين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 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77072"/>
            <a:ext cx="374441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849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IQ" dirty="0" smtClean="0"/>
              <a:t>الرواية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492" y="2060848"/>
            <a:ext cx="6777317" cy="41764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هي من الاجناس التي حظيت بالمكان المفضل في نظرية الادب الحديثة ، اذ اطلق عليها </a:t>
            </a: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(</a:t>
            </a:r>
            <a:r>
              <a:rPr lang="ar-IQ" b="1" dirty="0" err="1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كوزنيوف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) (</a:t>
            </a: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ملحمة العصر الحديث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) ،وذلك لما لها من خصوصيات فنية تستطيع ان تستوعب المشكلات الاجتماعية والسياسية والفكرية والتي لا يستطيع الشعر ان يلبي متطلباتها</a:t>
            </a:r>
            <a:r>
              <a:rPr lang="ar-IQ" b="1" dirty="0">
                <a:latin typeface="Calibri"/>
                <a:ea typeface="Calibri"/>
                <a:cs typeface="Simplified Arabic"/>
              </a:rPr>
              <a:t>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بحث المنظرون في اصول هذا الجنس ومراحل تطوره انواعه مواقف المذاهب الادبية المختلفة منه ، كما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بحثو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مضامينه وقدرته على الوفاء بمشاكل العصر وهنوا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بخصائصة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الفنية ، واشاروا الى الاعمال العظيمة منه لا سيما التي نالت شهرة واحتلت مكانا مرموقا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اشاروا الى اول الروايات ظهورا (روايات الفروسية ، روايات الشطار ، الروايات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السايكولوجية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والفلسفية ، والاخلاقية ، ورواية الخديعة ) وكان المرور عليها سريعا لعدم تكامل المتطلبات الفنية الروائية فيها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024911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ملاحظة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**عد الكثير من النقاد رواية (</a:t>
            </a:r>
            <a:r>
              <a:rPr lang="ar-IQ" b="1" dirty="0" err="1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مانون</a:t>
            </a:r>
            <a:r>
              <a:rPr lang="ar-IQ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 ليسكو) للكاتب الفرنسي انطوان </a:t>
            </a:r>
            <a:r>
              <a:rPr lang="ar-IQ" b="1" dirty="0" err="1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بريفو</a:t>
            </a:r>
            <a:r>
              <a:rPr lang="ar-IQ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 من الاعمال العظيمة التي اقترنت بملحمة عصر النهضة التي ينسبها بلزاك الى اكثر الاعمال كمالا ، والتي يقول عنها </a:t>
            </a:r>
            <a:r>
              <a:rPr lang="ar-IQ" b="1" dirty="0" err="1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موبسان</a:t>
            </a:r>
            <a:r>
              <a:rPr lang="ar-IQ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 (تؤلف </a:t>
            </a:r>
            <a:r>
              <a:rPr lang="ar-IQ" b="1" dirty="0" err="1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مانون</a:t>
            </a:r>
            <a:r>
              <a:rPr lang="ar-IQ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 ليسكو) شكلا جذابا للرواية المعاصرة ، وكذلك حظيت بالعديد من الدراسات .فقد وجدو انها خطوة باتجاه الرواية </a:t>
            </a:r>
            <a:r>
              <a:rPr lang="ar-IQ" b="1" dirty="0" err="1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السايكولوجية</a:t>
            </a:r>
            <a:r>
              <a:rPr lang="ar-IQ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980947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86409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5000"/>
              </a:lnSpc>
            </a:pPr>
            <a:r>
              <a:rPr lang="ar-IQ" sz="2400" b="1" dirty="0" smtClean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/>
            </a:r>
            <a:br>
              <a:rPr lang="ar-IQ" sz="2400" b="1" dirty="0" smtClean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</a:br>
            <a:r>
              <a:rPr lang="ar-IQ" sz="2400" b="1" dirty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/>
            </a:r>
            <a:br>
              <a:rPr lang="ar-IQ" sz="2400" b="1" dirty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</a:br>
            <a:r>
              <a:rPr lang="ar-IQ" sz="2400" b="1" dirty="0" smtClean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عصر </a:t>
            </a:r>
            <a:r>
              <a:rPr lang="ar-IQ" sz="2400" b="1" dirty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النهضة فرضت الرواية الروسية سيطرتها على كل الاجناس ؟</a:t>
            </a:r>
            <a:r>
              <a:rPr lang="en-US" sz="2400" dirty="0"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latin typeface="Calibri"/>
                <a:ea typeface="Calibri"/>
                <a:cs typeface="Arial"/>
              </a:rPr>
            </a:br>
            <a:r>
              <a:rPr lang="ar-IQ" sz="2400" b="1" dirty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بعد </a:t>
            </a:r>
            <a:endParaRPr lang="ar-IQ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وذلك بفض اعمال عمالقة كتابها وفي مقدمتهم تولستوي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ودستوفسكي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اللذين اكتشفا قيمة الحياة الاعتيادية التي يعيشها الناس البسطاء وكتنت نماذج هذه الطبقة تمثل انعطافا جديدا في موقع البطل وفاعليته في الرواية الروسية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وتعد رواية (الجريمة والعقاب)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لدستويفسكي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افضل نموذج لهذا التطور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** الرواية الغربية عادت لتنافس الرواية الروسية متمثلة في اعمال عمالقة كتابها امثال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همنغواي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</a:t>
            </a:r>
            <a:r>
              <a:rPr lang="ar-IQ" b="1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فولكنر</a:t>
            </a: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، </a:t>
            </a:r>
            <a:r>
              <a:rPr lang="ar-IQ" b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وكاشيك</a:t>
            </a:r>
            <a:endParaRPr lang="en-US" sz="180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29934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وستن">
  <a:themeElements>
    <a:clrScheme name="أوستن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أوستن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أوستن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28</TotalTime>
  <Words>410</Words>
  <Application>Microsoft Office PowerPoint</Application>
  <PresentationFormat>عرض على الشاشة (3:4)‏</PresentationFormat>
  <Paragraphs>22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أوستن</vt:lpstr>
      <vt:lpstr>المحاضرة الرابعة </vt:lpstr>
      <vt:lpstr>الشعر الغنائي</vt:lpstr>
      <vt:lpstr>ما موقف المنظرون السوفيت من القصيدة الغنائية ؟ </vt:lpstr>
      <vt:lpstr>الرواية </vt:lpstr>
      <vt:lpstr>ملاحظة </vt:lpstr>
      <vt:lpstr>  عصر النهضة فرضت الرواية الروسية سيطرتها على كل الاجناس ؟ بعد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الرابعة في المذاهب الادبية </dc:title>
  <dc:creator>DR.Ahmed Saker 2o1O</dc:creator>
  <cp:lastModifiedBy>DR.Ahmed Saker 2o1O</cp:lastModifiedBy>
  <cp:revision>8</cp:revision>
  <dcterms:created xsi:type="dcterms:W3CDTF">2018-10-23T12:14:17Z</dcterms:created>
  <dcterms:modified xsi:type="dcterms:W3CDTF">2019-04-14T19:50:20Z</dcterms:modified>
</cp:coreProperties>
</file>