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4</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الايكولوجيا والانثروبولوجيا الحضرية وما بينهما</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901" y="952501"/>
            <a:ext cx="9180162" cy="6248400"/>
          </a:xfrm>
        </p:spPr>
        <p:txBody>
          <a:bodyPr>
            <a:noAutofit/>
          </a:bodyPr>
          <a:lstStyle/>
          <a:p>
            <a:pPr indent="457200" algn="just">
              <a:lnSpc>
                <a:spcPct val="150000"/>
              </a:lnSpc>
              <a:spcAft>
                <a:spcPts val="800"/>
              </a:spcAft>
            </a:pPr>
            <a:r>
              <a:rPr lang="ar-IQ" sz="2000" dirty="0"/>
              <a:t>بالنسبة للعلاقة بين الايكولوجيا والانثروبولوجيا الحضرية نجد أن كل منهما قد يشكل مرادفاً للأخر، وأن كان مصطلح الايكولوجيا والذي يعني علاقة الانسان بالبيئة قد يشمل كل البيئات البشرية (ريفية-حضرية-بدوية)، إلا أن مجال اهتمام الانثروبولوجيا الحضرية هو دراسة المدينة يقربنا كثيراً من مفهوم الايكولوجيا. فالمدينة لها نمط من التكنولوجيا وقيم ثقافية ارتبط ظهورها بواقع المدينة والمجتمع الحضري، وانعكس ذلك على سمات الشخصية الحضرية، وكذلك أسلوب حياتها، وهذا هو مضمون مصطلح الايكولوجيا والذي يربط في إطار واحد بين البيئة والشخصية، ومدى التفاعل بينهما وعلاقة التأثير والتأثر المتبادلين، تلك العلاقة التي تشير في كثير من الأحيان الى التكامل والاتساق بين البيئة وانعكاساتها على سلوك الافراد في مجتمع معين وفي فترة تاريخية معينة.</a:t>
            </a:r>
            <a:endParaRPr lang="en-US" sz="2000" dirty="0"/>
          </a:p>
          <a:p>
            <a:pPr indent="457200" algn="just" rtl="1">
              <a:lnSpc>
                <a:spcPct val="150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pPr indent="457200" algn="just">
              <a:lnSpc>
                <a:spcPct val="150000"/>
              </a:lnSpc>
              <a:spcAft>
                <a:spcPts val="800"/>
              </a:spcAft>
            </a:pPr>
            <a:r>
              <a:rPr lang="ar-IQ" sz="2000" dirty="0"/>
              <a:t>ومن الملاحظ أنه عندما نتكلم عن مفهوم البيئة نجد بعض الصعوبات المتعلقة بدرجة الاتفاق والاختلاف بين العلماء وخاصة علماء الاجتماع والانثروبولوجيا حول المجال الخاص بالإيكولوجيا، فقد تنوعت التعريفات بين الاهتمام بالمجتمع وتنظيماته، وكذلك الاهتمام بالتوزيع المكاني للأشخاص والمؤسسات والعمليات التي يتضمنها، واشكال وانماط التوزيع، فضلا عن التأكيد على العوامل الثقافية والاجتماعية والنفسية. وقد أوضح أحد العلماء وهو (فيري </a:t>
            </a:r>
            <a:r>
              <a:rPr lang="en-US" sz="2000" dirty="0" err="1"/>
              <a:t>Firy</a:t>
            </a:r>
            <a:r>
              <a:rPr lang="ar-IQ" sz="2000" dirty="0"/>
              <a:t>) في دراسته لبعض المدن الحضرية أن بيئة الناس وتنظيماتهم تتحدد بواسطة القيم العاطفية بنفس القدر الذي تتحدد فيه القيم الاقتصادية.</a:t>
            </a:r>
            <a:endParaRPr lang="en-US" sz="2000" dirty="0"/>
          </a:p>
          <a:p>
            <a:pPr indent="457200" algn="just">
              <a:lnSpc>
                <a:spcPct val="150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601" y="1714500"/>
            <a:ext cx="9319862" cy="6184900"/>
          </a:xfrm>
        </p:spPr>
        <p:txBody>
          <a:bodyPr>
            <a:noAutofit/>
          </a:bodyPr>
          <a:lstStyle/>
          <a:p>
            <a:r>
              <a:rPr lang="ar-IQ" sz="2000" dirty="0"/>
              <a:t>من هذا يتضح لنا أن دراسة الايكولوجيا لها علاقة كبيرة بدراسة المدينة والمجتمع الحضري، ونتيجة لهذا لا بد من توضيح بعض المفاهيم المرتبطة بالأنثروبولوجيا الحضرية، وهي ما يأتي:</a:t>
            </a:r>
            <a:endParaRPr lang="en-US" sz="2000" dirty="0"/>
          </a:p>
          <a:p>
            <a:pPr lvl="0"/>
            <a:r>
              <a:rPr lang="ar-IQ" sz="2000" dirty="0"/>
              <a:t>المدينة</a:t>
            </a:r>
            <a:endParaRPr lang="en-US" sz="2000" dirty="0"/>
          </a:p>
          <a:p>
            <a:pPr lvl="0"/>
            <a:r>
              <a:rPr lang="ar-IQ" sz="2000" dirty="0"/>
              <a:t>المجتمع المحلي</a:t>
            </a:r>
            <a:endParaRPr lang="en-US" sz="2000" dirty="0"/>
          </a:p>
          <a:p>
            <a:pPr lvl="0"/>
            <a:r>
              <a:rPr lang="ar-IQ" sz="2000" dirty="0"/>
              <a:t>التحضر</a:t>
            </a:r>
            <a:endParaRPr lang="en-US" sz="2000" dirty="0"/>
          </a:p>
          <a:p>
            <a:pPr lvl="0"/>
            <a:r>
              <a:rPr lang="ar-IQ" sz="2000" dirty="0"/>
              <a:t>الحضرية</a:t>
            </a:r>
            <a:endParaRPr lang="en-US" sz="2000" dirty="0"/>
          </a:p>
          <a:p>
            <a:pPr indent="457200" algn="just">
              <a:lnSpc>
                <a:spcPct val="150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4033" y="460858"/>
            <a:ext cx="9965267" cy="6447942"/>
          </a:xfrm>
        </p:spPr>
        <p:txBody>
          <a:bodyPr>
            <a:noAutofit/>
          </a:bodyPr>
          <a:lstStyle/>
          <a:p>
            <a:pPr indent="457200" algn="just">
              <a:lnSpc>
                <a:spcPct val="150000"/>
              </a:lnSpc>
              <a:spcAft>
                <a:spcPts val="800"/>
              </a:spcAft>
            </a:pPr>
            <a:r>
              <a:rPr lang="ar-IQ" b="1" dirty="0"/>
              <a:t>. </a:t>
            </a:r>
            <a:r>
              <a:rPr lang="ar-IQ" sz="2000" b="1" dirty="0"/>
              <a:t>المدينة:</a:t>
            </a:r>
            <a:r>
              <a:rPr lang="ar-IQ" sz="2000" dirty="0"/>
              <a:t> أن مفهوم المدينة يشير إلى جماعة تعيش على مبادلة المنتجات المصنوعة والخدمات اللازمة للحصول على الطعام والمواد الخام، ويعتمد ودودها الفعلي على هذه المبادلة، وهي بذلك تختلف عن القرية التي يحصل سكانها على طعامهم والمواد الخام اللازمة لهم من المناطق القريبة منهم. أن منطقة استغلالهم للأرض تحددها المسافة التي يستطيع أن يمشيها المرء ليعمل في الحقول ثم يعود في نفس اليوم، وعدد السكان الذين يمكن أن يعيشوا في مستوى حياة القرية يختلف بطبيعة الحال باختلاف البيئة، ولكن من النادر أن يزيد عن بضع مئات من الانفس، اما المدينة فليس لها حد معروف لعدد سكانها، وكثيرا ما تتطور القرية إلى المدينة في خطوات لا يكاد يشعر بها أحد</a:t>
            </a:r>
            <a:r>
              <a:rPr lang="ar-IQ" sz="2000" b="1" dirty="0"/>
              <a:t>.</a:t>
            </a:r>
            <a:r>
              <a:rPr lang="ar-IQ" sz="2000" dirty="0"/>
              <a:t> بينما تناول لويس </a:t>
            </a:r>
            <a:r>
              <a:rPr lang="ar-IQ" sz="2000" dirty="0" err="1"/>
              <a:t>ممفورد</a:t>
            </a:r>
            <a:r>
              <a:rPr lang="ar-IQ" sz="2000" dirty="0"/>
              <a:t> </a:t>
            </a:r>
            <a:r>
              <a:rPr lang="en-US" sz="2000" dirty="0"/>
              <a:t>Lewis Mumford</a:t>
            </a:r>
            <a:r>
              <a:rPr lang="ar-IQ" sz="2000" dirty="0"/>
              <a:t> المدينة باعتبارها حقيقة تاريخية في المكان والزمان، ومن هذه النقطة فأن تاريخها يمكن استقراؤها من خلال الرواسب التاريخية التي تكشف أن المدينة هي المكان الذي تلتقي فيه كل عناصر الحياة المنتشرة والكثيرة، فيها تتعدد وجوه الإنتاج الحضري كما تتحول بداخلها الخبرة والتجارب الإنسانية إلى </a:t>
            </a:r>
            <a:r>
              <a:rPr lang="ar-IQ" sz="2000" dirty="0" err="1"/>
              <a:t>أشارات</a:t>
            </a:r>
            <a:r>
              <a:rPr lang="ar-IQ" sz="2000" dirty="0"/>
              <a:t> ورموز وأنماط للسلوك وقواعد للنظام، وتعد المدينة العاصمة  </a:t>
            </a:r>
            <a:r>
              <a:rPr lang="en-US" sz="2000" dirty="0" err="1"/>
              <a:t>Metroplos</a:t>
            </a:r>
            <a:r>
              <a:rPr lang="ar-IQ" sz="2000" dirty="0"/>
              <a:t> بمثابة مركز تتمثل فيه أعلى صور التراكم الزمني والمكاني، ومن ينظر اليها باعتبارها بؤرة يتجمع فيها كل ما حققه الانسان في ماضيه وحاضرة.</a:t>
            </a:r>
            <a:endParaRPr lang="en-US" sz="2000" dirty="0"/>
          </a:p>
          <a:p>
            <a:pPr indent="457200" algn="just">
              <a:lnSpc>
                <a:spcPct val="150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600" y="825500"/>
            <a:ext cx="8253062" cy="5539997"/>
          </a:xfrm>
        </p:spPr>
        <p:txBody>
          <a:bodyPr>
            <a:noAutofit/>
          </a:bodyPr>
          <a:lstStyle/>
          <a:p>
            <a:pPr lvl="1" indent="457200" algn="just">
              <a:lnSpc>
                <a:spcPct val="107000"/>
              </a:lnSpc>
              <a:spcAft>
                <a:spcPts val="800"/>
              </a:spcAft>
            </a:pPr>
            <a:r>
              <a:rPr lang="ar-IQ" sz="2400" b="1" dirty="0"/>
              <a:t>المجتمع المحلي:</a:t>
            </a:r>
            <a:r>
              <a:rPr lang="ar-IQ" sz="2400" dirty="0"/>
              <a:t> في الاستخدام الانثروبولوجي </a:t>
            </a:r>
            <a:r>
              <a:rPr lang="ar-IQ" sz="2400" dirty="0" err="1"/>
              <a:t>والسوسيولوجي</a:t>
            </a:r>
            <a:r>
              <a:rPr lang="ar-IQ" sz="2400" dirty="0"/>
              <a:t> الشائع يشير الى جماعة من الافراد الذين تجمع بينهم روابط عديدة متنوعة، ويشتركون في قدر من المصالح والاهتمامات. وهو يشير كذلك الى ارتباط تلك الجماعة بحيز مكاني محدد ومحدود كالبلدة الصغيرة، أو جزء من المدينة (الحي)، وبذلك ينطوي المفهوم كما يستخدمه المتخصصون في العلوم الاجتماعية على فكرة المعية (أي العيش معا والسعي نحو تحقيق استمرار الحياة)، والشعور بالانتماء والاستمرار في الوجود داخل نطاق جغرافي محلي معين. كما يتضمن المفهوم مجموعة من العلاقات بين الافراد الذين يكونون هذه الجماعة الكبيرة، وهي علاقات تحكمها قواعد ومبادئ معينة.</a:t>
            </a:r>
            <a:endParaRPr lang="en-US" sz="2400" dirty="0"/>
          </a:p>
          <a:p>
            <a:pPr lvl="1" indent="457200" algn="just">
              <a:lnSpc>
                <a:spcPct val="107000"/>
              </a:lnSpc>
              <a:spcAft>
                <a:spcPts val="800"/>
              </a:spcAft>
            </a:pP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9033" y="810003"/>
            <a:ext cx="8807629" cy="6047997"/>
          </a:xfrm>
        </p:spPr>
        <p:txBody>
          <a:bodyPr>
            <a:noAutofit/>
          </a:bodyPr>
          <a:lstStyle/>
          <a:p>
            <a:pPr marL="628650" indent="-342900" algn="just">
              <a:lnSpc>
                <a:spcPct val="107000"/>
              </a:lnSpc>
              <a:spcAft>
                <a:spcPts val="800"/>
              </a:spcAft>
            </a:pPr>
            <a:r>
              <a:rPr lang="ar-IQ" sz="2000" b="1" dirty="0"/>
              <a:t>التحضر:</a:t>
            </a:r>
            <a:r>
              <a:rPr lang="ar-IQ" sz="2000" dirty="0"/>
              <a:t> مفهوم ديناميكي وظاهرة اجتماعية عرفها المجتمع البشري منذ اكثر من خمسة الاف سنة في الأراضي الرسوبية لبلاد ما بين النهرين ووادي نهر النيل حين أعاد الانسان تنظيم انتشاره فاستوطن في مستقرات حضرية تتمركز بالتركيز السكاني والتكتل البشري عرفت فيما بعد بالمدن المبكرة في التاريخ، وسواء كانت دوافع ذلك الاستيطان دوافع نفسيه تتمثل في خوف الانسان ورغبته بالأمن، أم دوافع الرغبة بالتجمع والاستئناس مع بني جنسه، أم غير ذلك من الأسباب والدوافع، فقد تطلب ذلك الاستيطان والانتقال من حياة التنقل والترحال أو من حياة العيش في مستوطنات ريفية زراعية الى الاستقرار والسكن في مستوطنات حضرية. كما ان التحضر ليس مجرد تكدس سكاني في بيئة جغرافية محددة، وان كان يتضمن ذلك بل هو تغير بنيوي يكتسب صيغته النهائية من </a:t>
            </a:r>
            <a:r>
              <a:rPr lang="ar-IQ" sz="2000" dirty="0" err="1"/>
              <a:t>تعالق</a:t>
            </a:r>
            <a:r>
              <a:rPr lang="ar-IQ" sz="2000" dirty="0"/>
              <a:t> ارتباطي بين متغيرات (الاجتماع البشري، والبيئة المكانية، والتنظيم الحضري)، والتحضر يتمثل في مظهرين هما المظهر السلوكي، والمظهر البنائي. وقد نظر بعض الكُتاب إلى التحضر بعيداً عن المشكلات الاجتماعية باعتباره إحدى النعم التي جاءت بها الرأسمالية لتنقذ البشر من عهود الاقطاع والبداوة والتخلف، وقد نما هذا الفكر الإيجابي تدريجياً ازاء التحضر من خلال كتابات ماركس، وغيرها من الكتابات التي عدت القروية ضرباً من التخلف، ولكن أنجلز اختلف مع ماركس في هذا الموقف حيث رأى في التحضر ظرفاً يفضي إلى عزلة الأنسان ومعاناته من الوحدة</a:t>
            </a:r>
            <a:r>
              <a:rPr lang="ar-IQ" sz="2000" b="1" dirty="0"/>
              <a:t>.</a:t>
            </a:r>
            <a:r>
              <a:rPr lang="ar-IQ" sz="2000" dirty="0"/>
              <a:t> وذلك حسب رأي أنجلز أن التحضر خاص بالحياة في المدينة التي تتسم بالتخصص وتقسيم العمل وهذا ما قد يؤدي إلى الوحدة والشعور بالملل نتيجة الروتين في الحياة اليومية.</a:t>
            </a:r>
            <a:endParaRPr lang="en-US" sz="2000" dirty="0"/>
          </a:p>
          <a:p>
            <a:pPr marL="628650" indent="-342900" algn="just">
              <a:lnSpc>
                <a:spcPct val="107000"/>
              </a:lnSpc>
              <a:spcAft>
                <a:spcPts val="800"/>
              </a:spcAft>
            </a:pPr>
            <a:endParaRPr lang="en-US" sz="2000" dirty="0"/>
          </a:p>
        </p:txBody>
      </p:sp>
    </p:spTree>
    <p:extLst>
      <p:ext uri="{BB962C8B-B14F-4D97-AF65-F5344CB8AC3E}">
        <p14:creationId xmlns:p14="http://schemas.microsoft.com/office/powerpoint/2010/main" val="230963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79600" y="898942"/>
            <a:ext cx="8978900" cy="5262979"/>
          </a:xfrm>
          <a:prstGeom prst="rect">
            <a:avLst/>
          </a:prstGeom>
        </p:spPr>
        <p:txBody>
          <a:bodyPr wrap="square">
            <a:spAutoFit/>
          </a:bodyPr>
          <a:lstStyle/>
          <a:p>
            <a:pPr algn="justLow" rtl="1">
              <a:spcAft>
                <a:spcPts val="0"/>
              </a:spcAft>
            </a:pPr>
            <a:r>
              <a:rPr lang="ar-IQ" sz="2400" b="1" dirty="0">
                <a:ea typeface="Times New Roman" panose="02020603050405020304" pitchFamily="18" charset="0"/>
                <a:cs typeface="Simplified Arabic" panose="02020603050405020304" pitchFamily="18" charset="-78"/>
              </a:rPr>
              <a:t>الحضرية:</a:t>
            </a:r>
            <a:r>
              <a:rPr lang="ar-IQ" sz="2400" dirty="0">
                <a:ea typeface="Times New Roman" panose="02020603050405020304" pitchFamily="18" charset="0"/>
                <a:cs typeface="Simplified Arabic" panose="02020603050405020304" pitchFamily="18" charset="-78"/>
              </a:rPr>
              <a:t> تعمل على تحول الحياة الريفية أو الشعبية وتخلق حياة حضرية جديدة نظراً لأنه لا يمكن الفصل بين نمو المدن وتشكيل علاقاتها الاقتصادية والسياسية بالمناطق الريفية، وعلى ذلك فأثار الحضرية تشمل الأنماط المتغيرة للتركيب السكاني والتنظيم السياسي والاقتصادي للمجتمعات المحلية والريفية نتيجة تزايد الاعتماد المتبادل بينها وبين المراكز الحضرية. والحضرية هي نماذج الثقافة والتفاعل الاجتماعي التي تنجم عن تركز عدد كبير من السكان في مناطق محدودة نسبياً، وتعكس الحضرية تنظيم المجتمع في حدود تقسيم العمل المعقد، ومستويات التكنولوجيا المتفوقة، والتنقل الاجتماعي السريع، والاعتماد المتبادل بين أعضائه في أداء الوظائف الاقتصادية، والعلاقات الاجتماعية غير الشخصية، والواقع أن كتابات </a:t>
            </a:r>
            <a:r>
              <a:rPr lang="ar-IQ" sz="2400" dirty="0" err="1">
                <a:ea typeface="Times New Roman" panose="02020603050405020304" pitchFamily="18" charset="0"/>
                <a:cs typeface="Simplified Arabic" panose="02020603050405020304" pitchFamily="18" charset="-78"/>
              </a:rPr>
              <a:t>زيمل</a:t>
            </a:r>
            <a:r>
              <a:rPr lang="ar-IQ" sz="2400" dirty="0">
                <a:ea typeface="Times New Roman" panose="02020603050405020304" pitchFamily="18" charset="0"/>
                <a:cs typeface="Simplified Arabic" panose="02020603050405020304" pitchFamily="18" charset="-78"/>
              </a:rPr>
              <a:t>، </a:t>
            </a:r>
            <a:r>
              <a:rPr lang="ar-IQ" sz="2400" dirty="0" err="1">
                <a:ea typeface="Times New Roman" panose="02020603050405020304" pitchFamily="18" charset="0"/>
                <a:cs typeface="Simplified Arabic" panose="02020603050405020304" pitchFamily="18" charset="-78"/>
              </a:rPr>
              <a:t>وسوروكن</a:t>
            </a:r>
            <a:r>
              <a:rPr lang="ar-IQ" sz="2400" dirty="0">
                <a:ea typeface="Times New Roman" panose="02020603050405020304" pitchFamily="18" charset="0"/>
                <a:cs typeface="Simplified Arabic" panose="02020603050405020304" pitchFamily="18" charset="-78"/>
              </a:rPr>
              <a:t>، </a:t>
            </a:r>
            <a:r>
              <a:rPr lang="ar-IQ" sz="2400" dirty="0" err="1">
                <a:ea typeface="Times New Roman" panose="02020603050405020304" pitchFamily="18" charset="0"/>
                <a:cs typeface="Simplified Arabic" panose="02020603050405020304" pitchFamily="18" charset="-78"/>
              </a:rPr>
              <a:t>وزيمرمان</a:t>
            </a:r>
            <a:r>
              <a:rPr lang="ar-IQ" sz="2400" dirty="0">
                <a:ea typeface="Times New Roman" panose="02020603050405020304" pitchFamily="18" charset="0"/>
                <a:cs typeface="Simplified Arabic" panose="02020603050405020304" pitchFamily="18" charset="-78"/>
              </a:rPr>
              <a:t>، وبارك وورث تطرح مجموعة من الخصائص التي تميز الحضرية كطريقة للحياة. وتعتبر كتابات وورث هي الاتجاه الأساسي في هذا الصدد، حيث قدم دراسة هامه بعنوان "الحضرية كطريقة للحياة"، وهناك اتجاه اخر يتناول الحضرية في ضوء فكرة المتصل الريفي الحضري حينما نفترض تدرجا في المجتمعات بين قطبي ريفي وحضري، بحيث يمكن تصنيف المجتمعات على نقط مختلفة من هذا المتصل، وصاحب هذا الاتجاه هو </a:t>
            </a:r>
            <a:r>
              <a:rPr lang="ar-IQ" sz="2400" dirty="0" err="1">
                <a:ea typeface="Times New Roman" panose="02020603050405020304" pitchFamily="18" charset="0"/>
                <a:cs typeface="Simplified Arabic" panose="02020603050405020304" pitchFamily="18" charset="-78"/>
              </a:rPr>
              <a:t>ربورت</a:t>
            </a:r>
            <a:r>
              <a:rPr lang="ar-IQ" sz="2400" dirty="0">
                <a:ea typeface="Times New Roman" panose="02020603050405020304" pitchFamily="18" charset="0"/>
                <a:cs typeface="Simplified Arabic" panose="02020603050405020304" pitchFamily="18" charset="-78"/>
              </a:rPr>
              <a:t> </a:t>
            </a:r>
            <a:r>
              <a:rPr lang="ar-IQ" sz="2400" dirty="0" err="1">
                <a:ea typeface="Times New Roman" panose="02020603050405020304" pitchFamily="18" charset="0"/>
                <a:cs typeface="Simplified Arabic" panose="02020603050405020304" pitchFamily="18" charset="-78"/>
              </a:rPr>
              <a:t>ردفيلد</a:t>
            </a:r>
            <a:r>
              <a:rPr lang="ar-IQ" sz="2400" dirty="0">
                <a:ea typeface="Times New Roman" panose="02020603050405020304" pitchFamily="18" charset="0"/>
                <a:cs typeface="Simplified Arabic" panose="02020603050405020304" pitchFamily="18" charset="-78"/>
              </a:rPr>
              <a:t>.</a:t>
            </a:r>
            <a:endParaRPr lang="en-US" sz="2400" dirty="0">
              <a:effectLst/>
              <a:ea typeface="Times New Roman" panose="02020603050405020304" pitchFamily="18" charset="0"/>
            </a:endParaRPr>
          </a:p>
        </p:txBody>
      </p:sp>
    </p:spTree>
    <p:extLst>
      <p:ext uri="{BB962C8B-B14F-4D97-AF65-F5344CB8AC3E}">
        <p14:creationId xmlns:p14="http://schemas.microsoft.com/office/powerpoint/2010/main" val="37478190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62</TotalTime>
  <Words>1018</Words>
  <Application>Microsoft Office PowerPoint</Application>
  <PresentationFormat>مخصص</PresentationFormat>
  <Paragraphs>17</Paragraphs>
  <Slides>8</Slides>
  <Notes>0</Notes>
  <HiddenSlides>0</HiddenSlides>
  <MMClips>0</MMClips>
  <ScaleCrop>false</ScaleCrop>
  <HeadingPairs>
    <vt:vector size="4" baseType="variant">
      <vt:variant>
        <vt:lpstr>نسق</vt:lpstr>
      </vt:variant>
      <vt:variant>
        <vt:i4>1</vt:i4>
      </vt:variant>
      <vt:variant>
        <vt:lpstr>عناوين الشرائح</vt:lpstr>
      </vt:variant>
      <vt:variant>
        <vt:i4>8</vt:i4>
      </vt:variant>
    </vt:vector>
  </HeadingPairs>
  <TitlesOfParts>
    <vt:vector size="9"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26</cp:revision>
  <dcterms:created xsi:type="dcterms:W3CDTF">1980-01-01T20:09:53Z</dcterms:created>
  <dcterms:modified xsi:type="dcterms:W3CDTF">2020-02-21T16:19:14Z</dcterms:modified>
</cp:coreProperties>
</file>