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48" r:id="rId1"/>
  </p:sldMasterIdLst>
  <p:sldIdLst>
    <p:sldId id="256" r:id="rId2"/>
    <p:sldId id="257" r:id="rId3"/>
    <p:sldId id="258" r:id="rId4"/>
    <p:sldId id="259" r:id="rId5"/>
    <p:sldId id="260" r:id="rId6"/>
    <p:sldId id="261" r:id="rId7"/>
    <p:sldId id="264" r:id="rId8"/>
    <p:sldId id="265" r:id="rId9"/>
    <p:sldId id="262" r:id="rId10"/>
    <p:sldId id="266" r:id="rId11"/>
    <p:sldId id="263" r:id="rId12"/>
    <p:sldId id="268" r:id="rId13"/>
    <p:sldId id="269" r:id="rId14"/>
    <p:sldId id="270" r:id="rId15"/>
    <p:sldId id="271" r:id="rId16"/>
    <p:sldId id="272" r:id="rId17"/>
    <p:sldId id="273" r:id="rId18"/>
    <p:sldId id="279" r:id="rId19"/>
    <p:sldId id="280" r:id="rId20"/>
    <p:sldId id="267" r:id="rId21"/>
    <p:sldId id="274" r:id="rId22"/>
    <p:sldId id="275" r:id="rId23"/>
    <p:sldId id="276" r:id="rId24"/>
    <p:sldId id="277" r:id="rId25"/>
    <p:sldId id="278" r:id="rId26"/>
    <p:sldId id="281" r:id="rId27"/>
  </p:sldIdLst>
  <p:sldSz cx="9144000" cy="6858000" type="screen4x3"/>
  <p:notesSz cx="6858000" cy="9144000"/>
  <p:defaultTextStyle>
    <a:defPPr>
      <a:defRPr lang="ar-IQ"/>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84380"/>
    <p:restoredTop sz="94660"/>
  </p:normalViewPr>
  <p:slideViewPr>
    <p:cSldViewPr>
      <p:cViewPr varScale="1">
        <p:scale>
          <a:sx n="66" d="100"/>
          <a:sy n="66" d="100"/>
        </p:scale>
        <p:origin x="-1506" y="-114"/>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ar-IQ"/>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ar-IQ"/>
          </a:p>
        </p:txBody>
      </p:sp>
      <p:sp>
        <p:nvSpPr>
          <p:cNvPr id="4" name="Date Placeholder 3"/>
          <p:cNvSpPr>
            <a:spLocks noGrp="1"/>
          </p:cNvSpPr>
          <p:nvPr>
            <p:ph type="dt" sz="half" idx="10"/>
          </p:nvPr>
        </p:nvSpPr>
        <p:spPr/>
        <p:txBody>
          <a:bodyPr/>
          <a:lstStyle/>
          <a:p>
            <a:fld id="{63EA5617-BEC1-4FD2-AC2A-F42A42D42A67}" type="datetimeFigureOut">
              <a:rPr lang="ar-IQ" smtClean="0"/>
              <a:t>04/07/1436</a:t>
            </a:fld>
            <a:endParaRPr lang="ar-IQ"/>
          </a:p>
        </p:txBody>
      </p:sp>
      <p:sp>
        <p:nvSpPr>
          <p:cNvPr id="5" name="Footer Placeholder 4"/>
          <p:cNvSpPr>
            <a:spLocks noGrp="1"/>
          </p:cNvSpPr>
          <p:nvPr>
            <p:ph type="ftr" sz="quarter" idx="11"/>
          </p:nvPr>
        </p:nvSpPr>
        <p:spPr/>
        <p:txBody>
          <a:bodyPr/>
          <a:lstStyle/>
          <a:p>
            <a:endParaRPr lang="ar-IQ"/>
          </a:p>
        </p:txBody>
      </p:sp>
      <p:sp>
        <p:nvSpPr>
          <p:cNvPr id="6" name="Slide Number Placeholder 5"/>
          <p:cNvSpPr>
            <a:spLocks noGrp="1"/>
          </p:cNvSpPr>
          <p:nvPr>
            <p:ph type="sldNum" sz="quarter" idx="12"/>
          </p:nvPr>
        </p:nvSpPr>
        <p:spPr/>
        <p:txBody>
          <a:bodyPr/>
          <a:lstStyle/>
          <a:p>
            <a:fld id="{617E128C-5EF6-4749-9BFE-66CE881F89F4}" type="slidenum">
              <a:rPr lang="ar-IQ" smtClean="0"/>
              <a:t>‹#›</a:t>
            </a:fld>
            <a:endParaRPr lang="ar-IQ"/>
          </a:p>
        </p:txBody>
      </p:sp>
    </p:spTree>
    <p:extLst>
      <p:ext uri="{BB962C8B-B14F-4D97-AF65-F5344CB8AC3E}">
        <p14:creationId xmlns:p14="http://schemas.microsoft.com/office/powerpoint/2010/main" val="108303844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ar-IQ"/>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IQ"/>
          </a:p>
        </p:txBody>
      </p:sp>
      <p:sp>
        <p:nvSpPr>
          <p:cNvPr id="4" name="Date Placeholder 3"/>
          <p:cNvSpPr>
            <a:spLocks noGrp="1"/>
          </p:cNvSpPr>
          <p:nvPr>
            <p:ph type="dt" sz="half" idx="10"/>
          </p:nvPr>
        </p:nvSpPr>
        <p:spPr/>
        <p:txBody>
          <a:bodyPr/>
          <a:lstStyle/>
          <a:p>
            <a:fld id="{63EA5617-BEC1-4FD2-AC2A-F42A42D42A67}" type="datetimeFigureOut">
              <a:rPr lang="ar-IQ" smtClean="0"/>
              <a:t>04/07/1436</a:t>
            </a:fld>
            <a:endParaRPr lang="ar-IQ"/>
          </a:p>
        </p:txBody>
      </p:sp>
      <p:sp>
        <p:nvSpPr>
          <p:cNvPr id="5" name="Footer Placeholder 4"/>
          <p:cNvSpPr>
            <a:spLocks noGrp="1"/>
          </p:cNvSpPr>
          <p:nvPr>
            <p:ph type="ftr" sz="quarter" idx="11"/>
          </p:nvPr>
        </p:nvSpPr>
        <p:spPr/>
        <p:txBody>
          <a:bodyPr/>
          <a:lstStyle/>
          <a:p>
            <a:endParaRPr lang="ar-IQ"/>
          </a:p>
        </p:txBody>
      </p:sp>
      <p:sp>
        <p:nvSpPr>
          <p:cNvPr id="6" name="Slide Number Placeholder 5"/>
          <p:cNvSpPr>
            <a:spLocks noGrp="1"/>
          </p:cNvSpPr>
          <p:nvPr>
            <p:ph type="sldNum" sz="quarter" idx="12"/>
          </p:nvPr>
        </p:nvSpPr>
        <p:spPr/>
        <p:txBody>
          <a:bodyPr/>
          <a:lstStyle/>
          <a:p>
            <a:fld id="{617E128C-5EF6-4749-9BFE-66CE881F89F4}" type="slidenum">
              <a:rPr lang="ar-IQ" smtClean="0"/>
              <a:t>‹#›</a:t>
            </a:fld>
            <a:endParaRPr lang="ar-IQ"/>
          </a:p>
        </p:txBody>
      </p:sp>
    </p:spTree>
    <p:extLst>
      <p:ext uri="{BB962C8B-B14F-4D97-AF65-F5344CB8AC3E}">
        <p14:creationId xmlns:p14="http://schemas.microsoft.com/office/powerpoint/2010/main" val="200136791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ar-IQ"/>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IQ"/>
          </a:p>
        </p:txBody>
      </p:sp>
      <p:sp>
        <p:nvSpPr>
          <p:cNvPr id="4" name="Date Placeholder 3"/>
          <p:cNvSpPr>
            <a:spLocks noGrp="1"/>
          </p:cNvSpPr>
          <p:nvPr>
            <p:ph type="dt" sz="half" idx="10"/>
          </p:nvPr>
        </p:nvSpPr>
        <p:spPr/>
        <p:txBody>
          <a:bodyPr/>
          <a:lstStyle/>
          <a:p>
            <a:fld id="{63EA5617-BEC1-4FD2-AC2A-F42A42D42A67}" type="datetimeFigureOut">
              <a:rPr lang="ar-IQ" smtClean="0"/>
              <a:t>04/07/1436</a:t>
            </a:fld>
            <a:endParaRPr lang="ar-IQ"/>
          </a:p>
        </p:txBody>
      </p:sp>
      <p:sp>
        <p:nvSpPr>
          <p:cNvPr id="5" name="Footer Placeholder 4"/>
          <p:cNvSpPr>
            <a:spLocks noGrp="1"/>
          </p:cNvSpPr>
          <p:nvPr>
            <p:ph type="ftr" sz="quarter" idx="11"/>
          </p:nvPr>
        </p:nvSpPr>
        <p:spPr/>
        <p:txBody>
          <a:bodyPr/>
          <a:lstStyle/>
          <a:p>
            <a:endParaRPr lang="ar-IQ"/>
          </a:p>
        </p:txBody>
      </p:sp>
      <p:sp>
        <p:nvSpPr>
          <p:cNvPr id="6" name="Slide Number Placeholder 5"/>
          <p:cNvSpPr>
            <a:spLocks noGrp="1"/>
          </p:cNvSpPr>
          <p:nvPr>
            <p:ph type="sldNum" sz="quarter" idx="12"/>
          </p:nvPr>
        </p:nvSpPr>
        <p:spPr/>
        <p:txBody>
          <a:bodyPr/>
          <a:lstStyle/>
          <a:p>
            <a:fld id="{617E128C-5EF6-4749-9BFE-66CE881F89F4}" type="slidenum">
              <a:rPr lang="ar-IQ" smtClean="0"/>
              <a:t>‹#›</a:t>
            </a:fld>
            <a:endParaRPr lang="ar-IQ"/>
          </a:p>
        </p:txBody>
      </p:sp>
    </p:spTree>
    <p:extLst>
      <p:ext uri="{BB962C8B-B14F-4D97-AF65-F5344CB8AC3E}">
        <p14:creationId xmlns:p14="http://schemas.microsoft.com/office/powerpoint/2010/main" val="98503370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ar-IQ"/>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IQ"/>
          </a:p>
        </p:txBody>
      </p:sp>
      <p:sp>
        <p:nvSpPr>
          <p:cNvPr id="4" name="Date Placeholder 3"/>
          <p:cNvSpPr>
            <a:spLocks noGrp="1"/>
          </p:cNvSpPr>
          <p:nvPr>
            <p:ph type="dt" sz="half" idx="10"/>
          </p:nvPr>
        </p:nvSpPr>
        <p:spPr/>
        <p:txBody>
          <a:bodyPr/>
          <a:lstStyle/>
          <a:p>
            <a:fld id="{63EA5617-BEC1-4FD2-AC2A-F42A42D42A67}" type="datetimeFigureOut">
              <a:rPr lang="ar-IQ" smtClean="0"/>
              <a:t>04/07/1436</a:t>
            </a:fld>
            <a:endParaRPr lang="ar-IQ"/>
          </a:p>
        </p:txBody>
      </p:sp>
      <p:sp>
        <p:nvSpPr>
          <p:cNvPr id="5" name="Footer Placeholder 4"/>
          <p:cNvSpPr>
            <a:spLocks noGrp="1"/>
          </p:cNvSpPr>
          <p:nvPr>
            <p:ph type="ftr" sz="quarter" idx="11"/>
          </p:nvPr>
        </p:nvSpPr>
        <p:spPr/>
        <p:txBody>
          <a:bodyPr/>
          <a:lstStyle/>
          <a:p>
            <a:endParaRPr lang="ar-IQ"/>
          </a:p>
        </p:txBody>
      </p:sp>
      <p:sp>
        <p:nvSpPr>
          <p:cNvPr id="6" name="Slide Number Placeholder 5"/>
          <p:cNvSpPr>
            <a:spLocks noGrp="1"/>
          </p:cNvSpPr>
          <p:nvPr>
            <p:ph type="sldNum" sz="quarter" idx="12"/>
          </p:nvPr>
        </p:nvSpPr>
        <p:spPr/>
        <p:txBody>
          <a:bodyPr/>
          <a:lstStyle/>
          <a:p>
            <a:fld id="{617E128C-5EF6-4749-9BFE-66CE881F89F4}" type="slidenum">
              <a:rPr lang="ar-IQ" smtClean="0"/>
              <a:t>‹#›</a:t>
            </a:fld>
            <a:endParaRPr lang="ar-IQ"/>
          </a:p>
        </p:txBody>
      </p:sp>
    </p:spTree>
    <p:extLst>
      <p:ext uri="{BB962C8B-B14F-4D97-AF65-F5344CB8AC3E}">
        <p14:creationId xmlns:p14="http://schemas.microsoft.com/office/powerpoint/2010/main" val="309057159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r">
              <a:defRPr sz="4000" b="1" cap="all"/>
            </a:lvl1pPr>
          </a:lstStyle>
          <a:p>
            <a:r>
              <a:rPr lang="en-US" smtClean="0"/>
              <a:t>Click to edit Master title style</a:t>
            </a:r>
            <a:endParaRPr lang="ar-IQ"/>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3EA5617-BEC1-4FD2-AC2A-F42A42D42A67}" type="datetimeFigureOut">
              <a:rPr lang="ar-IQ" smtClean="0"/>
              <a:t>04/07/1436</a:t>
            </a:fld>
            <a:endParaRPr lang="ar-IQ"/>
          </a:p>
        </p:txBody>
      </p:sp>
      <p:sp>
        <p:nvSpPr>
          <p:cNvPr id="5" name="Footer Placeholder 4"/>
          <p:cNvSpPr>
            <a:spLocks noGrp="1"/>
          </p:cNvSpPr>
          <p:nvPr>
            <p:ph type="ftr" sz="quarter" idx="11"/>
          </p:nvPr>
        </p:nvSpPr>
        <p:spPr/>
        <p:txBody>
          <a:bodyPr/>
          <a:lstStyle/>
          <a:p>
            <a:endParaRPr lang="ar-IQ"/>
          </a:p>
        </p:txBody>
      </p:sp>
      <p:sp>
        <p:nvSpPr>
          <p:cNvPr id="6" name="Slide Number Placeholder 5"/>
          <p:cNvSpPr>
            <a:spLocks noGrp="1"/>
          </p:cNvSpPr>
          <p:nvPr>
            <p:ph type="sldNum" sz="quarter" idx="12"/>
          </p:nvPr>
        </p:nvSpPr>
        <p:spPr/>
        <p:txBody>
          <a:bodyPr/>
          <a:lstStyle/>
          <a:p>
            <a:fld id="{617E128C-5EF6-4749-9BFE-66CE881F89F4}" type="slidenum">
              <a:rPr lang="ar-IQ" smtClean="0"/>
              <a:t>‹#›</a:t>
            </a:fld>
            <a:endParaRPr lang="ar-IQ"/>
          </a:p>
        </p:txBody>
      </p:sp>
    </p:spTree>
    <p:extLst>
      <p:ext uri="{BB962C8B-B14F-4D97-AF65-F5344CB8AC3E}">
        <p14:creationId xmlns:p14="http://schemas.microsoft.com/office/powerpoint/2010/main" val="49532308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ar-IQ"/>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IQ"/>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IQ"/>
          </a:p>
        </p:txBody>
      </p:sp>
      <p:sp>
        <p:nvSpPr>
          <p:cNvPr id="5" name="Date Placeholder 4"/>
          <p:cNvSpPr>
            <a:spLocks noGrp="1"/>
          </p:cNvSpPr>
          <p:nvPr>
            <p:ph type="dt" sz="half" idx="10"/>
          </p:nvPr>
        </p:nvSpPr>
        <p:spPr/>
        <p:txBody>
          <a:bodyPr/>
          <a:lstStyle/>
          <a:p>
            <a:fld id="{63EA5617-BEC1-4FD2-AC2A-F42A42D42A67}" type="datetimeFigureOut">
              <a:rPr lang="ar-IQ" smtClean="0"/>
              <a:t>04/07/1436</a:t>
            </a:fld>
            <a:endParaRPr lang="ar-IQ"/>
          </a:p>
        </p:txBody>
      </p:sp>
      <p:sp>
        <p:nvSpPr>
          <p:cNvPr id="6" name="Footer Placeholder 5"/>
          <p:cNvSpPr>
            <a:spLocks noGrp="1"/>
          </p:cNvSpPr>
          <p:nvPr>
            <p:ph type="ftr" sz="quarter" idx="11"/>
          </p:nvPr>
        </p:nvSpPr>
        <p:spPr/>
        <p:txBody>
          <a:bodyPr/>
          <a:lstStyle/>
          <a:p>
            <a:endParaRPr lang="ar-IQ"/>
          </a:p>
        </p:txBody>
      </p:sp>
      <p:sp>
        <p:nvSpPr>
          <p:cNvPr id="7" name="Slide Number Placeholder 6"/>
          <p:cNvSpPr>
            <a:spLocks noGrp="1"/>
          </p:cNvSpPr>
          <p:nvPr>
            <p:ph type="sldNum" sz="quarter" idx="12"/>
          </p:nvPr>
        </p:nvSpPr>
        <p:spPr/>
        <p:txBody>
          <a:bodyPr/>
          <a:lstStyle/>
          <a:p>
            <a:fld id="{617E128C-5EF6-4749-9BFE-66CE881F89F4}" type="slidenum">
              <a:rPr lang="ar-IQ" smtClean="0"/>
              <a:t>‹#›</a:t>
            </a:fld>
            <a:endParaRPr lang="ar-IQ"/>
          </a:p>
        </p:txBody>
      </p:sp>
    </p:spTree>
    <p:extLst>
      <p:ext uri="{BB962C8B-B14F-4D97-AF65-F5344CB8AC3E}">
        <p14:creationId xmlns:p14="http://schemas.microsoft.com/office/powerpoint/2010/main" val="209646497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ar-IQ"/>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IQ"/>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IQ"/>
          </a:p>
        </p:txBody>
      </p:sp>
      <p:sp>
        <p:nvSpPr>
          <p:cNvPr id="7" name="Date Placeholder 6"/>
          <p:cNvSpPr>
            <a:spLocks noGrp="1"/>
          </p:cNvSpPr>
          <p:nvPr>
            <p:ph type="dt" sz="half" idx="10"/>
          </p:nvPr>
        </p:nvSpPr>
        <p:spPr/>
        <p:txBody>
          <a:bodyPr/>
          <a:lstStyle/>
          <a:p>
            <a:fld id="{63EA5617-BEC1-4FD2-AC2A-F42A42D42A67}" type="datetimeFigureOut">
              <a:rPr lang="ar-IQ" smtClean="0"/>
              <a:t>04/07/1436</a:t>
            </a:fld>
            <a:endParaRPr lang="ar-IQ"/>
          </a:p>
        </p:txBody>
      </p:sp>
      <p:sp>
        <p:nvSpPr>
          <p:cNvPr id="8" name="Footer Placeholder 7"/>
          <p:cNvSpPr>
            <a:spLocks noGrp="1"/>
          </p:cNvSpPr>
          <p:nvPr>
            <p:ph type="ftr" sz="quarter" idx="11"/>
          </p:nvPr>
        </p:nvSpPr>
        <p:spPr/>
        <p:txBody>
          <a:bodyPr/>
          <a:lstStyle/>
          <a:p>
            <a:endParaRPr lang="ar-IQ"/>
          </a:p>
        </p:txBody>
      </p:sp>
      <p:sp>
        <p:nvSpPr>
          <p:cNvPr id="9" name="Slide Number Placeholder 8"/>
          <p:cNvSpPr>
            <a:spLocks noGrp="1"/>
          </p:cNvSpPr>
          <p:nvPr>
            <p:ph type="sldNum" sz="quarter" idx="12"/>
          </p:nvPr>
        </p:nvSpPr>
        <p:spPr/>
        <p:txBody>
          <a:bodyPr/>
          <a:lstStyle/>
          <a:p>
            <a:fld id="{617E128C-5EF6-4749-9BFE-66CE881F89F4}" type="slidenum">
              <a:rPr lang="ar-IQ" smtClean="0"/>
              <a:t>‹#›</a:t>
            </a:fld>
            <a:endParaRPr lang="ar-IQ"/>
          </a:p>
        </p:txBody>
      </p:sp>
    </p:spTree>
    <p:extLst>
      <p:ext uri="{BB962C8B-B14F-4D97-AF65-F5344CB8AC3E}">
        <p14:creationId xmlns:p14="http://schemas.microsoft.com/office/powerpoint/2010/main" val="73915150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ar-IQ"/>
          </a:p>
        </p:txBody>
      </p:sp>
      <p:sp>
        <p:nvSpPr>
          <p:cNvPr id="3" name="Date Placeholder 2"/>
          <p:cNvSpPr>
            <a:spLocks noGrp="1"/>
          </p:cNvSpPr>
          <p:nvPr>
            <p:ph type="dt" sz="half" idx="10"/>
          </p:nvPr>
        </p:nvSpPr>
        <p:spPr/>
        <p:txBody>
          <a:bodyPr/>
          <a:lstStyle/>
          <a:p>
            <a:fld id="{63EA5617-BEC1-4FD2-AC2A-F42A42D42A67}" type="datetimeFigureOut">
              <a:rPr lang="ar-IQ" smtClean="0"/>
              <a:t>04/07/1436</a:t>
            </a:fld>
            <a:endParaRPr lang="ar-IQ"/>
          </a:p>
        </p:txBody>
      </p:sp>
      <p:sp>
        <p:nvSpPr>
          <p:cNvPr id="4" name="Footer Placeholder 3"/>
          <p:cNvSpPr>
            <a:spLocks noGrp="1"/>
          </p:cNvSpPr>
          <p:nvPr>
            <p:ph type="ftr" sz="quarter" idx="11"/>
          </p:nvPr>
        </p:nvSpPr>
        <p:spPr/>
        <p:txBody>
          <a:bodyPr/>
          <a:lstStyle/>
          <a:p>
            <a:endParaRPr lang="ar-IQ"/>
          </a:p>
        </p:txBody>
      </p:sp>
      <p:sp>
        <p:nvSpPr>
          <p:cNvPr id="5" name="Slide Number Placeholder 4"/>
          <p:cNvSpPr>
            <a:spLocks noGrp="1"/>
          </p:cNvSpPr>
          <p:nvPr>
            <p:ph type="sldNum" sz="quarter" idx="12"/>
          </p:nvPr>
        </p:nvSpPr>
        <p:spPr/>
        <p:txBody>
          <a:bodyPr/>
          <a:lstStyle/>
          <a:p>
            <a:fld id="{617E128C-5EF6-4749-9BFE-66CE881F89F4}" type="slidenum">
              <a:rPr lang="ar-IQ" smtClean="0"/>
              <a:t>‹#›</a:t>
            </a:fld>
            <a:endParaRPr lang="ar-IQ"/>
          </a:p>
        </p:txBody>
      </p:sp>
    </p:spTree>
    <p:extLst>
      <p:ext uri="{BB962C8B-B14F-4D97-AF65-F5344CB8AC3E}">
        <p14:creationId xmlns:p14="http://schemas.microsoft.com/office/powerpoint/2010/main" val="77093790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3EA5617-BEC1-4FD2-AC2A-F42A42D42A67}" type="datetimeFigureOut">
              <a:rPr lang="ar-IQ" smtClean="0"/>
              <a:t>04/07/1436</a:t>
            </a:fld>
            <a:endParaRPr lang="ar-IQ"/>
          </a:p>
        </p:txBody>
      </p:sp>
      <p:sp>
        <p:nvSpPr>
          <p:cNvPr id="3" name="Footer Placeholder 2"/>
          <p:cNvSpPr>
            <a:spLocks noGrp="1"/>
          </p:cNvSpPr>
          <p:nvPr>
            <p:ph type="ftr" sz="quarter" idx="11"/>
          </p:nvPr>
        </p:nvSpPr>
        <p:spPr/>
        <p:txBody>
          <a:bodyPr/>
          <a:lstStyle/>
          <a:p>
            <a:endParaRPr lang="ar-IQ"/>
          </a:p>
        </p:txBody>
      </p:sp>
      <p:sp>
        <p:nvSpPr>
          <p:cNvPr id="4" name="Slide Number Placeholder 3"/>
          <p:cNvSpPr>
            <a:spLocks noGrp="1"/>
          </p:cNvSpPr>
          <p:nvPr>
            <p:ph type="sldNum" sz="quarter" idx="12"/>
          </p:nvPr>
        </p:nvSpPr>
        <p:spPr/>
        <p:txBody>
          <a:bodyPr/>
          <a:lstStyle/>
          <a:p>
            <a:fld id="{617E128C-5EF6-4749-9BFE-66CE881F89F4}" type="slidenum">
              <a:rPr lang="ar-IQ" smtClean="0"/>
              <a:t>‹#›</a:t>
            </a:fld>
            <a:endParaRPr lang="ar-IQ"/>
          </a:p>
        </p:txBody>
      </p:sp>
    </p:spTree>
    <p:extLst>
      <p:ext uri="{BB962C8B-B14F-4D97-AF65-F5344CB8AC3E}">
        <p14:creationId xmlns:p14="http://schemas.microsoft.com/office/powerpoint/2010/main" val="427888979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r">
              <a:defRPr sz="2000" b="1"/>
            </a:lvl1pPr>
          </a:lstStyle>
          <a:p>
            <a:r>
              <a:rPr lang="en-US" smtClean="0"/>
              <a:t>Click to edit Master title style</a:t>
            </a:r>
            <a:endParaRPr lang="ar-IQ"/>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IQ"/>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3EA5617-BEC1-4FD2-AC2A-F42A42D42A67}" type="datetimeFigureOut">
              <a:rPr lang="ar-IQ" smtClean="0"/>
              <a:t>04/07/1436</a:t>
            </a:fld>
            <a:endParaRPr lang="ar-IQ"/>
          </a:p>
        </p:txBody>
      </p:sp>
      <p:sp>
        <p:nvSpPr>
          <p:cNvPr id="6" name="Footer Placeholder 5"/>
          <p:cNvSpPr>
            <a:spLocks noGrp="1"/>
          </p:cNvSpPr>
          <p:nvPr>
            <p:ph type="ftr" sz="quarter" idx="11"/>
          </p:nvPr>
        </p:nvSpPr>
        <p:spPr/>
        <p:txBody>
          <a:bodyPr/>
          <a:lstStyle/>
          <a:p>
            <a:endParaRPr lang="ar-IQ"/>
          </a:p>
        </p:txBody>
      </p:sp>
      <p:sp>
        <p:nvSpPr>
          <p:cNvPr id="7" name="Slide Number Placeholder 6"/>
          <p:cNvSpPr>
            <a:spLocks noGrp="1"/>
          </p:cNvSpPr>
          <p:nvPr>
            <p:ph type="sldNum" sz="quarter" idx="12"/>
          </p:nvPr>
        </p:nvSpPr>
        <p:spPr/>
        <p:txBody>
          <a:bodyPr/>
          <a:lstStyle/>
          <a:p>
            <a:fld id="{617E128C-5EF6-4749-9BFE-66CE881F89F4}" type="slidenum">
              <a:rPr lang="ar-IQ" smtClean="0"/>
              <a:t>‹#›</a:t>
            </a:fld>
            <a:endParaRPr lang="ar-IQ"/>
          </a:p>
        </p:txBody>
      </p:sp>
    </p:spTree>
    <p:extLst>
      <p:ext uri="{BB962C8B-B14F-4D97-AF65-F5344CB8AC3E}">
        <p14:creationId xmlns:p14="http://schemas.microsoft.com/office/powerpoint/2010/main" val="420485602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r">
              <a:defRPr sz="2000" b="1"/>
            </a:lvl1pPr>
          </a:lstStyle>
          <a:p>
            <a:r>
              <a:rPr lang="en-US" smtClean="0"/>
              <a:t>Click to edit Master title style</a:t>
            </a:r>
            <a:endParaRPr lang="ar-IQ"/>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ar-IQ"/>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3EA5617-BEC1-4FD2-AC2A-F42A42D42A67}" type="datetimeFigureOut">
              <a:rPr lang="ar-IQ" smtClean="0"/>
              <a:t>04/07/1436</a:t>
            </a:fld>
            <a:endParaRPr lang="ar-IQ"/>
          </a:p>
        </p:txBody>
      </p:sp>
      <p:sp>
        <p:nvSpPr>
          <p:cNvPr id="6" name="Footer Placeholder 5"/>
          <p:cNvSpPr>
            <a:spLocks noGrp="1"/>
          </p:cNvSpPr>
          <p:nvPr>
            <p:ph type="ftr" sz="quarter" idx="11"/>
          </p:nvPr>
        </p:nvSpPr>
        <p:spPr/>
        <p:txBody>
          <a:bodyPr/>
          <a:lstStyle/>
          <a:p>
            <a:endParaRPr lang="ar-IQ"/>
          </a:p>
        </p:txBody>
      </p:sp>
      <p:sp>
        <p:nvSpPr>
          <p:cNvPr id="7" name="Slide Number Placeholder 6"/>
          <p:cNvSpPr>
            <a:spLocks noGrp="1"/>
          </p:cNvSpPr>
          <p:nvPr>
            <p:ph type="sldNum" sz="quarter" idx="12"/>
          </p:nvPr>
        </p:nvSpPr>
        <p:spPr/>
        <p:txBody>
          <a:bodyPr/>
          <a:lstStyle/>
          <a:p>
            <a:fld id="{617E128C-5EF6-4749-9BFE-66CE881F89F4}" type="slidenum">
              <a:rPr lang="ar-IQ" smtClean="0"/>
              <a:t>‹#›</a:t>
            </a:fld>
            <a:endParaRPr lang="ar-IQ"/>
          </a:p>
        </p:txBody>
      </p:sp>
    </p:spTree>
    <p:extLst>
      <p:ext uri="{BB962C8B-B14F-4D97-AF65-F5344CB8AC3E}">
        <p14:creationId xmlns:p14="http://schemas.microsoft.com/office/powerpoint/2010/main" val="123176633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1" anchor="ctr">
            <a:normAutofit/>
          </a:bodyPr>
          <a:lstStyle/>
          <a:p>
            <a:r>
              <a:rPr lang="en-US" smtClean="0"/>
              <a:t>Click to edit Master title style</a:t>
            </a:r>
            <a:endParaRPr lang="ar-IQ"/>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1">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IQ"/>
          </a:p>
        </p:txBody>
      </p:sp>
      <p:sp>
        <p:nvSpPr>
          <p:cNvPr id="4" name="Date Placeholder 3"/>
          <p:cNvSpPr>
            <a:spLocks noGrp="1"/>
          </p:cNvSpPr>
          <p:nvPr>
            <p:ph type="dt" sz="half" idx="2"/>
          </p:nvPr>
        </p:nvSpPr>
        <p:spPr>
          <a:xfrm>
            <a:off x="6553200" y="6356350"/>
            <a:ext cx="2133600" cy="365125"/>
          </a:xfrm>
          <a:prstGeom prst="rect">
            <a:avLst/>
          </a:prstGeom>
        </p:spPr>
        <p:txBody>
          <a:bodyPr vert="horz" lIns="91440" tIns="45720" rIns="91440" bIns="45720" rtlCol="1" anchor="ctr"/>
          <a:lstStyle>
            <a:lvl1pPr algn="r">
              <a:defRPr sz="1200">
                <a:solidFill>
                  <a:schemeClr val="tx1">
                    <a:tint val="75000"/>
                  </a:schemeClr>
                </a:solidFill>
              </a:defRPr>
            </a:lvl1pPr>
          </a:lstStyle>
          <a:p>
            <a:fld id="{63EA5617-BEC1-4FD2-AC2A-F42A42D42A67}" type="datetimeFigureOut">
              <a:rPr lang="ar-IQ" smtClean="0"/>
              <a:t>04/07/1436</a:t>
            </a:fld>
            <a:endParaRPr lang="ar-IQ"/>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1" anchor="ctr"/>
          <a:lstStyle>
            <a:lvl1pPr algn="ctr">
              <a:defRPr sz="1200">
                <a:solidFill>
                  <a:schemeClr val="tx1">
                    <a:tint val="75000"/>
                  </a:schemeClr>
                </a:solidFill>
              </a:defRPr>
            </a:lvl1pPr>
          </a:lstStyle>
          <a:p>
            <a:endParaRPr lang="ar-IQ"/>
          </a:p>
        </p:txBody>
      </p:sp>
      <p:sp>
        <p:nvSpPr>
          <p:cNvPr id="6" name="Slide Number Placeholder 5"/>
          <p:cNvSpPr>
            <a:spLocks noGrp="1"/>
          </p:cNvSpPr>
          <p:nvPr>
            <p:ph type="sldNum" sz="quarter" idx="4"/>
          </p:nvPr>
        </p:nvSpPr>
        <p:spPr>
          <a:xfrm>
            <a:off x="457200" y="6356350"/>
            <a:ext cx="2133600" cy="365125"/>
          </a:xfrm>
          <a:prstGeom prst="rect">
            <a:avLst/>
          </a:prstGeom>
        </p:spPr>
        <p:txBody>
          <a:bodyPr vert="horz" lIns="91440" tIns="45720" rIns="91440" bIns="45720" rtlCol="1" anchor="ctr"/>
          <a:lstStyle>
            <a:lvl1pPr algn="l">
              <a:defRPr sz="1200">
                <a:solidFill>
                  <a:schemeClr val="tx1">
                    <a:tint val="75000"/>
                  </a:schemeClr>
                </a:solidFill>
              </a:defRPr>
            </a:lvl1pPr>
          </a:lstStyle>
          <a:p>
            <a:fld id="{617E128C-5EF6-4749-9BFE-66CE881F89F4}" type="slidenum">
              <a:rPr lang="ar-IQ" smtClean="0"/>
              <a:t>‹#›</a:t>
            </a:fld>
            <a:endParaRPr lang="ar-IQ"/>
          </a:p>
        </p:txBody>
      </p:sp>
    </p:spTree>
    <p:extLst>
      <p:ext uri="{BB962C8B-B14F-4D97-AF65-F5344CB8AC3E}">
        <p14:creationId xmlns:p14="http://schemas.microsoft.com/office/powerpoint/2010/main" val="178999058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1" eaLnBrk="1" latinLnBrk="0" hangingPunct="1">
        <a:spcBef>
          <a:spcPct val="0"/>
        </a:spcBef>
        <a:buNone/>
        <a:defRPr sz="4400" kern="1200">
          <a:solidFill>
            <a:schemeClr val="tx1"/>
          </a:solidFill>
          <a:latin typeface="+mj-lt"/>
          <a:ea typeface="+mj-ea"/>
          <a:cs typeface="+mj-cs"/>
        </a:defRPr>
      </a:lvl1pPr>
    </p:titleStyle>
    <p:bodyStyle>
      <a:lvl1pPr marL="342900" indent="-342900" algn="r" defTabSz="914400" rtl="1"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r" defTabSz="914400" rtl="1"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r" defTabSz="914400" rtl="1"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ar-IQ"/>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8" Type="http://schemas.openxmlformats.org/officeDocument/2006/relationships/hyperlink" Target="http://en.wikipedia.org/wiki/Embezzlement" TargetMode="External"/><Relationship Id="rId3" Type="http://schemas.openxmlformats.org/officeDocument/2006/relationships/hyperlink" Target="http://en.wikipedia.org/wiki/Economic_rent" TargetMode="External"/><Relationship Id="rId7" Type="http://schemas.openxmlformats.org/officeDocument/2006/relationships/hyperlink" Target="http://en.wikipedia.org/wiki/Ruling_class" TargetMode="External"/><Relationship Id="rId2" Type="http://schemas.openxmlformats.org/officeDocument/2006/relationships/hyperlink" Target="http://en.wikipedia.org/wiki/State_(polity)" TargetMode="External"/><Relationship Id="rId1" Type="http://schemas.openxmlformats.org/officeDocument/2006/relationships/slideLayout" Target="../slideLayouts/slideLayout2.xml"/><Relationship Id="rId6" Type="http://schemas.openxmlformats.org/officeDocument/2006/relationships/hyperlink" Target="http://en.wikipedia.org/wiki/Government_corruption" TargetMode="External"/><Relationship Id="rId5" Type="http://schemas.openxmlformats.org/officeDocument/2006/relationships/hyperlink" Target="http://en.wikipedia.org/wiki/Reserve_currency" TargetMode="External"/><Relationship Id="rId4" Type="http://schemas.openxmlformats.org/officeDocument/2006/relationships/hyperlink" Target="http://en.wikipedia.org/wiki/Natural_resources" TargetMode="External"/></Relationships>
</file>

<file path=ppt/slides/_rels/slide14.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12.pn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14.jp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0.jp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http://en.wikipedia.org/wiki/Authoritarianism" TargetMode="External"/><Relationship Id="rId2" Type="http://schemas.openxmlformats.org/officeDocument/2006/relationships/hyperlink" Target="http://en.wikipedia.org/wiki/State_(polity)"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jp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5.jp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7.pn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hyperlink" Target="http://en.wikipedia.org/wiki/Propaganda" TargetMode="External"/><Relationship Id="rId7" Type="http://schemas.openxmlformats.org/officeDocument/2006/relationships/hyperlink" Target="http://en.wikipedia.org/wiki/Totalitarian" TargetMode="External"/><Relationship Id="rId2" Type="http://schemas.openxmlformats.org/officeDocument/2006/relationships/hyperlink" Target="http://en.wikipedia.org/wiki/Mass_media" TargetMode="External"/><Relationship Id="rId1" Type="http://schemas.openxmlformats.org/officeDocument/2006/relationships/slideLayout" Target="../slideLayouts/slideLayout2.xml"/><Relationship Id="rId6" Type="http://schemas.openxmlformats.org/officeDocument/2006/relationships/hyperlink" Target="http://en.wikipedia.org/wiki/Divinization" TargetMode="External"/><Relationship Id="rId5" Type="http://schemas.openxmlformats.org/officeDocument/2006/relationships/hyperlink" Target="http://en.wikipedia.org/wiki/Praise" TargetMode="External"/><Relationship Id="rId4" Type="http://schemas.openxmlformats.org/officeDocument/2006/relationships/hyperlink" Target="http://en.wikipedia.org/wiki/Flattery"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9.jp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style>
          <a:lnRef idx="1">
            <a:schemeClr val="accent2"/>
          </a:lnRef>
          <a:fillRef idx="2">
            <a:schemeClr val="accent2"/>
          </a:fillRef>
          <a:effectRef idx="1">
            <a:schemeClr val="accent2"/>
          </a:effectRef>
          <a:fontRef idx="minor">
            <a:schemeClr val="dk1"/>
          </a:fontRef>
        </p:style>
        <p:txBody>
          <a:bodyPr/>
          <a:lstStyle/>
          <a:p>
            <a:pPr rtl="0"/>
            <a:r>
              <a:rPr lang="en-US" b="1" dirty="0" smtClean="0"/>
              <a:t>The Changes in the Political Realm</a:t>
            </a:r>
            <a:endParaRPr lang="ar-IQ" b="1" dirty="0"/>
          </a:p>
        </p:txBody>
      </p:sp>
      <p:sp>
        <p:nvSpPr>
          <p:cNvPr id="3" name="Subtitle 2"/>
          <p:cNvSpPr>
            <a:spLocks noGrp="1"/>
          </p:cNvSpPr>
          <p:nvPr>
            <p:ph type="subTitle" idx="1"/>
          </p:nvPr>
        </p:nvSpPr>
        <p:spPr/>
        <p:style>
          <a:lnRef idx="1">
            <a:schemeClr val="accent1"/>
          </a:lnRef>
          <a:fillRef idx="2">
            <a:schemeClr val="accent1"/>
          </a:fillRef>
          <a:effectRef idx="1">
            <a:schemeClr val="accent1"/>
          </a:effectRef>
          <a:fontRef idx="minor">
            <a:schemeClr val="dk1"/>
          </a:fontRef>
        </p:style>
        <p:txBody>
          <a:bodyPr/>
          <a:lstStyle/>
          <a:p>
            <a:r>
              <a:rPr lang="en-US" b="1" dirty="0" smtClean="0">
                <a:solidFill>
                  <a:schemeClr val="tx1"/>
                </a:solidFill>
              </a:rPr>
              <a:t>The Gradual Assassination of Democracy And the Establishment of the Totalitarian System</a:t>
            </a:r>
            <a:endParaRPr lang="ar-IQ" b="1" dirty="0">
              <a:solidFill>
                <a:schemeClr val="tx1"/>
              </a:solidFill>
            </a:endParaRPr>
          </a:p>
        </p:txBody>
      </p:sp>
    </p:spTree>
    <p:extLst>
      <p:ext uri="{BB962C8B-B14F-4D97-AF65-F5344CB8AC3E}">
        <p14:creationId xmlns:p14="http://schemas.microsoft.com/office/powerpoint/2010/main" val="166074199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1">
            <a:schemeClr val="accent2"/>
          </a:lnRef>
          <a:fillRef idx="2">
            <a:schemeClr val="accent2"/>
          </a:fillRef>
          <a:effectRef idx="1">
            <a:schemeClr val="accent2"/>
          </a:effectRef>
          <a:fontRef idx="minor">
            <a:schemeClr val="dk1"/>
          </a:fontRef>
        </p:style>
        <p:txBody>
          <a:bodyPr/>
          <a:lstStyle/>
          <a:p>
            <a:r>
              <a:rPr lang="en-US" b="1" dirty="0" smtClean="0"/>
              <a:t>The </a:t>
            </a:r>
            <a:r>
              <a:rPr lang="en-US" b="1" dirty="0"/>
              <a:t>P</a:t>
            </a:r>
            <a:r>
              <a:rPr lang="en-US" b="1" dirty="0" smtClean="0"/>
              <a:t>ersonality Cult</a:t>
            </a:r>
            <a:endParaRPr lang="ar-IQ" b="1"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48922" y="1600200"/>
            <a:ext cx="8046156" cy="4781128"/>
          </a:xfrm>
        </p:spPr>
      </p:pic>
    </p:spTree>
    <p:extLst>
      <p:ext uri="{BB962C8B-B14F-4D97-AF65-F5344CB8AC3E}">
        <p14:creationId xmlns:p14="http://schemas.microsoft.com/office/powerpoint/2010/main" val="302497153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style>
          <a:lnRef idx="1">
            <a:schemeClr val="accent1"/>
          </a:lnRef>
          <a:fillRef idx="2">
            <a:schemeClr val="accent1"/>
          </a:fillRef>
          <a:effectRef idx="1">
            <a:schemeClr val="accent1"/>
          </a:effectRef>
          <a:fontRef idx="minor">
            <a:schemeClr val="dk1"/>
          </a:fontRef>
        </p:style>
        <p:txBody>
          <a:bodyPr/>
          <a:lstStyle/>
          <a:p>
            <a:r>
              <a:rPr lang="en-US" dirty="0" smtClean="0"/>
              <a:t>Changes in the economic system</a:t>
            </a:r>
            <a:endParaRPr lang="ar-IQ" dirty="0"/>
          </a:p>
        </p:txBody>
      </p:sp>
      <p:sp>
        <p:nvSpPr>
          <p:cNvPr id="8" name="Content Placeholder 7"/>
          <p:cNvSpPr>
            <a:spLocks noGrp="1"/>
          </p:cNvSpPr>
          <p:nvPr>
            <p:ph idx="1"/>
          </p:nvPr>
        </p:nvSpPr>
        <p:spPr>
          <a:effectLst>
            <a:glow rad="228600">
              <a:schemeClr val="accent5">
                <a:satMod val="175000"/>
                <a:alpha val="40000"/>
              </a:schemeClr>
            </a:glow>
            <a:outerShdw blurRad="40000" dist="20000" dir="5400000" rotWithShape="0">
              <a:srgbClr val="000000">
                <a:alpha val="38000"/>
              </a:srgbClr>
            </a:outerShdw>
          </a:effectLst>
        </p:spPr>
        <p:style>
          <a:lnRef idx="1">
            <a:schemeClr val="accent6"/>
          </a:lnRef>
          <a:fillRef idx="2">
            <a:schemeClr val="accent6"/>
          </a:fillRef>
          <a:effectRef idx="1">
            <a:schemeClr val="accent6"/>
          </a:effectRef>
          <a:fontRef idx="minor">
            <a:schemeClr val="dk1"/>
          </a:fontRef>
        </p:style>
        <p:txBody>
          <a:bodyPr>
            <a:normAutofit lnSpcReduction="10000"/>
          </a:bodyPr>
          <a:lstStyle/>
          <a:p>
            <a:pPr algn="just" rtl="0"/>
            <a:r>
              <a:rPr lang="en-US" sz="2000" b="1" dirty="0" smtClean="0"/>
              <a:t>After the revolution, the animals enjoy a short period of good work and economic conditions. They  have better food, living spaces, less work hours, no one exploits them, they work for themselves and their kids. The idea of collective ownership is put into practice. As a result, all the animals except the pigs (the leader class), Mollie and the cat work hard and happily. It seems that Socialism substitutes the vicious Capitalist system of Mr. Jones. the However, things gradually change in the Animal Farm. Under the dictatorship of Napoleon, a new economic system takes place in which: </a:t>
            </a:r>
          </a:p>
          <a:p>
            <a:pPr algn="just" rtl="0"/>
            <a:r>
              <a:rPr lang="en-US" sz="2000" b="1" dirty="0" smtClean="0"/>
              <a:t>Animals do not need sugar and ribbons: they are not staple food.</a:t>
            </a:r>
          </a:p>
          <a:p>
            <a:pPr algn="just" rtl="0"/>
            <a:r>
              <a:rPr lang="en-US" sz="2000" b="1" dirty="0" smtClean="0"/>
              <a:t>Pigs take control of Milk and apple.</a:t>
            </a:r>
          </a:p>
          <a:p>
            <a:pPr algn="just" rtl="0"/>
            <a:r>
              <a:rPr lang="en-US" sz="2000" b="1" dirty="0" smtClean="0"/>
              <a:t>Engagement in laborious, time consuming and futile projects such as building and rebuilding of the windmill.</a:t>
            </a:r>
          </a:p>
          <a:p>
            <a:pPr algn="just" rtl="0"/>
            <a:r>
              <a:rPr lang="en-US" sz="2000" b="1" dirty="0" smtClean="0"/>
              <a:t>Economic crisis: shortage of paraffin oil, nails, string, irons for horses’  shoes, seed, artificial manures, and machinery for the windmill.</a:t>
            </a:r>
          </a:p>
        </p:txBody>
      </p:sp>
    </p:spTree>
    <p:extLst>
      <p:ext uri="{BB962C8B-B14F-4D97-AF65-F5344CB8AC3E}">
        <p14:creationId xmlns:p14="http://schemas.microsoft.com/office/powerpoint/2010/main" val="258923603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1">
            <a:schemeClr val="accent2"/>
          </a:lnRef>
          <a:fillRef idx="2">
            <a:schemeClr val="accent2"/>
          </a:fillRef>
          <a:effectRef idx="1">
            <a:schemeClr val="accent2"/>
          </a:effectRef>
          <a:fontRef idx="minor">
            <a:schemeClr val="dk1"/>
          </a:fontRef>
        </p:style>
        <p:txBody>
          <a:bodyPr/>
          <a:lstStyle/>
          <a:p>
            <a:r>
              <a:rPr lang="en-US" dirty="0"/>
              <a:t>Changes in the economic </a:t>
            </a:r>
            <a:r>
              <a:rPr lang="en-US" dirty="0" smtClean="0"/>
              <a:t>system2</a:t>
            </a:r>
            <a:endParaRPr lang="ar-IQ" dirty="0"/>
          </a:p>
        </p:txBody>
      </p:sp>
      <p:sp>
        <p:nvSpPr>
          <p:cNvPr id="3" name="Content Placeholder 2"/>
          <p:cNvSpPr>
            <a:spLocks noGrp="1"/>
          </p:cNvSpPr>
          <p:nvPr>
            <p:ph idx="1"/>
          </p:nvPr>
        </p:nvSpPr>
        <p:spPr>
          <a:effectLst>
            <a:glow rad="228600">
              <a:schemeClr val="accent6">
                <a:satMod val="175000"/>
                <a:alpha val="40000"/>
              </a:schemeClr>
            </a:glow>
            <a:outerShdw blurRad="40000" dist="20000" dir="5400000" rotWithShape="0">
              <a:srgbClr val="000000">
                <a:alpha val="38000"/>
              </a:srgbClr>
            </a:outerShdw>
          </a:effectLst>
        </p:spPr>
        <p:style>
          <a:lnRef idx="1">
            <a:schemeClr val="accent3"/>
          </a:lnRef>
          <a:fillRef idx="2">
            <a:schemeClr val="accent3"/>
          </a:fillRef>
          <a:effectRef idx="1">
            <a:schemeClr val="accent3"/>
          </a:effectRef>
          <a:fontRef idx="minor">
            <a:schemeClr val="dk1"/>
          </a:fontRef>
        </p:style>
        <p:txBody>
          <a:bodyPr>
            <a:normAutofit fontScale="70000" lnSpcReduction="20000"/>
          </a:bodyPr>
          <a:lstStyle/>
          <a:p>
            <a:pPr algn="just" rtl="0"/>
            <a:r>
              <a:rPr lang="en-US" dirty="0"/>
              <a:t>Shortage of food: Reduction of the corn and potato ration.</a:t>
            </a:r>
          </a:p>
          <a:p>
            <a:pPr algn="just" rtl="0"/>
            <a:r>
              <a:rPr lang="en-US" dirty="0" smtClean="0"/>
              <a:t>Trade </a:t>
            </a:r>
            <a:r>
              <a:rPr lang="en-US" dirty="0"/>
              <a:t>with the human beings in the other farms : sell of hay and eggs to obtain money</a:t>
            </a:r>
            <a:r>
              <a:rPr lang="en-US" dirty="0" smtClean="0"/>
              <a:t>.</a:t>
            </a:r>
          </a:p>
          <a:p>
            <a:pPr algn="just" rtl="0"/>
            <a:r>
              <a:rPr lang="en-US" dirty="0" smtClean="0"/>
              <a:t>The animals are cold and hungry and sometimes they feel that their present life is not different from theirs under Jones’s rule. </a:t>
            </a:r>
            <a:endParaRPr lang="en-US" dirty="0"/>
          </a:p>
          <a:p>
            <a:pPr algn="just" rtl="0"/>
            <a:r>
              <a:rPr lang="en-US" dirty="0"/>
              <a:t>The animals should be sacrifice all the </a:t>
            </a:r>
            <a:r>
              <a:rPr lang="en-US" dirty="0" smtClean="0"/>
              <a:t>time.</a:t>
            </a:r>
          </a:p>
          <a:p>
            <a:pPr algn="just" rtl="0"/>
            <a:r>
              <a:rPr lang="en-US" dirty="0" smtClean="0"/>
              <a:t>Napoleon takes control of the main natural resources: the timber which he sells to Fredrick and the agricultural and animal products. </a:t>
            </a:r>
            <a:endParaRPr lang="en-US" dirty="0"/>
          </a:p>
          <a:p>
            <a:pPr algn="just" rtl="0"/>
            <a:r>
              <a:rPr lang="en-US" b="1" dirty="0"/>
              <a:t>Austerity</a:t>
            </a:r>
            <a:r>
              <a:rPr lang="en-US" dirty="0"/>
              <a:t> measures are taken</a:t>
            </a:r>
            <a:r>
              <a:rPr lang="en-US" b="1" dirty="0"/>
              <a:t>: </a:t>
            </a:r>
            <a:r>
              <a:rPr lang="en-US" dirty="0"/>
              <a:t>official actions taken by the government, during a period of adverse economic conditions, to reduce its budget deficit using a combination of spending cuts or tax rises.</a:t>
            </a:r>
            <a:endParaRPr lang="en-US" b="1" dirty="0"/>
          </a:p>
          <a:p>
            <a:pPr algn="just" rtl="0"/>
            <a:r>
              <a:rPr lang="en-US" b="1" dirty="0"/>
              <a:t>Belt-tightening</a:t>
            </a:r>
            <a:r>
              <a:rPr lang="en-US" dirty="0"/>
              <a:t>: a reduction in spending : changes that are made in order to save money</a:t>
            </a:r>
            <a:endParaRPr lang="ar-IQ" b="1" dirty="0"/>
          </a:p>
          <a:p>
            <a:pPr algn="just" rtl="0"/>
            <a:endParaRPr lang="ar-IQ" dirty="0"/>
          </a:p>
        </p:txBody>
      </p:sp>
    </p:spTree>
    <p:extLst>
      <p:ext uri="{BB962C8B-B14F-4D97-AF65-F5344CB8AC3E}">
        <p14:creationId xmlns:p14="http://schemas.microsoft.com/office/powerpoint/2010/main" val="304598939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1">
            <a:schemeClr val="accent5"/>
          </a:lnRef>
          <a:fillRef idx="2">
            <a:schemeClr val="accent5"/>
          </a:fillRef>
          <a:effectRef idx="1">
            <a:schemeClr val="accent5"/>
          </a:effectRef>
          <a:fontRef idx="minor">
            <a:schemeClr val="dk1"/>
          </a:fontRef>
        </p:style>
        <p:txBody>
          <a:bodyPr>
            <a:normAutofit fontScale="90000"/>
          </a:bodyPr>
          <a:lstStyle/>
          <a:p>
            <a:r>
              <a:rPr lang="en-US" dirty="0" smtClean="0"/>
              <a:t>This makes the State of the Animal Farm</a:t>
            </a:r>
            <a:endParaRPr lang="ar-IQ" dirty="0"/>
          </a:p>
        </p:txBody>
      </p:sp>
      <p:sp>
        <p:nvSpPr>
          <p:cNvPr id="3" name="Content Placeholder 2"/>
          <p:cNvSpPr>
            <a:spLocks noGrp="1"/>
          </p:cNvSpPr>
          <p:nvPr>
            <p:ph idx="1"/>
          </p:nvPr>
        </p:nvSpPr>
        <p:spPr>
          <a:effectLst>
            <a:glow rad="228600">
              <a:schemeClr val="accent2">
                <a:satMod val="175000"/>
                <a:alpha val="40000"/>
              </a:schemeClr>
            </a:glow>
            <a:outerShdw blurRad="40000" dist="20000" dir="5400000" rotWithShape="0">
              <a:srgbClr val="000000">
                <a:alpha val="38000"/>
              </a:srgbClr>
            </a:outerShdw>
          </a:effectLst>
        </p:spPr>
        <p:style>
          <a:lnRef idx="1">
            <a:schemeClr val="accent3"/>
          </a:lnRef>
          <a:fillRef idx="2">
            <a:schemeClr val="accent3"/>
          </a:fillRef>
          <a:effectRef idx="1">
            <a:schemeClr val="accent3"/>
          </a:effectRef>
          <a:fontRef idx="minor">
            <a:schemeClr val="dk1"/>
          </a:fontRef>
        </p:style>
        <p:txBody>
          <a:bodyPr>
            <a:normAutofit lnSpcReduction="10000"/>
          </a:bodyPr>
          <a:lstStyle/>
          <a:p>
            <a:pPr algn="just" rtl="0">
              <a:buFont typeface="Wingdings" pitchFamily="2" charset="2"/>
              <a:buChar char="q"/>
            </a:pPr>
            <a:r>
              <a:rPr lang="en-US" b="1" dirty="0" smtClean="0"/>
              <a:t> </a:t>
            </a:r>
            <a:r>
              <a:rPr lang="en-US" sz="2000" b="1" dirty="0" smtClean="0"/>
              <a:t>A </a:t>
            </a:r>
            <a:r>
              <a:rPr lang="en-US" sz="2000" b="1" dirty="0" err="1" smtClean="0"/>
              <a:t>rentier</a:t>
            </a:r>
            <a:r>
              <a:rPr lang="en-US" sz="2000" b="1" dirty="0" smtClean="0"/>
              <a:t> State: </a:t>
            </a:r>
            <a:r>
              <a:rPr lang="en-US" sz="2000" b="1" dirty="0"/>
              <a:t>is a </a:t>
            </a:r>
            <a:r>
              <a:rPr lang="en-US" sz="2000" b="1" u="sng" dirty="0">
                <a:hlinkClick r:id="rId2" tooltip="State (polity)"/>
              </a:rPr>
              <a:t>state</a:t>
            </a:r>
            <a:r>
              <a:rPr lang="en-US" sz="2000" b="1" dirty="0"/>
              <a:t> which derives all or a substantial portion of its national revenues from the </a:t>
            </a:r>
            <a:r>
              <a:rPr lang="en-US" sz="2000" b="1" u="sng" dirty="0">
                <a:hlinkClick r:id="rId3" tooltip="Economic rent"/>
              </a:rPr>
              <a:t>rent</a:t>
            </a:r>
            <a:r>
              <a:rPr lang="en-US" sz="2000" b="1" dirty="0"/>
              <a:t> of indigenous resources to external clients</a:t>
            </a:r>
            <a:r>
              <a:rPr lang="en-US" sz="2000" b="1" dirty="0" smtClean="0"/>
              <a:t>.</a:t>
            </a:r>
            <a:r>
              <a:rPr lang="en-US" sz="2000" b="1" dirty="0"/>
              <a:t> The term </a:t>
            </a:r>
            <a:r>
              <a:rPr lang="en-US" sz="2000" b="1" i="1" dirty="0" err="1"/>
              <a:t>rentier</a:t>
            </a:r>
            <a:r>
              <a:rPr lang="en-US" sz="2000" b="1" i="1" dirty="0"/>
              <a:t> state</a:t>
            </a:r>
            <a:r>
              <a:rPr lang="en-US" sz="2000" b="1" dirty="0"/>
              <a:t> has been used since the 20th century. It is most frequently applied to states rich in highly valued </a:t>
            </a:r>
            <a:r>
              <a:rPr lang="en-US" sz="2000" b="1" u="sng" dirty="0">
                <a:hlinkClick r:id="rId4" tooltip="Natural resources"/>
              </a:rPr>
              <a:t>natural resources</a:t>
            </a:r>
            <a:r>
              <a:rPr lang="en-US" sz="2000" b="1" dirty="0"/>
              <a:t> such as petroleum but can also include states rich in financial instruments such as a </a:t>
            </a:r>
            <a:r>
              <a:rPr lang="en-US" sz="2000" b="1" u="sng" dirty="0">
                <a:solidFill>
                  <a:schemeClr val="tx1"/>
                </a:solidFill>
                <a:hlinkClick r:id="rId5" tooltip="Reserve currency"/>
              </a:rPr>
              <a:t>reserve currency</a:t>
            </a:r>
            <a:r>
              <a:rPr lang="en-US" sz="2000" b="1" dirty="0"/>
              <a:t>.</a:t>
            </a:r>
          </a:p>
          <a:p>
            <a:pPr algn="just" rtl="0">
              <a:buFont typeface="Wingdings" pitchFamily="2" charset="2"/>
              <a:buChar char="q"/>
            </a:pPr>
            <a:r>
              <a:rPr lang="en-US" sz="2400" b="1" dirty="0" err="1"/>
              <a:t>Kleptocracy</a:t>
            </a:r>
            <a:r>
              <a:rPr lang="en-US" sz="2400" b="1" dirty="0"/>
              <a:t>, ("rule by thieves") is a form of political and </a:t>
            </a:r>
            <a:r>
              <a:rPr lang="en-US" sz="2400" b="1" u="sng" dirty="0">
                <a:solidFill>
                  <a:schemeClr val="tx1"/>
                </a:solidFill>
                <a:hlinkClick r:id="rId6" tooltip="Government corruption"/>
              </a:rPr>
              <a:t>government corruption</a:t>
            </a:r>
            <a:r>
              <a:rPr lang="en-US" sz="2400" b="1" dirty="0"/>
              <a:t> where the government exists to increase the personal wealth and political power of its officials and the </a:t>
            </a:r>
            <a:r>
              <a:rPr lang="en-US" sz="2400" b="1" u="sng" dirty="0">
                <a:hlinkClick r:id="rId7" tooltip="Ruling class"/>
              </a:rPr>
              <a:t>ruling class</a:t>
            </a:r>
            <a:r>
              <a:rPr lang="en-US" sz="2400" b="1" dirty="0"/>
              <a:t> at the expense of the wider population, often with pretense of honest service. This type of government is generally considered corrupt, and the mechanism of action is often </a:t>
            </a:r>
            <a:r>
              <a:rPr lang="en-US" sz="2400" b="1" u="sng" dirty="0">
                <a:hlinkClick r:id="rId8" tooltip="Embezzlement"/>
              </a:rPr>
              <a:t>embezzlement</a:t>
            </a:r>
            <a:r>
              <a:rPr lang="en-US" sz="2400" b="1" dirty="0"/>
              <a:t> of state funds.</a:t>
            </a:r>
            <a:endParaRPr lang="ar-IQ" sz="2400" b="1" dirty="0"/>
          </a:p>
        </p:txBody>
      </p:sp>
    </p:spTree>
    <p:extLst>
      <p:ext uri="{BB962C8B-B14F-4D97-AF65-F5344CB8AC3E}">
        <p14:creationId xmlns:p14="http://schemas.microsoft.com/office/powerpoint/2010/main" val="68827990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Examples</a:t>
            </a:r>
            <a:endParaRPr lang="ar-IQ" dirty="0"/>
          </a:p>
        </p:txBody>
      </p:sp>
      <p:pic>
        <p:nvPicPr>
          <p:cNvPr id="5" name="Content Placeholder 4"/>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611560" y="1772817"/>
            <a:ext cx="3528392" cy="3888432"/>
          </a:xfrm>
        </p:spPr>
      </p:pic>
      <p:pic>
        <p:nvPicPr>
          <p:cNvPr id="6" name="Content Placeholder 5"/>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4572000" y="1988840"/>
            <a:ext cx="3600399" cy="3528392"/>
          </a:xfrm>
          <a:prstGeom prst="rect">
            <a:avLst/>
          </a:prstGeom>
          <a:ln w="228600" cap="sq" cmpd="thickThin">
            <a:solidFill>
              <a:srgbClr val="000000"/>
            </a:solidFill>
            <a:prstDash val="solid"/>
            <a:miter lim="800000"/>
          </a:ln>
          <a:effectLst>
            <a:innerShdw blurRad="76200">
              <a:srgbClr val="000000"/>
            </a:innerShdw>
          </a:effectLst>
        </p:spPr>
      </p:pic>
    </p:spTree>
    <p:extLst>
      <p:ext uri="{BB962C8B-B14F-4D97-AF65-F5344CB8AC3E}">
        <p14:creationId xmlns:p14="http://schemas.microsoft.com/office/powerpoint/2010/main" val="260233192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1">
            <a:schemeClr val="accent5"/>
          </a:lnRef>
          <a:fillRef idx="2">
            <a:schemeClr val="accent5"/>
          </a:fillRef>
          <a:effectRef idx="1">
            <a:schemeClr val="accent5"/>
          </a:effectRef>
          <a:fontRef idx="minor">
            <a:schemeClr val="dk1"/>
          </a:fontRef>
        </p:style>
        <p:txBody>
          <a:bodyPr/>
          <a:lstStyle/>
          <a:p>
            <a:r>
              <a:rPr lang="en-US" dirty="0" err="1" smtClean="0"/>
              <a:t>Emaples</a:t>
            </a:r>
            <a:endParaRPr lang="ar-IQ" dirty="0"/>
          </a:p>
        </p:txBody>
      </p:sp>
      <p:pic>
        <p:nvPicPr>
          <p:cNvPr id="5" name="Content Placeholder 4"/>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611560" y="1916832"/>
            <a:ext cx="3528392" cy="3528392"/>
          </a:xfrm>
          <a:prstGeom prst="rect">
            <a:avLst/>
          </a:prstGeom>
          <a:ln w="228600" cap="sq" cmpd="thickThin">
            <a:solidFill>
              <a:srgbClr val="000000"/>
            </a:solidFill>
            <a:prstDash val="solid"/>
            <a:miter lim="800000"/>
          </a:ln>
          <a:effectLst>
            <a:innerShdw blurRad="76200">
              <a:srgbClr val="000000"/>
            </a:innerShdw>
          </a:effectLst>
        </p:spPr>
      </p:pic>
      <p:pic>
        <p:nvPicPr>
          <p:cNvPr id="6" name="Content Placeholder 5"/>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4716016" y="1916832"/>
            <a:ext cx="3528392" cy="3672408"/>
          </a:xfrm>
          <a:prstGeom prst="rect">
            <a:avLst/>
          </a:prstGeom>
          <a:ln w="228600" cap="sq" cmpd="thickThin">
            <a:solidFill>
              <a:srgbClr val="000000"/>
            </a:solidFill>
            <a:prstDash val="solid"/>
            <a:miter lim="800000"/>
          </a:ln>
          <a:effectLst>
            <a:innerShdw blurRad="76200">
              <a:srgbClr val="000000"/>
            </a:innerShdw>
          </a:effectLst>
        </p:spPr>
      </p:pic>
    </p:spTree>
    <p:extLst>
      <p:ext uri="{BB962C8B-B14F-4D97-AF65-F5344CB8AC3E}">
        <p14:creationId xmlns:p14="http://schemas.microsoft.com/office/powerpoint/2010/main" val="278867010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1">
            <a:schemeClr val="accent6"/>
          </a:lnRef>
          <a:fillRef idx="2">
            <a:schemeClr val="accent6"/>
          </a:fillRef>
          <a:effectRef idx="1">
            <a:schemeClr val="accent6"/>
          </a:effectRef>
          <a:fontRef idx="minor">
            <a:schemeClr val="dk1"/>
          </a:fontRef>
        </p:style>
        <p:txBody>
          <a:bodyPr>
            <a:normAutofit fontScale="90000"/>
          </a:bodyPr>
          <a:lstStyle/>
          <a:p>
            <a:pPr rtl="0"/>
            <a:r>
              <a:rPr lang="en-US" b="1" dirty="0" smtClean="0"/>
              <a:t>The social and psychological aspects</a:t>
            </a:r>
            <a:endParaRPr lang="ar-IQ" b="1" dirty="0"/>
          </a:p>
        </p:txBody>
      </p:sp>
      <p:sp>
        <p:nvSpPr>
          <p:cNvPr id="3" name="Content Placeholder 2"/>
          <p:cNvSpPr>
            <a:spLocks noGrp="1"/>
          </p:cNvSpPr>
          <p:nvPr>
            <p:ph idx="1"/>
          </p:nvPr>
        </p:nvSpPr>
        <p:spPr/>
        <p:style>
          <a:lnRef idx="1">
            <a:schemeClr val="accent3"/>
          </a:lnRef>
          <a:fillRef idx="2">
            <a:schemeClr val="accent3"/>
          </a:fillRef>
          <a:effectRef idx="1">
            <a:schemeClr val="accent3"/>
          </a:effectRef>
          <a:fontRef idx="minor">
            <a:schemeClr val="dk1"/>
          </a:fontRef>
        </p:style>
        <p:txBody>
          <a:bodyPr>
            <a:normAutofit/>
          </a:bodyPr>
          <a:lstStyle/>
          <a:p>
            <a:pPr algn="l" rtl="0"/>
            <a:r>
              <a:rPr lang="en-US" sz="2000" b="1" dirty="0" smtClean="0"/>
              <a:t>The animals have no social lives of their own. </a:t>
            </a:r>
          </a:p>
          <a:p>
            <a:pPr algn="just" rtl="0"/>
            <a:r>
              <a:rPr lang="en-US" sz="2000" b="1" dirty="0"/>
              <a:t>national rituals become an ever more common part of the </a:t>
            </a:r>
            <a:r>
              <a:rPr lang="en-US" sz="2000" b="1" dirty="0" smtClean="0"/>
              <a:t>Animals’ </a:t>
            </a:r>
            <a:r>
              <a:rPr lang="en-US" sz="2000" b="1" dirty="0"/>
              <a:t>social </a:t>
            </a:r>
            <a:r>
              <a:rPr lang="en-US" sz="2000" b="1" dirty="0" smtClean="0"/>
              <a:t>life.</a:t>
            </a:r>
          </a:p>
          <a:p>
            <a:pPr algn="just" rtl="0"/>
            <a:r>
              <a:rPr lang="en-US" sz="2000" b="1" dirty="0" smtClean="0"/>
              <a:t>The animals are not allowed to communicate with the outside world. As a result, they live in complete isolation.</a:t>
            </a:r>
          </a:p>
          <a:p>
            <a:pPr algn="just" rtl="0"/>
            <a:r>
              <a:rPr lang="en-US" sz="2000" b="1" dirty="0" smtClean="0"/>
              <a:t>Since the animal farm is a police state, the animals usually live in a state of constant fear and terror.  </a:t>
            </a:r>
          </a:p>
          <a:p>
            <a:pPr algn="just" rtl="0"/>
            <a:r>
              <a:rPr lang="en-US" sz="2000" b="1" dirty="0" smtClean="0"/>
              <a:t>The animals are oppressed and psychologically terrified by the mass killing and show trials and the false confessions of other animals.</a:t>
            </a:r>
          </a:p>
          <a:p>
            <a:pPr algn="just" rtl="0"/>
            <a:r>
              <a:rPr lang="en-US" sz="2000" b="1" dirty="0" smtClean="0"/>
              <a:t>Napoleon is not interested in teaching and educating the animals since ignorance allows him to tighten his grip on them.</a:t>
            </a:r>
          </a:p>
          <a:p>
            <a:pPr algn="just" rtl="0"/>
            <a:r>
              <a:rPr lang="en-US" sz="2000" b="1" dirty="0" smtClean="0"/>
              <a:t>The animals lack freedom of speech and live in an atmosphere where rumors, corruption,  demoralization, and crookedness reign supreme.</a:t>
            </a:r>
            <a:endParaRPr lang="ar-IQ" sz="2000" b="1" dirty="0"/>
          </a:p>
        </p:txBody>
      </p:sp>
    </p:spTree>
    <p:extLst>
      <p:ext uri="{BB962C8B-B14F-4D97-AF65-F5344CB8AC3E}">
        <p14:creationId xmlns:p14="http://schemas.microsoft.com/office/powerpoint/2010/main" val="34257358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1">
            <a:schemeClr val="accent6"/>
          </a:lnRef>
          <a:fillRef idx="2">
            <a:schemeClr val="accent6"/>
          </a:fillRef>
          <a:effectRef idx="1">
            <a:schemeClr val="accent6"/>
          </a:effectRef>
          <a:fontRef idx="minor">
            <a:schemeClr val="dk1"/>
          </a:fontRef>
        </p:style>
        <p:txBody>
          <a:bodyPr>
            <a:normAutofit fontScale="90000"/>
          </a:bodyPr>
          <a:lstStyle/>
          <a:p>
            <a:r>
              <a:rPr lang="en-US" b="1" dirty="0"/>
              <a:t>The social and psychological aspects</a:t>
            </a:r>
            <a:endParaRPr lang="ar-IQ" dirty="0"/>
          </a:p>
        </p:txBody>
      </p:sp>
      <p:sp>
        <p:nvSpPr>
          <p:cNvPr id="3" name="Content Placeholder 2"/>
          <p:cNvSpPr>
            <a:spLocks noGrp="1"/>
          </p:cNvSpPr>
          <p:nvPr>
            <p:ph idx="1"/>
          </p:nvPr>
        </p:nvSpPr>
        <p:spPr>
          <a:effectLst>
            <a:glow rad="228600">
              <a:schemeClr val="accent4">
                <a:satMod val="175000"/>
                <a:alpha val="40000"/>
              </a:schemeClr>
            </a:glow>
            <a:outerShdw blurRad="40000" dist="20000" dir="5400000" rotWithShape="0">
              <a:srgbClr val="000000">
                <a:alpha val="38000"/>
              </a:srgbClr>
            </a:outerShdw>
          </a:effectLst>
        </p:spPr>
        <p:style>
          <a:lnRef idx="1">
            <a:schemeClr val="accent3"/>
          </a:lnRef>
          <a:fillRef idx="2">
            <a:schemeClr val="accent3"/>
          </a:fillRef>
          <a:effectRef idx="1">
            <a:schemeClr val="accent3"/>
          </a:effectRef>
          <a:fontRef idx="minor">
            <a:schemeClr val="dk1"/>
          </a:fontRef>
        </p:style>
        <p:txBody>
          <a:bodyPr/>
          <a:lstStyle/>
          <a:p>
            <a:pPr algn="l" rtl="0"/>
            <a:r>
              <a:rPr lang="en-US" sz="2000" b="1" dirty="0" smtClean="0"/>
              <a:t>Maintenance of strict class structure (the pigs separate themselves and the emergence of class tyranny. They are the brain thinkers or political, social and economic elite while the animals are the masses or the proletariat.</a:t>
            </a:r>
          </a:p>
          <a:p>
            <a:pPr algn="l" rtl="0"/>
            <a:r>
              <a:rPr lang="en-US" sz="2000" b="1" dirty="0" smtClean="0"/>
              <a:t>The animals generally are increasingly disillusioned, depressed, alienated and hopeless.  </a:t>
            </a:r>
          </a:p>
          <a:p>
            <a:pPr algn="l" rtl="0"/>
            <a:r>
              <a:rPr lang="en-US" sz="2000" b="1" dirty="0" smtClean="0"/>
              <a:t>Some members of the oppressed class become themselves oppressors (The Pig)</a:t>
            </a:r>
          </a:p>
          <a:p>
            <a:pPr algn="l" rtl="0"/>
            <a:r>
              <a:rPr lang="en-US" sz="2000" b="1" dirty="0" smtClean="0"/>
              <a:t>The animals develop what is known in psychology  the Stockholm Syndrome.</a:t>
            </a:r>
          </a:p>
          <a:p>
            <a:pPr algn="l" rtl="0"/>
            <a:r>
              <a:rPr lang="en-US" sz="2000" b="1" dirty="0" smtClean="0"/>
              <a:t>After the genocide of the four pigs, the animals suffer </a:t>
            </a:r>
            <a:r>
              <a:rPr lang="en-US" sz="2000" b="1" smtClean="0"/>
              <a:t>post trauma </a:t>
            </a:r>
            <a:r>
              <a:rPr lang="en-US" sz="2000" b="1" dirty="0" smtClean="0"/>
              <a:t>stress disorder.</a:t>
            </a:r>
            <a:endParaRPr lang="ar-IQ" sz="2000" b="1" dirty="0"/>
          </a:p>
        </p:txBody>
      </p:sp>
    </p:spTree>
    <p:extLst>
      <p:ext uri="{BB962C8B-B14F-4D97-AF65-F5344CB8AC3E}">
        <p14:creationId xmlns:p14="http://schemas.microsoft.com/office/powerpoint/2010/main" val="79160287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1">
            <a:schemeClr val="accent2"/>
          </a:lnRef>
          <a:fillRef idx="2">
            <a:schemeClr val="accent2"/>
          </a:fillRef>
          <a:effectRef idx="1">
            <a:schemeClr val="accent2"/>
          </a:effectRef>
          <a:fontRef idx="minor">
            <a:schemeClr val="dk1"/>
          </a:fontRef>
        </p:style>
        <p:txBody>
          <a:bodyPr/>
          <a:lstStyle/>
          <a:p>
            <a:pPr rtl="0"/>
            <a:r>
              <a:rPr lang="en-US" dirty="0" smtClean="0"/>
              <a:t>This makes Animal Farm</a:t>
            </a:r>
            <a:endParaRPr lang="ar-IQ"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403648" y="1772816"/>
            <a:ext cx="6192688" cy="4353347"/>
          </a:xfrm>
        </p:spPr>
      </p:pic>
    </p:spTree>
    <p:extLst>
      <p:ext uri="{BB962C8B-B14F-4D97-AF65-F5344CB8AC3E}">
        <p14:creationId xmlns:p14="http://schemas.microsoft.com/office/powerpoint/2010/main" val="203687178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1">
            <a:schemeClr val="accent5"/>
          </a:lnRef>
          <a:fillRef idx="2">
            <a:schemeClr val="accent5"/>
          </a:fillRef>
          <a:effectRef idx="1">
            <a:schemeClr val="accent5"/>
          </a:effectRef>
          <a:fontRef idx="minor">
            <a:schemeClr val="dk1"/>
          </a:fontRef>
        </p:style>
        <p:txBody>
          <a:bodyPr>
            <a:normAutofit fontScale="90000"/>
          </a:bodyPr>
          <a:lstStyle/>
          <a:p>
            <a:r>
              <a:rPr lang="en-US" dirty="0" smtClean="0"/>
              <a:t>Where there is no freedom of speech</a:t>
            </a:r>
            <a:endParaRPr lang="ar-IQ"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763688" y="1929606"/>
            <a:ext cx="5976664" cy="3867150"/>
          </a:xfrm>
        </p:spPr>
      </p:pic>
    </p:spTree>
    <p:extLst>
      <p:ext uri="{BB962C8B-B14F-4D97-AF65-F5344CB8AC3E}">
        <p14:creationId xmlns:p14="http://schemas.microsoft.com/office/powerpoint/2010/main" val="115444152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1">
            <a:schemeClr val="accent3"/>
          </a:lnRef>
          <a:fillRef idx="2">
            <a:schemeClr val="accent3"/>
          </a:fillRef>
          <a:effectRef idx="1">
            <a:schemeClr val="accent3"/>
          </a:effectRef>
          <a:fontRef idx="minor">
            <a:schemeClr val="dk1"/>
          </a:fontRef>
        </p:style>
        <p:txBody>
          <a:bodyPr>
            <a:noAutofit/>
          </a:bodyPr>
          <a:lstStyle/>
          <a:p>
            <a:pPr rtl="0"/>
            <a:r>
              <a:rPr lang="en-US" sz="3200" b="1" dirty="0" smtClean="0"/>
              <a:t>Power Conflict between the most prominent political Figures in Animal Farm</a:t>
            </a:r>
            <a:endParaRPr lang="ar-IQ" sz="3200" b="1" dirty="0"/>
          </a:p>
        </p:txBody>
      </p:sp>
      <p:pic>
        <p:nvPicPr>
          <p:cNvPr id="5" name="Content Placeholder 4"/>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611560" y="1988840"/>
            <a:ext cx="3528392" cy="3672408"/>
          </a:xfrm>
          <a:prstGeom prst="rect">
            <a:avLst/>
          </a:prstGeom>
          <a:ln w="228600" cap="sq" cmpd="thickThin">
            <a:solidFill>
              <a:srgbClr val="000000"/>
            </a:solidFill>
            <a:prstDash val="solid"/>
            <a:miter lim="800000"/>
          </a:ln>
          <a:effectLst>
            <a:innerShdw blurRad="76200">
              <a:srgbClr val="000000"/>
            </a:innerShdw>
          </a:effectLst>
        </p:spPr>
      </p:pic>
      <p:pic>
        <p:nvPicPr>
          <p:cNvPr id="6" name="Content Placeholder 5"/>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5076825" y="1844824"/>
            <a:ext cx="3181350" cy="3816424"/>
          </a:xfrm>
          <a:prstGeom prst="rect">
            <a:avLst/>
          </a:prstGeom>
          <a:ln w="228600" cap="sq" cmpd="thickThin">
            <a:solidFill>
              <a:srgbClr val="000000"/>
            </a:solidFill>
            <a:prstDash val="solid"/>
            <a:miter lim="800000"/>
          </a:ln>
          <a:effectLst>
            <a:innerShdw blurRad="76200">
              <a:srgbClr val="000000"/>
            </a:innerShdw>
          </a:effectLst>
        </p:spPr>
      </p:pic>
    </p:spTree>
    <p:extLst>
      <p:ext uri="{BB962C8B-B14F-4D97-AF65-F5344CB8AC3E}">
        <p14:creationId xmlns:p14="http://schemas.microsoft.com/office/powerpoint/2010/main" val="144843427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1">
            <a:schemeClr val="accent4"/>
          </a:lnRef>
          <a:fillRef idx="2">
            <a:schemeClr val="accent4"/>
          </a:fillRef>
          <a:effectRef idx="1">
            <a:schemeClr val="accent4"/>
          </a:effectRef>
          <a:fontRef idx="minor">
            <a:schemeClr val="dk1"/>
          </a:fontRef>
        </p:style>
        <p:txBody>
          <a:bodyPr>
            <a:normAutofit fontScale="90000"/>
          </a:bodyPr>
          <a:lstStyle/>
          <a:p>
            <a:r>
              <a:rPr lang="en-US" dirty="0" smtClean="0"/>
              <a:t>The Power Representations in Literature</a:t>
            </a:r>
            <a:endParaRPr lang="ar-IQ" dirty="0"/>
          </a:p>
        </p:txBody>
      </p:sp>
      <p:pic>
        <p:nvPicPr>
          <p:cNvPr id="5" name="Content Placeholder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259632" y="1916832"/>
            <a:ext cx="6336704" cy="3744415"/>
          </a:xfrm>
          <a:prstGeom prst="rect">
            <a:avLst/>
          </a:prstGeom>
          <a:ln w="228600" cap="sq" cmpd="thickThin">
            <a:solidFill>
              <a:srgbClr val="000000"/>
            </a:solidFill>
            <a:prstDash val="solid"/>
            <a:miter lim="800000"/>
          </a:ln>
          <a:effectLst>
            <a:innerShdw blurRad="76200">
              <a:srgbClr val="000000"/>
            </a:innerShdw>
          </a:effectLst>
        </p:spPr>
      </p:pic>
    </p:spTree>
    <p:extLst>
      <p:ext uri="{BB962C8B-B14F-4D97-AF65-F5344CB8AC3E}">
        <p14:creationId xmlns:p14="http://schemas.microsoft.com/office/powerpoint/2010/main" val="392935557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1">
            <a:schemeClr val="accent3"/>
          </a:lnRef>
          <a:fillRef idx="2">
            <a:schemeClr val="accent3"/>
          </a:fillRef>
          <a:effectRef idx="1">
            <a:schemeClr val="accent3"/>
          </a:effectRef>
          <a:fontRef idx="minor">
            <a:schemeClr val="dk1"/>
          </a:fontRef>
        </p:style>
        <p:txBody>
          <a:bodyPr/>
          <a:lstStyle/>
          <a:p>
            <a:r>
              <a:rPr lang="ar-IQ" dirty="0" smtClean="0"/>
              <a:t>نشيد حكام العرب</a:t>
            </a:r>
            <a:endParaRPr lang="ar-IQ" dirty="0"/>
          </a:p>
        </p:txBody>
      </p:sp>
      <p:sp>
        <p:nvSpPr>
          <p:cNvPr id="3" name="Content Placeholder 2"/>
          <p:cNvSpPr>
            <a:spLocks noGrp="1"/>
          </p:cNvSpPr>
          <p:nvPr>
            <p:ph idx="1"/>
          </p:nvPr>
        </p:nvSpPr>
        <p:spPr/>
        <p:style>
          <a:lnRef idx="1">
            <a:schemeClr val="accent6"/>
          </a:lnRef>
          <a:fillRef idx="2">
            <a:schemeClr val="accent6"/>
          </a:fillRef>
          <a:effectRef idx="1">
            <a:schemeClr val="accent6"/>
          </a:effectRef>
          <a:fontRef idx="minor">
            <a:schemeClr val="dk1"/>
          </a:fontRef>
        </p:style>
        <p:txBody>
          <a:bodyPr>
            <a:normAutofit fontScale="55000" lnSpcReduction="20000"/>
          </a:bodyPr>
          <a:lstStyle/>
          <a:p>
            <a:r>
              <a:rPr lang="ar-SA" b="1" dirty="0"/>
              <a:t>أيها الناس:</a:t>
            </a:r>
            <a:br>
              <a:rPr lang="ar-SA" b="1" dirty="0"/>
            </a:br>
            <a:r>
              <a:rPr lang="ar-SA" b="1" dirty="0"/>
              <a:t>أنا الأول والأعدل</a:t>
            </a:r>
            <a:br>
              <a:rPr lang="ar-SA" b="1" dirty="0"/>
            </a:br>
            <a:r>
              <a:rPr lang="ar-SA" b="1" dirty="0"/>
              <a:t>والأجمل من بين جميع الحاكمين</a:t>
            </a:r>
            <a:br>
              <a:rPr lang="ar-SA" b="1" dirty="0"/>
            </a:br>
            <a:r>
              <a:rPr lang="ar-SA" b="1" dirty="0"/>
              <a:t>وأنا بدر الدجى، وبياض الياسمين</a:t>
            </a:r>
            <a:br>
              <a:rPr lang="ar-SA" b="1" dirty="0"/>
            </a:br>
            <a:r>
              <a:rPr lang="ar-SA" b="1" dirty="0"/>
              <a:t>وأنا مخترع المشنقة الأولى، وخير المرسلين</a:t>
            </a:r>
            <a:br>
              <a:rPr lang="ar-SA" b="1" dirty="0"/>
            </a:br>
            <a:r>
              <a:rPr lang="ar-SA" b="1" dirty="0"/>
              <a:t>كلما فكرت أن أعتزل السلطة، ينهاني ضميري</a:t>
            </a:r>
            <a:br>
              <a:rPr lang="ar-SA" b="1" dirty="0"/>
            </a:br>
            <a:r>
              <a:rPr lang="ar-SA" b="1" dirty="0"/>
              <a:t>من ترى يحكم بعدي هؤلاء الطيبين ؟؟؟</a:t>
            </a:r>
            <a:br>
              <a:rPr lang="ar-SA" b="1" dirty="0"/>
            </a:br>
            <a:r>
              <a:rPr lang="ar-SA" b="1" dirty="0"/>
              <a:t>من سيشفي بعدي الأعرج، والأبرص، والأعمى ؟؟؟</a:t>
            </a:r>
            <a:br>
              <a:rPr lang="ar-SA" b="1" dirty="0"/>
            </a:br>
            <a:r>
              <a:rPr lang="ar-SA" b="1" dirty="0"/>
              <a:t>ومن يحيي عظام الميتين ؟؟؟</a:t>
            </a:r>
            <a:br>
              <a:rPr lang="ar-SA" b="1" dirty="0"/>
            </a:br>
            <a:r>
              <a:rPr lang="ar-SA" b="1" dirty="0"/>
              <a:t>من ترى يخرج من معطفه ضوء القمر ؟؟؟</a:t>
            </a:r>
            <a:br>
              <a:rPr lang="ar-SA" b="1" dirty="0"/>
            </a:br>
            <a:r>
              <a:rPr lang="ar-SA" b="1" dirty="0"/>
              <a:t>من ترى يرسل للناس المطر ؟؟؟</a:t>
            </a:r>
            <a:br>
              <a:rPr lang="ar-SA" b="1" dirty="0"/>
            </a:br>
            <a:r>
              <a:rPr lang="ar-SA" b="1" dirty="0"/>
              <a:t>من ترى يجلدهم تسعين جلدة ؟؟؟</a:t>
            </a:r>
            <a:br>
              <a:rPr lang="ar-SA" b="1" dirty="0"/>
            </a:br>
            <a:r>
              <a:rPr lang="ar-SA" b="1" dirty="0"/>
              <a:t>من ترى يصلبهم فوق الشجر ؟؟؟</a:t>
            </a:r>
            <a:br>
              <a:rPr lang="ar-SA" b="1" dirty="0"/>
            </a:br>
            <a:r>
              <a:rPr lang="ar-SA" b="1" dirty="0"/>
              <a:t>من ترى يرغمهم أن يعيشوا كالبقر ؟؟؟</a:t>
            </a:r>
            <a:br>
              <a:rPr lang="ar-SA" b="1" dirty="0"/>
            </a:br>
            <a:r>
              <a:rPr lang="ar-SA" b="1" dirty="0"/>
              <a:t>ويموتوا … كالبقر ؟؟؟</a:t>
            </a:r>
            <a:br>
              <a:rPr lang="ar-SA" b="1" dirty="0"/>
            </a:br>
            <a:r>
              <a:rPr lang="ar-SA" b="1" dirty="0"/>
              <a:t>كلما فكرت أن أتركهم</a:t>
            </a:r>
            <a:br>
              <a:rPr lang="ar-SA" b="1" dirty="0"/>
            </a:br>
            <a:r>
              <a:rPr lang="ar-SA" b="1" dirty="0"/>
              <a:t>فاضت دموعي كغمامة</a:t>
            </a:r>
            <a:br>
              <a:rPr lang="ar-SA" b="1" dirty="0"/>
            </a:br>
            <a:r>
              <a:rPr lang="ar-SA" b="1" dirty="0"/>
              <a:t>وتوكلت على الله</a:t>
            </a:r>
            <a:br>
              <a:rPr lang="ar-SA" b="1" dirty="0"/>
            </a:br>
            <a:r>
              <a:rPr lang="ar-SA" b="1" dirty="0"/>
              <a:t>وقـررت أن أركـب الشــعب</a:t>
            </a:r>
            <a:br>
              <a:rPr lang="ar-SA" b="1" dirty="0"/>
            </a:br>
            <a:r>
              <a:rPr lang="ar-SA" b="1" dirty="0"/>
              <a:t>من الآن … الى يوم القيامه</a:t>
            </a:r>
            <a:endParaRPr lang="en-US" b="1" dirty="0"/>
          </a:p>
          <a:p>
            <a:pPr algn="r"/>
            <a:endParaRPr lang="ar-IQ" b="1" dirty="0"/>
          </a:p>
        </p:txBody>
      </p:sp>
    </p:spTree>
    <p:extLst>
      <p:ext uri="{BB962C8B-B14F-4D97-AF65-F5344CB8AC3E}">
        <p14:creationId xmlns:p14="http://schemas.microsoft.com/office/powerpoint/2010/main" val="137563661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1">
            <a:schemeClr val="accent2"/>
          </a:lnRef>
          <a:fillRef idx="2">
            <a:schemeClr val="accent2"/>
          </a:fillRef>
          <a:effectRef idx="1">
            <a:schemeClr val="accent2"/>
          </a:effectRef>
          <a:fontRef idx="minor">
            <a:schemeClr val="dk1"/>
          </a:fontRef>
        </p:style>
        <p:txBody>
          <a:bodyPr/>
          <a:lstStyle/>
          <a:p>
            <a:r>
              <a:rPr lang="ar-IQ" dirty="0" smtClean="0"/>
              <a:t>حاكم اسمه عنتره</a:t>
            </a:r>
            <a:endParaRPr lang="ar-IQ"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2783087579"/>
              </p:ext>
            </p:extLst>
          </p:nvPr>
        </p:nvGraphicFramePr>
        <p:xfrm>
          <a:off x="457200" y="1988838"/>
          <a:ext cx="8229600" cy="4176468"/>
        </p:xfrm>
        <a:graphic>
          <a:graphicData uri="http://schemas.openxmlformats.org/drawingml/2006/table">
            <a:tbl>
              <a:tblPr rtl="1" firstRow="1" firstCol="1" bandRow="1">
                <a:tableStyleId>{5C22544A-7EE6-4342-B048-85BDC9FD1C3A}</a:tableStyleId>
              </a:tblPr>
              <a:tblGrid>
                <a:gridCol w="8229600"/>
              </a:tblGrid>
              <a:tr h="696078">
                <a:tc>
                  <a:txBody>
                    <a:bodyPr/>
                    <a:lstStyle/>
                    <a:p>
                      <a:pPr algn="ctr" rtl="1">
                        <a:lnSpc>
                          <a:spcPct val="115000"/>
                        </a:lnSpc>
                        <a:spcAft>
                          <a:spcPts val="1000"/>
                        </a:spcAft>
                      </a:pPr>
                      <a:r>
                        <a:rPr lang="ar-SA" sz="2800" dirty="0">
                          <a:effectLst/>
                        </a:rPr>
                        <a:t>هـذي البـلادُ كلُّهـا مَزرَعَـةٌ شخصيّـةٌ لعَنـترَهْ</a:t>
                      </a:r>
                      <a:r>
                        <a:rPr lang="en-US" sz="2800" dirty="0">
                          <a:effectLst/>
                        </a:rPr>
                        <a:t> … </a:t>
                      </a:r>
                      <a:endParaRPr lang="en-US" sz="2800" dirty="0">
                        <a:effectLst/>
                        <a:latin typeface="Calibri"/>
                        <a:ea typeface="Calibri"/>
                        <a:cs typeface="Arial"/>
                      </a:endParaRPr>
                    </a:p>
                  </a:txBody>
                  <a:tcPr marL="0" marR="0" marT="0" marB="0" anchor="ctr"/>
                </a:tc>
              </a:tr>
              <a:tr h="696078">
                <a:tc>
                  <a:txBody>
                    <a:bodyPr/>
                    <a:lstStyle/>
                    <a:p>
                      <a:pPr algn="ctr" rtl="1">
                        <a:lnSpc>
                          <a:spcPct val="115000"/>
                        </a:lnSpc>
                        <a:spcAft>
                          <a:spcPts val="1000"/>
                        </a:spcAft>
                      </a:pPr>
                      <a:r>
                        <a:rPr lang="ar-SA" sz="2800" dirty="0">
                          <a:effectLst/>
                        </a:rPr>
                        <a:t>سـماؤهـا .. هَواؤهـا … نسـاؤها … حُقولُهـا المُخضَوضَرَهْ</a:t>
                      </a:r>
                      <a:r>
                        <a:rPr lang="en-US" sz="2800" dirty="0">
                          <a:effectLst/>
                        </a:rPr>
                        <a:t> … </a:t>
                      </a:r>
                      <a:endParaRPr lang="en-US" sz="2800" dirty="0">
                        <a:effectLst/>
                        <a:latin typeface="Calibri"/>
                        <a:ea typeface="Calibri"/>
                        <a:cs typeface="Arial"/>
                      </a:endParaRPr>
                    </a:p>
                  </a:txBody>
                  <a:tcPr marL="0" marR="0" marT="0" marB="0" anchor="ctr"/>
                </a:tc>
              </a:tr>
              <a:tr h="696078">
                <a:tc>
                  <a:txBody>
                    <a:bodyPr/>
                    <a:lstStyle/>
                    <a:p>
                      <a:pPr algn="ctr" rtl="1">
                        <a:lnSpc>
                          <a:spcPct val="115000"/>
                        </a:lnSpc>
                        <a:spcAft>
                          <a:spcPts val="1000"/>
                        </a:spcAft>
                      </a:pPr>
                      <a:r>
                        <a:rPr lang="ar-SA" sz="2800" dirty="0">
                          <a:effectLst/>
                        </a:rPr>
                        <a:t>كلُّ البنايـات – هنـا – يَسـكُنُ فيها عَـنتَرَهْ</a:t>
                      </a:r>
                      <a:r>
                        <a:rPr lang="en-US" sz="2800" dirty="0">
                          <a:effectLst/>
                        </a:rPr>
                        <a:t> … </a:t>
                      </a:r>
                      <a:endParaRPr lang="en-US" sz="2800" dirty="0">
                        <a:effectLst/>
                        <a:latin typeface="Calibri"/>
                        <a:ea typeface="Calibri"/>
                        <a:cs typeface="Arial"/>
                      </a:endParaRPr>
                    </a:p>
                  </a:txBody>
                  <a:tcPr marL="0" marR="0" marT="0" marB="0" anchor="ctr"/>
                </a:tc>
              </a:tr>
              <a:tr h="696078">
                <a:tc>
                  <a:txBody>
                    <a:bodyPr/>
                    <a:lstStyle/>
                    <a:p>
                      <a:pPr algn="ctr" rtl="1">
                        <a:lnSpc>
                          <a:spcPct val="115000"/>
                        </a:lnSpc>
                        <a:spcAft>
                          <a:spcPts val="1000"/>
                        </a:spcAft>
                      </a:pPr>
                      <a:r>
                        <a:rPr lang="ar-SA" sz="2800">
                          <a:effectLst/>
                        </a:rPr>
                        <a:t>كلُّ الشـبابيك علَيـها صـورَةٌ لعَـنتَرَهْ</a:t>
                      </a:r>
                      <a:r>
                        <a:rPr lang="en-US" sz="2800">
                          <a:effectLst/>
                        </a:rPr>
                        <a:t> … </a:t>
                      </a:r>
                      <a:endParaRPr lang="en-US" sz="2800">
                        <a:effectLst/>
                        <a:latin typeface="Calibri"/>
                        <a:ea typeface="Calibri"/>
                        <a:cs typeface="Arial"/>
                      </a:endParaRPr>
                    </a:p>
                  </a:txBody>
                  <a:tcPr marL="0" marR="0" marT="0" marB="0" anchor="ctr"/>
                </a:tc>
              </a:tr>
              <a:tr h="696078">
                <a:tc>
                  <a:txBody>
                    <a:bodyPr/>
                    <a:lstStyle/>
                    <a:p>
                      <a:pPr algn="ctr" rtl="1">
                        <a:lnSpc>
                          <a:spcPct val="115000"/>
                        </a:lnSpc>
                        <a:spcAft>
                          <a:spcPts val="1000"/>
                        </a:spcAft>
                      </a:pPr>
                      <a:r>
                        <a:rPr lang="ar-SA" sz="2800">
                          <a:effectLst/>
                        </a:rPr>
                        <a:t>كلُّ الميـادين هُنـا ، تحمـلُ اسـمَ عَــنتَرَهْ</a:t>
                      </a:r>
                      <a:r>
                        <a:rPr lang="en-US" sz="2800">
                          <a:effectLst/>
                        </a:rPr>
                        <a:t> … </a:t>
                      </a:r>
                      <a:endParaRPr lang="en-US" sz="2800">
                        <a:effectLst/>
                        <a:latin typeface="Calibri"/>
                        <a:ea typeface="Calibri"/>
                        <a:cs typeface="Arial"/>
                      </a:endParaRPr>
                    </a:p>
                  </a:txBody>
                  <a:tcPr marL="0" marR="0" marT="0" marB="0" anchor="ctr"/>
                </a:tc>
              </a:tr>
              <a:tr h="696078">
                <a:tc>
                  <a:txBody>
                    <a:bodyPr/>
                    <a:lstStyle/>
                    <a:p>
                      <a:pPr algn="ctr" rtl="1">
                        <a:lnSpc>
                          <a:spcPct val="115000"/>
                        </a:lnSpc>
                        <a:spcAft>
                          <a:spcPts val="1000"/>
                        </a:spcAft>
                      </a:pPr>
                      <a:r>
                        <a:rPr lang="ar-SA" sz="2800" dirty="0">
                          <a:effectLst/>
                        </a:rPr>
                        <a:t>عَــنتَرَةٌ يُقـيمُ فـي ثيـابنـا … فـي ربطـة الخـبز</a:t>
                      </a:r>
                      <a:r>
                        <a:rPr lang="en-US" sz="2800" dirty="0">
                          <a:effectLst/>
                        </a:rPr>
                        <a:t> … </a:t>
                      </a:r>
                      <a:endParaRPr lang="en-US" sz="2800" dirty="0">
                        <a:effectLst/>
                        <a:latin typeface="Calibri"/>
                        <a:ea typeface="Calibri"/>
                        <a:cs typeface="Arial"/>
                      </a:endParaRPr>
                    </a:p>
                  </a:txBody>
                  <a:tcPr marL="0" marR="0" marT="0" marB="0" anchor="ctr"/>
                </a:tc>
              </a:tr>
            </a:tbl>
          </a:graphicData>
        </a:graphic>
      </p:graphicFrame>
    </p:spTree>
    <p:extLst>
      <p:ext uri="{BB962C8B-B14F-4D97-AF65-F5344CB8AC3E}">
        <p14:creationId xmlns:p14="http://schemas.microsoft.com/office/powerpoint/2010/main" val="75670610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1">
            <a:schemeClr val="accent2"/>
          </a:lnRef>
          <a:fillRef idx="2">
            <a:schemeClr val="accent2"/>
          </a:fillRef>
          <a:effectRef idx="1">
            <a:schemeClr val="accent2"/>
          </a:effectRef>
          <a:fontRef idx="minor">
            <a:schemeClr val="dk1"/>
          </a:fontRef>
        </p:style>
        <p:txBody>
          <a:bodyPr/>
          <a:lstStyle/>
          <a:p>
            <a:r>
              <a:rPr lang="ar-IQ" dirty="0" smtClean="0"/>
              <a:t>نشيد حكام العرب</a:t>
            </a:r>
            <a:endParaRPr lang="ar-IQ"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473595548"/>
              </p:ext>
            </p:extLst>
          </p:nvPr>
        </p:nvGraphicFramePr>
        <p:xfrm>
          <a:off x="539552" y="1628800"/>
          <a:ext cx="8229600" cy="5047488"/>
        </p:xfrm>
        <a:graphic>
          <a:graphicData uri="http://schemas.openxmlformats.org/drawingml/2006/table">
            <a:tbl>
              <a:tblPr rtl="1" firstRow="1" firstCol="1" bandRow="1">
                <a:tableStyleId>{5C22544A-7EE6-4342-B048-85BDC9FD1C3A}</a:tableStyleId>
              </a:tblPr>
              <a:tblGrid>
                <a:gridCol w="8229600"/>
              </a:tblGrid>
              <a:tr h="372041">
                <a:tc>
                  <a:txBody>
                    <a:bodyPr/>
                    <a:lstStyle/>
                    <a:p>
                      <a:pPr algn="ctr" rtl="1">
                        <a:lnSpc>
                          <a:spcPct val="115000"/>
                        </a:lnSpc>
                        <a:spcAft>
                          <a:spcPts val="1000"/>
                        </a:spcAft>
                      </a:pPr>
                      <a:r>
                        <a:rPr lang="ar-SA" sz="2400" dirty="0">
                          <a:solidFill>
                            <a:schemeClr val="tx1"/>
                          </a:solidFill>
                          <a:effectLst/>
                        </a:rPr>
                        <a:t>و فـي زجـاجـة الكُولا ، وَ فـي أحـلامنـا المُحتَضـرَهْ</a:t>
                      </a:r>
                      <a:r>
                        <a:rPr lang="en-US" sz="2400" dirty="0">
                          <a:solidFill>
                            <a:schemeClr val="tx1"/>
                          </a:solidFill>
                          <a:effectLst/>
                        </a:rPr>
                        <a:t> ... </a:t>
                      </a:r>
                      <a:endParaRPr lang="en-US" sz="2400" dirty="0">
                        <a:solidFill>
                          <a:schemeClr val="tx1"/>
                        </a:solidFill>
                        <a:effectLst/>
                        <a:latin typeface="Calibri"/>
                        <a:ea typeface="Calibri"/>
                        <a:cs typeface="Arial"/>
                      </a:endParaRPr>
                    </a:p>
                  </a:txBody>
                  <a:tcPr marL="0" marR="0" marT="0" marB="0" anchor="ctr"/>
                </a:tc>
              </a:tr>
              <a:tr h="372041">
                <a:tc>
                  <a:txBody>
                    <a:bodyPr/>
                    <a:lstStyle/>
                    <a:p>
                      <a:pPr algn="ctr" rtl="1">
                        <a:lnSpc>
                          <a:spcPct val="115000"/>
                        </a:lnSpc>
                        <a:spcAft>
                          <a:spcPts val="1000"/>
                        </a:spcAft>
                      </a:pPr>
                      <a:r>
                        <a:rPr lang="ar-SA" sz="2400" dirty="0">
                          <a:solidFill>
                            <a:schemeClr val="tx1"/>
                          </a:solidFill>
                          <a:effectLst/>
                        </a:rPr>
                        <a:t>مـدينـةٌ مَهـجورَةٌ مُهَجّـرَهْ</a:t>
                      </a:r>
                      <a:r>
                        <a:rPr lang="en-US" sz="2400" dirty="0">
                          <a:solidFill>
                            <a:schemeClr val="tx1"/>
                          </a:solidFill>
                          <a:effectLst/>
                        </a:rPr>
                        <a:t> … </a:t>
                      </a:r>
                      <a:endParaRPr lang="en-US" sz="2400" dirty="0">
                        <a:solidFill>
                          <a:schemeClr val="tx1"/>
                        </a:solidFill>
                        <a:effectLst/>
                        <a:latin typeface="Calibri"/>
                        <a:ea typeface="Calibri"/>
                        <a:cs typeface="Arial"/>
                      </a:endParaRPr>
                    </a:p>
                  </a:txBody>
                  <a:tcPr marL="0" marR="0" marT="0" marB="0" anchor="ctr"/>
                </a:tc>
              </a:tr>
              <a:tr h="372041">
                <a:tc>
                  <a:txBody>
                    <a:bodyPr/>
                    <a:lstStyle/>
                    <a:p>
                      <a:pPr algn="ctr" rtl="1">
                        <a:lnSpc>
                          <a:spcPct val="115000"/>
                        </a:lnSpc>
                        <a:spcAft>
                          <a:spcPts val="1000"/>
                        </a:spcAft>
                      </a:pPr>
                      <a:r>
                        <a:rPr lang="ar-SA" sz="2400">
                          <a:solidFill>
                            <a:schemeClr val="tx1"/>
                          </a:solidFill>
                          <a:effectLst/>
                        </a:rPr>
                        <a:t>لم يبقَ – فيها – فأرةٌ ، أو نملَـةٌ ، أو جدوَلٌ ، أو شـجَرَهْ</a:t>
                      </a:r>
                      <a:r>
                        <a:rPr lang="en-US" sz="2400">
                          <a:solidFill>
                            <a:schemeClr val="tx1"/>
                          </a:solidFill>
                          <a:effectLst/>
                        </a:rPr>
                        <a:t> … </a:t>
                      </a:r>
                      <a:endParaRPr lang="en-US" sz="2400">
                        <a:solidFill>
                          <a:schemeClr val="tx1"/>
                        </a:solidFill>
                        <a:effectLst/>
                        <a:latin typeface="Calibri"/>
                        <a:ea typeface="Calibri"/>
                        <a:cs typeface="Arial"/>
                      </a:endParaRPr>
                    </a:p>
                  </a:txBody>
                  <a:tcPr marL="0" marR="0" marT="0" marB="0" anchor="ctr"/>
                </a:tc>
              </a:tr>
              <a:tr h="372041">
                <a:tc>
                  <a:txBody>
                    <a:bodyPr/>
                    <a:lstStyle/>
                    <a:p>
                      <a:pPr algn="ctr" rtl="1">
                        <a:lnSpc>
                          <a:spcPct val="115000"/>
                        </a:lnSpc>
                        <a:spcAft>
                          <a:spcPts val="1000"/>
                        </a:spcAft>
                      </a:pPr>
                      <a:r>
                        <a:rPr lang="ar-SA" sz="2400">
                          <a:solidFill>
                            <a:schemeClr val="tx1"/>
                          </a:solidFill>
                          <a:effectLst/>
                        </a:rPr>
                        <a:t>لاشـيء – فيها – يُدهشُ السّـياح إلاّ الصـورَةُ الرسميّـة المُقَرَّرَهْ</a:t>
                      </a:r>
                      <a:r>
                        <a:rPr lang="en-US" sz="2400">
                          <a:solidFill>
                            <a:schemeClr val="tx1"/>
                          </a:solidFill>
                          <a:effectLst/>
                        </a:rPr>
                        <a:t> .. </a:t>
                      </a:r>
                      <a:endParaRPr lang="en-US" sz="2400">
                        <a:solidFill>
                          <a:schemeClr val="tx1"/>
                        </a:solidFill>
                        <a:effectLst/>
                        <a:latin typeface="Calibri"/>
                        <a:ea typeface="Calibri"/>
                        <a:cs typeface="Arial"/>
                      </a:endParaRPr>
                    </a:p>
                  </a:txBody>
                  <a:tcPr marL="0" marR="0" marT="0" marB="0" anchor="ctr"/>
                </a:tc>
              </a:tr>
              <a:tr h="372041">
                <a:tc>
                  <a:txBody>
                    <a:bodyPr/>
                    <a:lstStyle/>
                    <a:p>
                      <a:pPr algn="ctr" rtl="1">
                        <a:lnSpc>
                          <a:spcPct val="115000"/>
                        </a:lnSpc>
                        <a:spcAft>
                          <a:spcPts val="1000"/>
                        </a:spcAft>
                      </a:pPr>
                      <a:r>
                        <a:rPr lang="ar-SA" sz="2400">
                          <a:solidFill>
                            <a:schemeClr val="tx1"/>
                          </a:solidFill>
                          <a:effectLst/>
                        </a:rPr>
                        <a:t>للجـنرال عَــنتَرَهْ</a:t>
                      </a:r>
                      <a:r>
                        <a:rPr lang="en-US" sz="2400">
                          <a:solidFill>
                            <a:schemeClr val="tx1"/>
                          </a:solidFill>
                          <a:effectLst/>
                        </a:rPr>
                        <a:t> … </a:t>
                      </a:r>
                      <a:endParaRPr lang="en-US" sz="2400">
                        <a:solidFill>
                          <a:schemeClr val="tx1"/>
                        </a:solidFill>
                        <a:effectLst/>
                        <a:latin typeface="Calibri"/>
                        <a:ea typeface="Calibri"/>
                        <a:cs typeface="Arial"/>
                      </a:endParaRPr>
                    </a:p>
                  </a:txBody>
                  <a:tcPr marL="0" marR="0" marT="0" marB="0" anchor="ctr"/>
                </a:tc>
              </a:tr>
              <a:tr h="372041">
                <a:tc>
                  <a:txBody>
                    <a:bodyPr/>
                    <a:lstStyle/>
                    <a:p>
                      <a:pPr algn="ctr" rtl="1">
                        <a:lnSpc>
                          <a:spcPct val="115000"/>
                        </a:lnSpc>
                        <a:spcAft>
                          <a:spcPts val="1000"/>
                        </a:spcAft>
                      </a:pPr>
                      <a:r>
                        <a:rPr lang="ar-SA" sz="2400">
                          <a:solidFill>
                            <a:schemeClr val="tx1"/>
                          </a:solidFill>
                          <a:effectLst/>
                        </a:rPr>
                        <a:t>فـي عرَبـات الخَـسّ ، و البـطّيخ</a:t>
                      </a:r>
                      <a:r>
                        <a:rPr lang="en-US" sz="2400">
                          <a:solidFill>
                            <a:schemeClr val="tx1"/>
                          </a:solidFill>
                          <a:effectLst/>
                        </a:rPr>
                        <a:t> … </a:t>
                      </a:r>
                      <a:endParaRPr lang="en-US" sz="2400">
                        <a:solidFill>
                          <a:schemeClr val="tx1"/>
                        </a:solidFill>
                        <a:effectLst/>
                        <a:latin typeface="Calibri"/>
                        <a:ea typeface="Calibri"/>
                        <a:cs typeface="Arial"/>
                      </a:endParaRPr>
                    </a:p>
                  </a:txBody>
                  <a:tcPr marL="0" marR="0" marT="0" marB="0" anchor="ctr"/>
                </a:tc>
              </a:tr>
              <a:tr h="372041">
                <a:tc>
                  <a:txBody>
                    <a:bodyPr/>
                    <a:lstStyle/>
                    <a:p>
                      <a:pPr algn="ctr" rtl="1">
                        <a:lnSpc>
                          <a:spcPct val="115000"/>
                        </a:lnSpc>
                        <a:spcAft>
                          <a:spcPts val="1000"/>
                        </a:spcAft>
                      </a:pPr>
                      <a:r>
                        <a:rPr lang="ar-SA" sz="2400">
                          <a:solidFill>
                            <a:schemeClr val="tx1"/>
                          </a:solidFill>
                          <a:effectLst/>
                        </a:rPr>
                        <a:t>فــي البـاصـات ، فـي مَحطّـة القطـار ، فـي جمارك المطـار</a:t>
                      </a:r>
                      <a:r>
                        <a:rPr lang="en-US" sz="2400">
                          <a:solidFill>
                            <a:schemeClr val="tx1"/>
                          </a:solidFill>
                          <a:effectLst/>
                        </a:rPr>
                        <a:t>.. </a:t>
                      </a:r>
                      <a:endParaRPr lang="en-US" sz="2400">
                        <a:solidFill>
                          <a:schemeClr val="tx1"/>
                        </a:solidFill>
                        <a:effectLst/>
                        <a:latin typeface="Calibri"/>
                        <a:ea typeface="Calibri"/>
                        <a:cs typeface="Arial"/>
                      </a:endParaRPr>
                    </a:p>
                  </a:txBody>
                  <a:tcPr marL="0" marR="0" marT="0" marB="0" anchor="ctr"/>
                </a:tc>
              </a:tr>
              <a:tr h="372041">
                <a:tc>
                  <a:txBody>
                    <a:bodyPr/>
                    <a:lstStyle/>
                    <a:p>
                      <a:pPr algn="ctr" rtl="1">
                        <a:lnSpc>
                          <a:spcPct val="115000"/>
                        </a:lnSpc>
                        <a:spcAft>
                          <a:spcPts val="1000"/>
                        </a:spcAft>
                      </a:pPr>
                      <a:r>
                        <a:rPr lang="ar-SA" sz="2400" dirty="0">
                          <a:solidFill>
                            <a:schemeClr val="tx1"/>
                          </a:solidFill>
                          <a:effectLst/>
                        </a:rPr>
                        <a:t>فـي طوابـع البريـد ، في ملاعب الفوتبول ، فـي مطاعم البيتزا</a:t>
                      </a:r>
                      <a:r>
                        <a:rPr lang="en-US" sz="2400" dirty="0">
                          <a:solidFill>
                            <a:schemeClr val="tx1"/>
                          </a:solidFill>
                          <a:effectLst/>
                        </a:rPr>
                        <a:t> … </a:t>
                      </a:r>
                      <a:endParaRPr lang="en-US" sz="2400" dirty="0">
                        <a:solidFill>
                          <a:schemeClr val="tx1"/>
                        </a:solidFill>
                        <a:effectLst/>
                        <a:latin typeface="Calibri"/>
                        <a:ea typeface="Calibri"/>
                        <a:cs typeface="Arial"/>
                      </a:endParaRPr>
                    </a:p>
                  </a:txBody>
                  <a:tcPr marL="0" marR="0" marT="0" marB="0" anchor="ctr"/>
                </a:tc>
              </a:tr>
              <a:tr h="372041">
                <a:tc>
                  <a:txBody>
                    <a:bodyPr/>
                    <a:lstStyle/>
                    <a:p>
                      <a:pPr algn="ctr" rtl="1">
                        <a:lnSpc>
                          <a:spcPct val="115000"/>
                        </a:lnSpc>
                        <a:spcAft>
                          <a:spcPts val="1000"/>
                        </a:spcAft>
                      </a:pPr>
                      <a:r>
                        <a:rPr lang="ar-SA" sz="2400">
                          <a:solidFill>
                            <a:schemeClr val="tx1"/>
                          </a:solidFill>
                          <a:effectLst/>
                        </a:rPr>
                        <a:t>و فـي كُلّ فئـات العُمـلَة المُزَوَّرَهْ</a:t>
                      </a:r>
                      <a:r>
                        <a:rPr lang="en-US" sz="2400">
                          <a:solidFill>
                            <a:schemeClr val="tx1"/>
                          </a:solidFill>
                          <a:effectLst/>
                        </a:rPr>
                        <a:t> … </a:t>
                      </a:r>
                      <a:endParaRPr lang="en-US" sz="2400">
                        <a:solidFill>
                          <a:schemeClr val="tx1"/>
                        </a:solidFill>
                        <a:effectLst/>
                        <a:latin typeface="Calibri"/>
                        <a:ea typeface="Calibri"/>
                        <a:cs typeface="Arial"/>
                      </a:endParaRPr>
                    </a:p>
                  </a:txBody>
                  <a:tcPr marL="0" marR="0" marT="0" marB="0" anchor="ctr"/>
                </a:tc>
              </a:tr>
              <a:tr h="372041">
                <a:tc>
                  <a:txBody>
                    <a:bodyPr/>
                    <a:lstStyle/>
                    <a:p>
                      <a:pPr algn="ctr" rtl="1">
                        <a:lnSpc>
                          <a:spcPct val="115000"/>
                        </a:lnSpc>
                        <a:spcAft>
                          <a:spcPts val="1000"/>
                        </a:spcAft>
                      </a:pPr>
                      <a:r>
                        <a:rPr lang="ar-SA" sz="2400">
                          <a:solidFill>
                            <a:schemeClr val="tx1"/>
                          </a:solidFill>
                          <a:effectLst/>
                        </a:rPr>
                        <a:t>فـي غرفَـة الجلوس … فـي الحمّـام .. فـي المرحاض</a:t>
                      </a:r>
                      <a:r>
                        <a:rPr lang="en-US" sz="2400">
                          <a:solidFill>
                            <a:schemeClr val="tx1"/>
                          </a:solidFill>
                          <a:effectLst/>
                        </a:rPr>
                        <a:t> .. </a:t>
                      </a:r>
                      <a:endParaRPr lang="en-US" sz="2400">
                        <a:solidFill>
                          <a:schemeClr val="tx1"/>
                        </a:solidFill>
                        <a:effectLst/>
                        <a:latin typeface="Calibri"/>
                        <a:ea typeface="Calibri"/>
                        <a:cs typeface="Arial"/>
                      </a:endParaRPr>
                    </a:p>
                  </a:txBody>
                  <a:tcPr marL="0" marR="0" marT="0" marB="0" anchor="ctr"/>
                </a:tc>
              </a:tr>
              <a:tr h="372041">
                <a:tc>
                  <a:txBody>
                    <a:bodyPr/>
                    <a:lstStyle/>
                    <a:p>
                      <a:pPr algn="ctr" rtl="1">
                        <a:lnSpc>
                          <a:spcPct val="115000"/>
                        </a:lnSpc>
                        <a:spcAft>
                          <a:spcPts val="1000"/>
                        </a:spcAft>
                      </a:pPr>
                      <a:r>
                        <a:rPr lang="ar-SA" sz="2400">
                          <a:solidFill>
                            <a:schemeClr val="tx1"/>
                          </a:solidFill>
                          <a:effectLst/>
                        </a:rPr>
                        <a:t>فـي ميـلاده السَـعيد ، فـي ختّـانه المَجيـد</a:t>
                      </a:r>
                      <a:r>
                        <a:rPr lang="en-US" sz="2400">
                          <a:solidFill>
                            <a:schemeClr val="tx1"/>
                          </a:solidFill>
                          <a:effectLst/>
                        </a:rPr>
                        <a:t> .. </a:t>
                      </a:r>
                      <a:endParaRPr lang="en-US" sz="2400">
                        <a:solidFill>
                          <a:schemeClr val="tx1"/>
                        </a:solidFill>
                        <a:effectLst/>
                        <a:latin typeface="Calibri"/>
                        <a:ea typeface="Calibri"/>
                        <a:cs typeface="Arial"/>
                      </a:endParaRPr>
                    </a:p>
                  </a:txBody>
                  <a:tcPr marL="0" marR="0" marT="0" marB="0" anchor="ctr"/>
                </a:tc>
              </a:tr>
              <a:tr h="372041">
                <a:tc>
                  <a:txBody>
                    <a:bodyPr/>
                    <a:lstStyle/>
                    <a:p>
                      <a:pPr algn="ctr" rtl="1">
                        <a:lnSpc>
                          <a:spcPct val="115000"/>
                        </a:lnSpc>
                        <a:spcAft>
                          <a:spcPts val="1000"/>
                        </a:spcAft>
                      </a:pPr>
                      <a:r>
                        <a:rPr lang="ar-SA" sz="2400" dirty="0">
                          <a:solidFill>
                            <a:schemeClr val="tx1"/>
                          </a:solidFill>
                          <a:effectLst/>
                        </a:rPr>
                        <a:t>فـي قُصـوره الشـامخَـة ، البـاذخَـة ، المُسَـوَّرَهْ</a:t>
                      </a:r>
                      <a:r>
                        <a:rPr lang="en-US" sz="2400" dirty="0">
                          <a:solidFill>
                            <a:schemeClr val="tx1"/>
                          </a:solidFill>
                          <a:effectLst/>
                        </a:rPr>
                        <a:t> … </a:t>
                      </a:r>
                      <a:endParaRPr lang="en-US" sz="2400" dirty="0">
                        <a:solidFill>
                          <a:schemeClr val="tx1"/>
                        </a:solidFill>
                        <a:effectLst/>
                        <a:latin typeface="Calibri"/>
                        <a:ea typeface="Calibri"/>
                        <a:cs typeface="Arial"/>
                      </a:endParaRPr>
                    </a:p>
                  </a:txBody>
                  <a:tcPr marL="0" marR="0" marT="0" marB="0" anchor="ctr"/>
                </a:tc>
              </a:tr>
            </a:tbl>
          </a:graphicData>
        </a:graphic>
      </p:graphicFrame>
    </p:spTree>
    <p:extLst>
      <p:ext uri="{BB962C8B-B14F-4D97-AF65-F5344CB8AC3E}">
        <p14:creationId xmlns:p14="http://schemas.microsoft.com/office/powerpoint/2010/main" val="92009271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1">
            <a:schemeClr val="accent2"/>
          </a:lnRef>
          <a:fillRef idx="2">
            <a:schemeClr val="accent2"/>
          </a:fillRef>
          <a:effectRef idx="1">
            <a:schemeClr val="accent2"/>
          </a:effectRef>
          <a:fontRef idx="minor">
            <a:schemeClr val="dk1"/>
          </a:fontRef>
        </p:style>
        <p:txBody>
          <a:bodyPr/>
          <a:lstStyle/>
          <a:p>
            <a:r>
              <a:rPr lang="ar-IQ" dirty="0" smtClean="0"/>
              <a:t>عدنان الصائغ: العبور الى المنفى</a:t>
            </a:r>
            <a:endParaRPr lang="ar-IQ"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619673" y="1916833"/>
            <a:ext cx="5472608" cy="3960440"/>
          </a:xfrm>
        </p:spPr>
      </p:pic>
    </p:spTree>
    <p:extLst>
      <p:ext uri="{BB962C8B-B14F-4D97-AF65-F5344CB8AC3E}">
        <p14:creationId xmlns:p14="http://schemas.microsoft.com/office/powerpoint/2010/main" val="103800896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1">
            <a:schemeClr val="accent3"/>
          </a:lnRef>
          <a:fillRef idx="2">
            <a:schemeClr val="accent3"/>
          </a:fillRef>
          <a:effectRef idx="1">
            <a:schemeClr val="accent3"/>
          </a:effectRef>
          <a:fontRef idx="minor">
            <a:schemeClr val="dk1"/>
          </a:fontRef>
        </p:style>
        <p:txBody>
          <a:bodyPr/>
          <a:lstStyle/>
          <a:p>
            <a:r>
              <a:rPr lang="ar-IQ" dirty="0" smtClean="0"/>
              <a:t>العبور الى المنفى</a:t>
            </a:r>
            <a:endParaRPr lang="ar-IQ"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893244740"/>
              </p:ext>
            </p:extLst>
          </p:nvPr>
        </p:nvGraphicFramePr>
        <p:xfrm>
          <a:off x="1276966" y="1760062"/>
          <a:ext cx="6590067" cy="4255920"/>
        </p:xfrm>
        <a:graphic>
          <a:graphicData uri="http://schemas.openxmlformats.org/drawingml/2006/table">
            <a:tbl>
              <a:tblPr>
                <a:tableStyleId>{2D5ABB26-0587-4C30-8999-92F81FD0307C}</a:tableStyleId>
              </a:tblPr>
              <a:tblGrid>
                <a:gridCol w="6590067"/>
              </a:tblGrid>
              <a:tr h="404520">
                <a:tc>
                  <a:txBody>
                    <a:bodyPr/>
                    <a:lstStyle/>
                    <a:p>
                      <a:pPr algn="ctr"/>
                      <a:r>
                        <a:rPr lang="ar-IQ" sz="2400" u="none" strike="noStrike" dirty="0">
                          <a:effectLst/>
                        </a:rPr>
                        <a:t>حيث الوطن </a:t>
                      </a:r>
                      <a:endParaRPr lang="ar-IQ" sz="2400" b="1" u="none" strike="noStrike" dirty="0">
                        <a:solidFill>
                          <a:srgbClr val="373737"/>
                        </a:solidFill>
                        <a:effectLst/>
                        <a:latin typeface="Simplified Arabic"/>
                      </a:endParaRPr>
                    </a:p>
                  </a:txBody>
                  <a:tcPr marL="0" marR="0" marT="0" marB="0"/>
                </a:tc>
              </a:tr>
              <a:tr h="404520">
                <a:tc>
                  <a:txBody>
                    <a:bodyPr/>
                    <a:lstStyle/>
                    <a:p>
                      <a:pPr algn="ctr"/>
                      <a:r>
                        <a:rPr lang="ar-IQ" sz="2400" u="none" strike="noStrike" dirty="0">
                          <a:effectLst/>
                        </a:rPr>
                        <a:t>يبدأ من خطاب الرئيس </a:t>
                      </a:r>
                      <a:endParaRPr lang="ar-IQ" sz="2400" b="1" u="none" strike="noStrike" dirty="0">
                        <a:solidFill>
                          <a:srgbClr val="373737"/>
                        </a:solidFill>
                        <a:effectLst/>
                        <a:latin typeface="Simplified Arabic"/>
                      </a:endParaRPr>
                    </a:p>
                  </a:txBody>
                  <a:tcPr marL="0" marR="0" marT="0" marB="0"/>
                </a:tc>
              </a:tr>
              <a:tr h="404520">
                <a:tc>
                  <a:txBody>
                    <a:bodyPr/>
                    <a:lstStyle/>
                    <a:p>
                      <a:pPr algn="ctr"/>
                      <a:r>
                        <a:rPr lang="ar-IQ" sz="2400" u="none" strike="noStrike" dirty="0">
                          <a:effectLst/>
                        </a:rPr>
                        <a:t>.. وينتهي بخطاب الرئيس </a:t>
                      </a:r>
                      <a:endParaRPr lang="ar-IQ" sz="2400" b="1" u="none" strike="noStrike" dirty="0">
                        <a:solidFill>
                          <a:srgbClr val="373737"/>
                        </a:solidFill>
                        <a:effectLst/>
                        <a:latin typeface="Simplified Arabic"/>
                      </a:endParaRPr>
                    </a:p>
                  </a:txBody>
                  <a:tcPr marL="0" marR="0" marT="0" marB="0"/>
                </a:tc>
              </a:tr>
              <a:tr h="1618081">
                <a:tc>
                  <a:txBody>
                    <a:bodyPr/>
                    <a:lstStyle/>
                    <a:p>
                      <a:pPr algn="ctr"/>
                      <a:r>
                        <a:rPr lang="ar-IQ" sz="2400" u="none" strike="noStrike" dirty="0">
                          <a:effectLst/>
                        </a:rPr>
                        <a:t>مروراً بشوارع الرئيس، وأغاني الرئيس، ومتاحف الرئيس، ومكارم الرئيس ، وأشجار الرئيس ، ومعامل الرئيس، وصحف الرئيس، وإسطبل الرئيس، وغيوم الرئيس، ومعسكرات الرئيس، وتماثيل الرئيس، وأفران الرئيس، وأنواط الرئيس، ومحظيات الرئيس، ومدارس الرئيس، ومزارع الرئيس، وطقس</a:t>
                      </a:r>
                      <a:endParaRPr lang="ar-IQ" sz="2400" b="1" u="none" strike="noStrike" dirty="0">
                        <a:solidFill>
                          <a:srgbClr val="373737"/>
                        </a:solidFill>
                        <a:effectLst/>
                        <a:latin typeface="Simplified Arabic"/>
                      </a:endParaRPr>
                    </a:p>
                  </a:txBody>
                  <a:tcPr marL="0" marR="0" marT="0" marB="0"/>
                </a:tc>
              </a:tr>
              <a:tr h="404520">
                <a:tc>
                  <a:txBody>
                    <a:bodyPr/>
                    <a:lstStyle/>
                    <a:p>
                      <a:pPr algn="ctr"/>
                      <a:r>
                        <a:rPr lang="ar-IQ" sz="2400" u="none" strike="noStrike" dirty="0">
                          <a:effectLst/>
                        </a:rPr>
                        <a:t>ستحدّق طويلاً </a:t>
                      </a:r>
                      <a:endParaRPr lang="ar-IQ" sz="2400" b="1" u="none" strike="noStrike" dirty="0">
                        <a:solidFill>
                          <a:srgbClr val="373737"/>
                        </a:solidFill>
                        <a:effectLst/>
                        <a:latin typeface="Simplified Arabic"/>
                      </a:endParaRPr>
                    </a:p>
                  </a:txBody>
                  <a:tcPr marL="0" marR="0" marT="0" marB="0"/>
                </a:tc>
              </a:tr>
              <a:tr h="404520">
                <a:tc>
                  <a:txBody>
                    <a:bodyPr/>
                    <a:lstStyle/>
                    <a:p>
                      <a:pPr algn="ctr"/>
                      <a:r>
                        <a:rPr lang="ar-IQ" sz="2400" u="none" strike="noStrike" dirty="0">
                          <a:effectLst/>
                        </a:rPr>
                        <a:t>في عينيّ المبتلتين بالمطر والبصاق </a:t>
                      </a:r>
                      <a:endParaRPr lang="ar-IQ" sz="2400" b="1" u="none" strike="noStrike" dirty="0">
                        <a:solidFill>
                          <a:srgbClr val="373737"/>
                        </a:solidFill>
                        <a:effectLst/>
                        <a:latin typeface="Simplified Arabic"/>
                      </a:endParaRPr>
                    </a:p>
                  </a:txBody>
                  <a:tcPr marL="0" marR="0" marT="0" marB="0"/>
                </a:tc>
              </a:tr>
              <a:tr h="404520">
                <a:tc>
                  <a:txBody>
                    <a:bodyPr/>
                    <a:lstStyle/>
                    <a:p>
                      <a:pPr algn="ctr"/>
                      <a:r>
                        <a:rPr lang="ar-IQ" sz="2400" u="none" strike="noStrike" dirty="0">
                          <a:effectLst/>
                        </a:rPr>
                        <a:t>وتسألني من أي بلادٍ أنا...</a:t>
                      </a:r>
                      <a:endParaRPr lang="ar-IQ" sz="2400" b="1" u="none" strike="noStrike" dirty="0">
                        <a:solidFill>
                          <a:srgbClr val="373737"/>
                        </a:solidFill>
                        <a:effectLst/>
                        <a:latin typeface="Simplified Arabic"/>
                      </a:endParaRPr>
                    </a:p>
                  </a:txBody>
                  <a:tcPr marL="0" marR="0" marT="0" marB="0"/>
                </a:tc>
              </a:tr>
            </a:tbl>
          </a:graphicData>
        </a:graphic>
      </p:graphicFrame>
    </p:spTree>
    <p:extLst>
      <p:ext uri="{BB962C8B-B14F-4D97-AF65-F5344CB8AC3E}">
        <p14:creationId xmlns:p14="http://schemas.microsoft.com/office/powerpoint/2010/main" val="337437241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1">
            <a:schemeClr val="accent2"/>
          </a:lnRef>
          <a:fillRef idx="2">
            <a:schemeClr val="accent2"/>
          </a:fillRef>
          <a:effectRef idx="1">
            <a:schemeClr val="accent2"/>
          </a:effectRef>
          <a:fontRef idx="minor">
            <a:schemeClr val="dk1"/>
          </a:fontRef>
        </p:style>
        <p:txBody>
          <a:bodyPr/>
          <a:lstStyle/>
          <a:p>
            <a:r>
              <a:rPr lang="en-US" dirty="0" smtClean="0"/>
              <a:t>Thank you My dear students</a:t>
            </a:r>
            <a:endParaRPr lang="ar-IQ" dirty="0"/>
          </a:p>
        </p:txBody>
      </p:sp>
      <p:pic>
        <p:nvPicPr>
          <p:cNvPr id="5" name="Content Placeholder 4"/>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1187624" y="2132856"/>
            <a:ext cx="3390651" cy="3528392"/>
          </a:xfrm>
          <a:prstGeom prst="rect">
            <a:avLst/>
          </a:prstGeom>
          <a:ln w="228600" cap="sq" cmpd="thickThin">
            <a:solidFill>
              <a:srgbClr val="000000"/>
            </a:solidFill>
            <a:prstDash val="solid"/>
            <a:miter lim="800000"/>
          </a:ln>
          <a:effectLst>
            <a:innerShdw blurRad="76200">
              <a:srgbClr val="000000"/>
            </a:innerShdw>
          </a:effectLst>
        </p:spPr>
      </p:pic>
      <p:pic>
        <p:nvPicPr>
          <p:cNvPr id="9" name="Content Placeholder 8"/>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5148064" y="2060848"/>
            <a:ext cx="3312368" cy="3600400"/>
          </a:xfrm>
          <a:prstGeom prst="rect">
            <a:avLst/>
          </a:prstGeom>
          <a:ln w="228600" cap="sq" cmpd="thickThin">
            <a:solidFill>
              <a:srgbClr val="000000"/>
            </a:solidFill>
            <a:prstDash val="solid"/>
            <a:miter lim="800000"/>
          </a:ln>
          <a:effectLst>
            <a:innerShdw blurRad="76200">
              <a:srgbClr val="000000"/>
            </a:innerShdw>
          </a:effectLst>
        </p:spPr>
      </p:pic>
    </p:spTree>
    <p:extLst>
      <p:ext uri="{BB962C8B-B14F-4D97-AF65-F5344CB8AC3E}">
        <p14:creationId xmlns:p14="http://schemas.microsoft.com/office/powerpoint/2010/main" val="86632221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3">
            <a:schemeClr val="lt1"/>
          </a:lnRef>
          <a:fillRef idx="1">
            <a:schemeClr val="accent3"/>
          </a:fillRef>
          <a:effectRef idx="1">
            <a:schemeClr val="accent3"/>
          </a:effectRef>
          <a:fontRef idx="minor">
            <a:schemeClr val="lt1"/>
          </a:fontRef>
        </p:style>
        <p:txBody>
          <a:bodyPr>
            <a:normAutofit fontScale="90000"/>
          </a:bodyPr>
          <a:lstStyle/>
          <a:p>
            <a:r>
              <a:rPr lang="en-US" b="1" dirty="0" smtClean="0">
                <a:solidFill>
                  <a:schemeClr val="tx1"/>
                </a:solidFill>
              </a:rPr>
              <a:t>The Plot against democracy takes the form of a number of steps. They are</a:t>
            </a:r>
            <a:endParaRPr lang="ar-IQ" b="1" dirty="0">
              <a:solidFill>
                <a:schemeClr val="tx1"/>
              </a:solidFill>
            </a:endParaRPr>
          </a:p>
        </p:txBody>
      </p:sp>
      <p:sp>
        <p:nvSpPr>
          <p:cNvPr id="3" name="Content Placeholder 2"/>
          <p:cNvSpPr>
            <a:spLocks noGrp="1"/>
          </p:cNvSpPr>
          <p:nvPr>
            <p:ph idx="1"/>
          </p:nvPr>
        </p:nvSpPr>
        <p:spPr/>
        <p:style>
          <a:lnRef idx="1">
            <a:schemeClr val="accent4"/>
          </a:lnRef>
          <a:fillRef idx="2">
            <a:schemeClr val="accent4"/>
          </a:fillRef>
          <a:effectRef idx="1">
            <a:schemeClr val="accent4"/>
          </a:effectRef>
          <a:fontRef idx="minor">
            <a:schemeClr val="dk1"/>
          </a:fontRef>
        </p:style>
        <p:txBody>
          <a:bodyPr>
            <a:normAutofit fontScale="55000" lnSpcReduction="20000"/>
          </a:bodyPr>
          <a:lstStyle/>
          <a:p>
            <a:pPr algn="just" rtl="0"/>
            <a:r>
              <a:rPr lang="en-US" sz="4000" b="1" baseline="-25000" dirty="0" smtClean="0">
                <a:cs typeface="+mj-cs"/>
              </a:rPr>
              <a:t>The Expulsion of Snowball by the fierce looking dogs</a:t>
            </a:r>
          </a:p>
          <a:p>
            <a:pPr algn="just" rtl="0"/>
            <a:r>
              <a:rPr lang="en-US" sz="4000" b="1" baseline="-25000" dirty="0" smtClean="0">
                <a:cs typeface="+mj-cs"/>
              </a:rPr>
              <a:t>Establishment of special Security Forces (Napoleon thugs, Dirty dozens, personal guards) </a:t>
            </a:r>
          </a:p>
          <a:p>
            <a:pPr algn="just" rtl="0"/>
            <a:r>
              <a:rPr lang="en-US" sz="4000" b="1" baseline="-25000" dirty="0" smtClean="0">
                <a:cs typeface="+mj-cs"/>
              </a:rPr>
              <a:t>Cancellation of the Sunday Meetings and the vote.</a:t>
            </a:r>
          </a:p>
          <a:p>
            <a:pPr algn="just" rtl="0"/>
            <a:r>
              <a:rPr lang="en-US" sz="4000" b="1" baseline="-25000" dirty="0" smtClean="0">
                <a:cs typeface="+mj-cs"/>
              </a:rPr>
              <a:t>Establishment of a special Committee of Pigs presided by Napoleon</a:t>
            </a:r>
          </a:p>
          <a:p>
            <a:pPr algn="just" rtl="0"/>
            <a:r>
              <a:rPr lang="en-US" sz="4000" b="1" baseline="-25000" dirty="0" smtClean="0">
                <a:cs typeface="+mj-cs"/>
              </a:rPr>
              <a:t>Keeping the formalities: saluting the flag, sing The Beast of England and receive orders delivered by Squealer.</a:t>
            </a:r>
          </a:p>
          <a:p>
            <a:pPr algn="just" rtl="0"/>
            <a:r>
              <a:rPr lang="en-US" sz="4000" b="1" baseline="-25000" dirty="0" smtClean="0">
                <a:cs typeface="+mj-cs"/>
              </a:rPr>
              <a:t>Rule of oligarchy, the rule of the few.</a:t>
            </a:r>
          </a:p>
          <a:p>
            <a:pPr algn="just" rtl="0"/>
            <a:r>
              <a:rPr lang="en-US" sz="4000" b="1" baseline="-25000" dirty="0" smtClean="0">
                <a:cs typeface="+mj-cs"/>
              </a:rPr>
              <a:t>Suppression and silencing of all dissent voices like the four pigs and the starvation of the nine hens. This is called political purges.</a:t>
            </a:r>
          </a:p>
          <a:p>
            <a:pPr algn="just" rtl="0"/>
            <a:r>
              <a:rPr lang="en-US" sz="4000" b="1" baseline="-25000" dirty="0" smtClean="0">
                <a:cs typeface="+mj-cs"/>
              </a:rPr>
              <a:t>Creating scapegoats and external enemies to shift the responsibility of every thing wrong in the Animal Farm to them,</a:t>
            </a:r>
            <a:r>
              <a:rPr lang="en-US" sz="4000" b="1" dirty="0" smtClean="0">
                <a:cs typeface="+mj-cs"/>
              </a:rPr>
              <a:t>  </a:t>
            </a:r>
            <a:r>
              <a:rPr lang="en-US" sz="2900" b="1" dirty="0" smtClean="0">
                <a:cs typeface="+mj-cs"/>
              </a:rPr>
              <a:t>prevalence of conspiracy theory</a:t>
            </a:r>
            <a:endParaRPr lang="en-US" sz="2900" baseline="-25000" dirty="0" smtClean="0">
              <a:cs typeface="+mj-cs"/>
            </a:endParaRPr>
          </a:p>
          <a:p>
            <a:pPr algn="just" rtl="0"/>
            <a:r>
              <a:rPr lang="en-US" sz="4000" b="1" baseline="-25000" dirty="0" smtClean="0">
                <a:cs typeface="+mj-cs"/>
              </a:rPr>
              <a:t>Heavy reliance on propaganda to defame the enemies particularly Snowball  who is presented as traitor, wicked, thief, dangerous, and as Mr. Jones’s agent who plot to attack and destroy the Animal Farm.</a:t>
            </a:r>
          </a:p>
          <a:p>
            <a:pPr algn="just" rtl="0"/>
            <a:r>
              <a:rPr lang="en-US" sz="4000" b="1" baseline="-25000" dirty="0" smtClean="0">
                <a:cs typeface="+mj-cs"/>
              </a:rPr>
              <a:t>Violation of the spirit of Animalism.</a:t>
            </a:r>
          </a:p>
          <a:p>
            <a:pPr algn="just" rtl="0"/>
            <a:r>
              <a:rPr lang="en-US" sz="4000" b="1" baseline="-25000" dirty="0" smtClean="0">
                <a:cs typeface="+mj-cs"/>
              </a:rPr>
              <a:t>Holding Show Trials in which animals voluntarily confess their alleged crimes and offenses like the confession of the hens, geese, sheep, and cows.</a:t>
            </a:r>
          </a:p>
          <a:p>
            <a:pPr algn="just" rtl="0"/>
            <a:r>
              <a:rPr lang="en-US" sz="4000" b="1" baseline="-25000" dirty="0" smtClean="0">
                <a:cs typeface="+mj-cs"/>
              </a:rPr>
              <a:t>Public execution of animals  which result in pile of corpses and the prevalence of the smell of blood.</a:t>
            </a:r>
          </a:p>
          <a:p>
            <a:pPr marL="0" indent="0" algn="just" rtl="0">
              <a:buNone/>
            </a:pPr>
            <a:r>
              <a:rPr lang="en-US" sz="4000" b="1" baseline="-25000" dirty="0">
                <a:cs typeface="+mj-cs"/>
              </a:rPr>
              <a:t> </a:t>
            </a:r>
            <a:endParaRPr lang="en-US" sz="4000" b="1" baseline="-25000" dirty="0" smtClean="0">
              <a:cs typeface="+mj-cs"/>
            </a:endParaRPr>
          </a:p>
          <a:p>
            <a:pPr algn="just" rtl="0"/>
            <a:endParaRPr lang="ar-IQ" sz="2400" dirty="0">
              <a:cs typeface="+mj-cs"/>
            </a:endParaRPr>
          </a:p>
        </p:txBody>
      </p:sp>
    </p:spTree>
    <p:extLst>
      <p:ext uri="{BB962C8B-B14F-4D97-AF65-F5344CB8AC3E}">
        <p14:creationId xmlns:p14="http://schemas.microsoft.com/office/powerpoint/2010/main" val="146340864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1">
            <a:schemeClr val="accent3"/>
          </a:lnRef>
          <a:fillRef idx="3">
            <a:schemeClr val="accent3"/>
          </a:fillRef>
          <a:effectRef idx="2">
            <a:schemeClr val="accent3"/>
          </a:effectRef>
          <a:fontRef idx="minor">
            <a:schemeClr val="lt1"/>
          </a:fontRef>
        </p:style>
        <p:txBody>
          <a:bodyPr>
            <a:normAutofit fontScale="90000"/>
          </a:bodyPr>
          <a:lstStyle/>
          <a:p>
            <a:r>
              <a:rPr lang="en-US" b="1" dirty="0" smtClean="0">
                <a:solidFill>
                  <a:schemeClr val="tx1"/>
                </a:solidFill>
              </a:rPr>
              <a:t>This leads to the establishment of the Totalitarian system</a:t>
            </a:r>
            <a:endParaRPr lang="ar-IQ" b="1" dirty="0">
              <a:solidFill>
                <a:schemeClr val="tx1"/>
              </a:solidFill>
            </a:endParaRPr>
          </a:p>
        </p:txBody>
      </p:sp>
      <p:sp>
        <p:nvSpPr>
          <p:cNvPr id="3" name="Content Placeholder 2"/>
          <p:cNvSpPr>
            <a:spLocks noGrp="1"/>
          </p:cNvSpPr>
          <p:nvPr>
            <p:ph idx="1"/>
          </p:nvPr>
        </p:nvSpPr>
        <p:spPr/>
        <p:style>
          <a:lnRef idx="1">
            <a:schemeClr val="accent6"/>
          </a:lnRef>
          <a:fillRef idx="2">
            <a:schemeClr val="accent6"/>
          </a:fillRef>
          <a:effectRef idx="1">
            <a:schemeClr val="accent6"/>
          </a:effectRef>
          <a:fontRef idx="minor">
            <a:schemeClr val="dk1"/>
          </a:fontRef>
        </p:style>
        <p:txBody>
          <a:bodyPr>
            <a:normAutofit fontScale="92500" lnSpcReduction="10000"/>
          </a:bodyPr>
          <a:lstStyle/>
          <a:p>
            <a:pPr marL="0" indent="0" algn="l" rtl="0">
              <a:buNone/>
            </a:pPr>
            <a:r>
              <a:rPr lang="en-GB" sz="2000" b="1" dirty="0" smtClean="0"/>
              <a:t>Totalitarianism</a:t>
            </a:r>
            <a:r>
              <a:rPr lang="en-GB" sz="2000" dirty="0" smtClean="0"/>
              <a:t> </a:t>
            </a:r>
            <a:r>
              <a:rPr lang="en-GB" sz="2000" dirty="0"/>
              <a:t>is a political system in which the </a:t>
            </a:r>
            <a:r>
              <a:rPr lang="en-GB" sz="2000" u="sng" dirty="0">
                <a:hlinkClick r:id="rId2" tooltip="State (polity)"/>
              </a:rPr>
              <a:t>state</a:t>
            </a:r>
            <a:r>
              <a:rPr lang="en-GB" sz="2000" dirty="0"/>
              <a:t> holds total </a:t>
            </a:r>
            <a:r>
              <a:rPr lang="en-GB" sz="2000" u="sng" dirty="0">
                <a:hlinkClick r:id="rId3" tooltip="Authoritarianism"/>
              </a:rPr>
              <a:t>authority</a:t>
            </a:r>
            <a:r>
              <a:rPr lang="en-GB" sz="2000" dirty="0"/>
              <a:t> over the society and seeks to control all aspects of public and private life wherever </a:t>
            </a:r>
            <a:r>
              <a:rPr lang="en-GB" sz="2000" dirty="0" smtClean="0"/>
              <a:t>possible. It is characterized by</a:t>
            </a:r>
          </a:p>
          <a:p>
            <a:pPr lvl="0" algn="l" rtl="0"/>
            <a:r>
              <a:rPr lang="en-GB" sz="2000" dirty="0"/>
              <a:t>Having a dictatorship</a:t>
            </a:r>
            <a:endParaRPr lang="en-US" sz="2000" dirty="0"/>
          </a:p>
          <a:p>
            <a:pPr lvl="0" algn="l" rtl="0"/>
            <a:r>
              <a:rPr lang="en-GB" sz="2000" dirty="0"/>
              <a:t>Employing only one ruling party</a:t>
            </a:r>
            <a:endParaRPr lang="en-US" sz="2000" dirty="0"/>
          </a:p>
          <a:p>
            <a:pPr lvl="0" algn="l" rtl="0"/>
            <a:r>
              <a:rPr lang="en-GB" sz="2000" dirty="0"/>
              <a:t>Rule through </a:t>
            </a:r>
            <a:r>
              <a:rPr lang="en-GB" sz="2000" dirty="0" smtClean="0"/>
              <a:t>fear and terror</a:t>
            </a:r>
            <a:endParaRPr lang="en-US" sz="2000" dirty="0"/>
          </a:p>
          <a:p>
            <a:pPr lvl="0" algn="l" rtl="0"/>
            <a:r>
              <a:rPr lang="en-GB" sz="2000" dirty="0"/>
              <a:t>Censorship of </a:t>
            </a:r>
            <a:r>
              <a:rPr lang="en-GB" sz="2000" dirty="0" smtClean="0"/>
              <a:t>media and strict surveillance system</a:t>
            </a:r>
            <a:endParaRPr lang="en-US" sz="2000" dirty="0"/>
          </a:p>
          <a:p>
            <a:pPr lvl="0" algn="l" rtl="0"/>
            <a:r>
              <a:rPr lang="en-GB" sz="2000" dirty="0"/>
              <a:t>Propaganda in media, government speeches and through education</a:t>
            </a:r>
            <a:endParaRPr lang="en-US" sz="2000" dirty="0"/>
          </a:p>
          <a:p>
            <a:pPr lvl="0" algn="l" rtl="0"/>
            <a:r>
              <a:rPr lang="en-GB" sz="2000" dirty="0"/>
              <a:t>Criticism of the state is prohibited</a:t>
            </a:r>
            <a:endParaRPr lang="en-US" sz="2000" dirty="0"/>
          </a:p>
          <a:p>
            <a:pPr lvl="0" algn="l" rtl="0"/>
            <a:r>
              <a:rPr lang="en-GB" sz="2000" dirty="0" smtClean="0"/>
              <a:t>Secret </a:t>
            </a:r>
            <a:r>
              <a:rPr lang="en-GB" sz="2000" dirty="0"/>
              <a:t>police forces</a:t>
            </a:r>
            <a:endParaRPr lang="en-US" sz="2000" dirty="0"/>
          </a:p>
          <a:p>
            <a:pPr lvl="0" algn="l" rtl="0"/>
            <a:r>
              <a:rPr lang="en-GB" sz="2000" dirty="0" smtClean="0"/>
              <a:t>Targeting </a:t>
            </a:r>
            <a:r>
              <a:rPr lang="en-GB" sz="2000" dirty="0"/>
              <a:t>of specific religious or political populations</a:t>
            </a:r>
            <a:endParaRPr lang="en-US" sz="2000" dirty="0"/>
          </a:p>
          <a:p>
            <a:pPr lvl="0" algn="l" rtl="0"/>
            <a:r>
              <a:rPr lang="en-GB" sz="2000" dirty="0"/>
              <a:t>Development of a nationalist </a:t>
            </a:r>
            <a:r>
              <a:rPr lang="en-GB" sz="2000" dirty="0" smtClean="0"/>
              <a:t>party, so the state is</a:t>
            </a:r>
          </a:p>
          <a:p>
            <a:pPr lvl="0" algn="l" rtl="0"/>
            <a:r>
              <a:rPr lang="en-GB" sz="2000" dirty="0" smtClean="0"/>
              <a:t>Highly centralized, autocratic, authoritarian, and the matrix of domination is from top to down.</a:t>
            </a:r>
            <a:endParaRPr lang="en-US" sz="2000" dirty="0"/>
          </a:p>
          <a:p>
            <a:pPr marL="0" indent="0" algn="l" rtl="0">
              <a:buNone/>
            </a:pPr>
            <a:endParaRPr lang="ar-IQ" sz="2000" dirty="0"/>
          </a:p>
        </p:txBody>
      </p:sp>
    </p:spTree>
    <p:extLst>
      <p:ext uri="{BB962C8B-B14F-4D97-AF65-F5344CB8AC3E}">
        <p14:creationId xmlns:p14="http://schemas.microsoft.com/office/powerpoint/2010/main" val="387861930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1">
            <a:schemeClr val="accent2"/>
          </a:lnRef>
          <a:fillRef idx="2">
            <a:schemeClr val="accent2"/>
          </a:fillRef>
          <a:effectRef idx="1">
            <a:schemeClr val="accent2"/>
          </a:effectRef>
          <a:fontRef idx="minor">
            <a:schemeClr val="dk1"/>
          </a:fontRef>
        </p:style>
        <p:txBody>
          <a:bodyPr/>
          <a:lstStyle/>
          <a:p>
            <a:r>
              <a:rPr lang="en-US" dirty="0" smtClean="0"/>
              <a:t>Examples</a:t>
            </a:r>
            <a:endParaRPr lang="ar-IQ" dirty="0"/>
          </a:p>
        </p:txBody>
      </p:sp>
      <p:pic>
        <p:nvPicPr>
          <p:cNvPr id="5" name="Content Placeholder 4"/>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539552" y="2132856"/>
            <a:ext cx="3528392" cy="3600400"/>
          </a:xfrm>
          <a:prstGeom prst="rect">
            <a:avLst/>
          </a:prstGeom>
          <a:ln w="228600" cap="sq" cmpd="thickThin">
            <a:solidFill>
              <a:srgbClr val="000000"/>
            </a:solidFill>
            <a:prstDash val="solid"/>
            <a:miter lim="800000"/>
          </a:ln>
          <a:effectLst>
            <a:innerShdw blurRad="76200">
              <a:srgbClr val="000000"/>
            </a:innerShdw>
          </a:effectLst>
        </p:spPr>
      </p:pic>
      <p:pic>
        <p:nvPicPr>
          <p:cNvPr id="8" name="Content Placeholder 7"/>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4716016" y="2060848"/>
            <a:ext cx="3342134" cy="3744415"/>
          </a:xfrm>
          <a:prstGeom prst="rect">
            <a:avLst/>
          </a:prstGeom>
          <a:ln w="228600" cap="sq" cmpd="thickThin">
            <a:solidFill>
              <a:srgbClr val="000000"/>
            </a:solidFill>
            <a:prstDash val="solid"/>
            <a:miter lim="800000"/>
          </a:ln>
          <a:effectLst>
            <a:innerShdw blurRad="76200">
              <a:srgbClr val="000000"/>
            </a:innerShdw>
          </a:effectLst>
        </p:spPr>
      </p:pic>
    </p:spTree>
    <p:extLst>
      <p:ext uri="{BB962C8B-B14F-4D97-AF65-F5344CB8AC3E}">
        <p14:creationId xmlns:p14="http://schemas.microsoft.com/office/powerpoint/2010/main" val="340943218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effectLst>
            <a:glow rad="228600">
              <a:schemeClr val="accent6">
                <a:satMod val="175000"/>
                <a:alpha val="40000"/>
              </a:schemeClr>
            </a:glow>
            <a:outerShdw blurRad="40000" dist="20000" dir="5400000" rotWithShape="0">
              <a:srgbClr val="000000">
                <a:alpha val="38000"/>
              </a:srgbClr>
            </a:outerShdw>
          </a:effectLst>
        </p:spPr>
        <p:style>
          <a:lnRef idx="1">
            <a:schemeClr val="accent3"/>
          </a:lnRef>
          <a:fillRef idx="2">
            <a:schemeClr val="accent3"/>
          </a:fillRef>
          <a:effectRef idx="1">
            <a:schemeClr val="accent3"/>
          </a:effectRef>
          <a:fontRef idx="minor">
            <a:schemeClr val="dk1"/>
          </a:fontRef>
        </p:style>
        <p:txBody>
          <a:bodyPr/>
          <a:lstStyle/>
          <a:p>
            <a:r>
              <a:rPr lang="en-US" dirty="0" smtClean="0"/>
              <a:t>The Personality Cult</a:t>
            </a:r>
            <a:endParaRPr lang="ar-IQ" dirty="0"/>
          </a:p>
        </p:txBody>
      </p:sp>
      <p:pic>
        <p:nvPicPr>
          <p:cNvPr id="5" name="Content Placeholder 4"/>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755577" y="1916833"/>
            <a:ext cx="3096344" cy="3744416"/>
          </a:xfrm>
          <a:prstGeom prst="rect">
            <a:avLst/>
          </a:prstGeom>
          <a:ln w="228600" cap="sq" cmpd="thickThin">
            <a:solidFill>
              <a:srgbClr val="000000"/>
            </a:solidFill>
            <a:prstDash val="solid"/>
            <a:miter lim="800000"/>
          </a:ln>
          <a:effectLst>
            <a:innerShdw blurRad="76200">
              <a:srgbClr val="000000"/>
            </a:innerShdw>
          </a:effectLst>
        </p:spPr>
      </p:pic>
      <p:pic>
        <p:nvPicPr>
          <p:cNvPr id="6" name="Content Placeholder 5"/>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4860032" y="2060848"/>
            <a:ext cx="3024336" cy="3600400"/>
          </a:xfrm>
          <a:prstGeom prst="rect">
            <a:avLst/>
          </a:prstGeom>
          <a:ln w="228600" cap="sq" cmpd="thickThin">
            <a:solidFill>
              <a:srgbClr val="000000"/>
            </a:solidFill>
            <a:prstDash val="solid"/>
            <a:miter lim="800000"/>
          </a:ln>
          <a:effectLst>
            <a:innerShdw blurRad="76200">
              <a:srgbClr val="000000"/>
            </a:innerShdw>
          </a:effectLst>
        </p:spPr>
      </p:pic>
    </p:spTree>
    <p:extLst>
      <p:ext uri="{BB962C8B-B14F-4D97-AF65-F5344CB8AC3E}">
        <p14:creationId xmlns:p14="http://schemas.microsoft.com/office/powerpoint/2010/main" val="276832116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effectLst>
            <a:glow rad="228600">
              <a:schemeClr val="accent2">
                <a:satMod val="175000"/>
                <a:alpha val="40000"/>
              </a:schemeClr>
            </a:glow>
            <a:outerShdw blurRad="40000" dist="20000" dir="5400000" rotWithShape="0">
              <a:srgbClr val="000000">
                <a:alpha val="38000"/>
              </a:srgbClr>
            </a:outerShdw>
          </a:effectLst>
        </p:spPr>
        <p:style>
          <a:lnRef idx="1">
            <a:schemeClr val="accent6"/>
          </a:lnRef>
          <a:fillRef idx="2">
            <a:schemeClr val="accent6"/>
          </a:fillRef>
          <a:effectRef idx="1">
            <a:schemeClr val="accent6"/>
          </a:effectRef>
          <a:fontRef idx="minor">
            <a:schemeClr val="dk1"/>
          </a:fontRef>
        </p:style>
        <p:txBody>
          <a:bodyPr/>
          <a:lstStyle/>
          <a:p>
            <a:r>
              <a:rPr lang="en-US" dirty="0" smtClean="0"/>
              <a:t>Examples</a:t>
            </a:r>
            <a:endParaRPr lang="ar-IQ" dirty="0"/>
          </a:p>
        </p:txBody>
      </p:sp>
      <p:pic>
        <p:nvPicPr>
          <p:cNvPr id="6" name="Content Placeholder 5"/>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827584" y="2060848"/>
            <a:ext cx="3312368" cy="3816423"/>
          </a:xfrm>
          <a:prstGeom prst="rect">
            <a:avLst/>
          </a:prstGeom>
          <a:ln w="228600" cap="sq" cmpd="thickThin">
            <a:solidFill>
              <a:srgbClr val="000000"/>
            </a:solidFill>
            <a:prstDash val="solid"/>
            <a:miter lim="800000"/>
          </a:ln>
          <a:effectLst>
            <a:innerShdw blurRad="76200">
              <a:srgbClr val="000000"/>
            </a:innerShdw>
          </a:effectLst>
        </p:spPr>
      </p:pic>
      <p:pic>
        <p:nvPicPr>
          <p:cNvPr id="7" name="Content Placeholder 6"/>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4860032" y="1988840"/>
            <a:ext cx="3384375" cy="3888433"/>
          </a:xfrm>
          <a:prstGeom prst="rect">
            <a:avLst/>
          </a:prstGeom>
          <a:ln w="228600" cap="sq" cmpd="thickThin">
            <a:solidFill>
              <a:srgbClr val="000000"/>
            </a:solidFill>
            <a:prstDash val="solid"/>
            <a:miter lim="800000"/>
          </a:ln>
          <a:effectLst>
            <a:innerShdw blurRad="76200">
              <a:srgbClr val="000000"/>
            </a:innerShdw>
          </a:effectLst>
        </p:spPr>
      </p:pic>
    </p:spTree>
    <p:extLst>
      <p:ext uri="{BB962C8B-B14F-4D97-AF65-F5344CB8AC3E}">
        <p14:creationId xmlns:p14="http://schemas.microsoft.com/office/powerpoint/2010/main" val="75049644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1">
            <a:schemeClr val="accent2"/>
          </a:lnRef>
          <a:fillRef idx="2">
            <a:schemeClr val="accent2"/>
          </a:fillRef>
          <a:effectRef idx="1">
            <a:schemeClr val="accent2"/>
          </a:effectRef>
          <a:fontRef idx="minor">
            <a:schemeClr val="dk1"/>
          </a:fontRef>
        </p:style>
        <p:txBody>
          <a:bodyPr/>
          <a:lstStyle/>
          <a:p>
            <a:pPr rtl="0"/>
            <a:r>
              <a:rPr lang="en-US" dirty="0" smtClean="0"/>
              <a:t>What is A Personality Cult?</a:t>
            </a:r>
            <a:endParaRPr lang="ar-IQ" dirty="0"/>
          </a:p>
        </p:txBody>
      </p:sp>
      <p:sp>
        <p:nvSpPr>
          <p:cNvPr id="3" name="Content Placeholder 2"/>
          <p:cNvSpPr>
            <a:spLocks noGrp="1"/>
          </p:cNvSpPr>
          <p:nvPr>
            <p:ph idx="1"/>
          </p:nvPr>
        </p:nvSpPr>
        <p:spPr/>
        <p:style>
          <a:lnRef idx="1">
            <a:schemeClr val="accent3"/>
          </a:lnRef>
          <a:fillRef idx="2">
            <a:schemeClr val="accent3"/>
          </a:fillRef>
          <a:effectRef idx="1">
            <a:schemeClr val="accent3"/>
          </a:effectRef>
          <a:fontRef idx="minor">
            <a:schemeClr val="dk1"/>
          </a:fontRef>
        </p:style>
        <p:txBody>
          <a:bodyPr>
            <a:normAutofit/>
          </a:bodyPr>
          <a:lstStyle/>
          <a:p>
            <a:pPr algn="l" rtl="0"/>
            <a:r>
              <a:rPr lang="en-US" sz="2400" dirty="0"/>
              <a:t>A </a:t>
            </a:r>
            <a:r>
              <a:rPr lang="en-US" sz="2400" b="1" dirty="0"/>
              <a:t>cult of personality</a:t>
            </a:r>
            <a:r>
              <a:rPr lang="en-US" sz="2400" dirty="0"/>
              <a:t> arises when an individual uses </a:t>
            </a:r>
            <a:r>
              <a:rPr lang="en-US" sz="2400" u="sng" dirty="0">
                <a:hlinkClick r:id="rId2" tooltip="Mass media"/>
              </a:rPr>
              <a:t>mass media</a:t>
            </a:r>
            <a:r>
              <a:rPr lang="en-US" sz="2400" dirty="0"/>
              <a:t>, </a:t>
            </a:r>
            <a:r>
              <a:rPr lang="en-US" sz="2400" u="sng" dirty="0">
                <a:hlinkClick r:id="rId3" tooltip="Propaganda"/>
              </a:rPr>
              <a:t>propaganda</a:t>
            </a:r>
            <a:r>
              <a:rPr lang="en-US" sz="2400" dirty="0"/>
              <a:t>, or other methods, to create an idealized, heroic, and at times, worshipful image, often through unquestioning </a:t>
            </a:r>
            <a:r>
              <a:rPr lang="en-US" sz="2400" u="sng" dirty="0">
                <a:hlinkClick r:id="rId4" tooltip="Flattery"/>
              </a:rPr>
              <a:t>flattery</a:t>
            </a:r>
            <a:r>
              <a:rPr lang="en-US" sz="2400" dirty="0"/>
              <a:t> and </a:t>
            </a:r>
            <a:r>
              <a:rPr lang="en-US" sz="2400" u="sng" dirty="0">
                <a:hlinkClick r:id="rId5" tooltip="Praise"/>
              </a:rPr>
              <a:t>praise</a:t>
            </a:r>
            <a:r>
              <a:rPr lang="en-US" sz="2400" dirty="0"/>
              <a:t>. </a:t>
            </a:r>
            <a:r>
              <a:rPr lang="en-US" sz="2400" dirty="0" smtClean="0"/>
              <a:t>It </a:t>
            </a:r>
            <a:r>
              <a:rPr lang="en-US" sz="2400" dirty="0"/>
              <a:t> is similar to </a:t>
            </a:r>
            <a:r>
              <a:rPr lang="en-US" sz="2400" u="sng" dirty="0">
                <a:hlinkClick r:id="rId6" tooltip="Divinization"/>
              </a:rPr>
              <a:t>divinization</a:t>
            </a:r>
            <a:r>
              <a:rPr lang="en-US" sz="2400" dirty="0"/>
              <a:t>, except that it is established by mass media and propaganda usually by the state, especially in </a:t>
            </a:r>
            <a:r>
              <a:rPr lang="en-US" sz="2400" u="sng" dirty="0">
                <a:hlinkClick r:id="rId7" tooltip="Totalitarian"/>
              </a:rPr>
              <a:t>totalitarian</a:t>
            </a:r>
            <a:r>
              <a:rPr lang="en-US" sz="2400" dirty="0"/>
              <a:t> states</a:t>
            </a:r>
            <a:r>
              <a:rPr lang="en-US" sz="2400" dirty="0" smtClean="0"/>
              <a:t>.</a:t>
            </a:r>
          </a:p>
          <a:p>
            <a:pPr algn="l" rtl="0"/>
            <a:r>
              <a:rPr lang="en-US" sz="2400" dirty="0" smtClean="0"/>
              <a:t>Napoleon is a good example who translates in his actions in Animal Farm the obsession with personality cult. He establishes a personal life-style to which all the everything in the animal farm must contribute. </a:t>
            </a:r>
            <a:endParaRPr lang="ar-IQ" sz="2400" dirty="0"/>
          </a:p>
        </p:txBody>
      </p:sp>
    </p:spTree>
    <p:extLst>
      <p:ext uri="{BB962C8B-B14F-4D97-AF65-F5344CB8AC3E}">
        <p14:creationId xmlns:p14="http://schemas.microsoft.com/office/powerpoint/2010/main" val="212693598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ar-IQ"/>
          </a:p>
        </p:txBody>
      </p:sp>
      <p:pic>
        <p:nvPicPr>
          <p:cNvPr id="5" name="Content Placeholder 4"/>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827584" y="2132856"/>
            <a:ext cx="3168352" cy="3528392"/>
          </a:xfrm>
          <a:prstGeom prst="rect">
            <a:avLst/>
          </a:prstGeom>
          <a:solidFill>
            <a:srgbClr val="000000">
              <a:shade val="95000"/>
            </a:srgbClr>
          </a:solidFill>
          <a:ln w="444500" cap="sq">
            <a:solidFill>
              <a:srgbClr val="000000"/>
            </a:solidFill>
            <a:miter lim="800000"/>
          </a:ln>
          <a:effectLst>
            <a:outerShdw blurRad="254000" dist="190500" dir="2700000" sy="90000" algn="bl" rotWithShape="0">
              <a:srgbClr val="000000">
                <a:alpha val="40000"/>
              </a:srgbClr>
            </a:outerShdw>
          </a:effectLst>
        </p:spPr>
      </p:pic>
      <p:pic>
        <p:nvPicPr>
          <p:cNvPr id="6" name="Content Placeholder 5"/>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4716016" y="2060848"/>
            <a:ext cx="3528391" cy="3816424"/>
          </a:xfrm>
          <a:prstGeom prst="rect">
            <a:avLst/>
          </a:prstGeom>
          <a:ln w="228600" cap="sq" cmpd="thickThin">
            <a:solidFill>
              <a:srgbClr val="000000"/>
            </a:solidFill>
            <a:prstDash val="solid"/>
            <a:miter lim="800000"/>
          </a:ln>
          <a:effectLst>
            <a:innerShdw blurRad="76200">
              <a:srgbClr val="000000"/>
            </a:innerShdw>
          </a:effectLst>
        </p:spPr>
      </p:pic>
    </p:spTree>
    <p:extLst>
      <p:ext uri="{BB962C8B-B14F-4D97-AF65-F5344CB8AC3E}">
        <p14:creationId xmlns:p14="http://schemas.microsoft.com/office/powerpoint/2010/main" val="236123342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274</TotalTime>
  <Words>1458</Words>
  <Application>Microsoft Office PowerPoint</Application>
  <PresentationFormat>On-screen Show (4:3)</PresentationFormat>
  <Paragraphs>104</Paragraphs>
  <Slides>26</Slides>
  <Notes>0</Notes>
  <HiddenSlides>0</HiddenSlides>
  <MMClips>0</MMClips>
  <ScaleCrop>false</ScaleCrop>
  <HeadingPairs>
    <vt:vector size="4" baseType="variant">
      <vt:variant>
        <vt:lpstr>Theme</vt:lpstr>
      </vt:variant>
      <vt:variant>
        <vt:i4>1</vt:i4>
      </vt:variant>
      <vt:variant>
        <vt:lpstr>Slide Titles</vt:lpstr>
      </vt:variant>
      <vt:variant>
        <vt:i4>26</vt:i4>
      </vt:variant>
    </vt:vector>
  </HeadingPairs>
  <TitlesOfParts>
    <vt:vector size="27" baseType="lpstr">
      <vt:lpstr>Office Theme</vt:lpstr>
      <vt:lpstr>The Changes in the Political Realm</vt:lpstr>
      <vt:lpstr>Power Conflict between the most prominent political Figures in Animal Farm</vt:lpstr>
      <vt:lpstr>The Plot against democracy takes the form of a number of steps. They are</vt:lpstr>
      <vt:lpstr>This leads to the establishment of the Totalitarian system</vt:lpstr>
      <vt:lpstr>Examples</vt:lpstr>
      <vt:lpstr>The Personality Cult</vt:lpstr>
      <vt:lpstr>Examples</vt:lpstr>
      <vt:lpstr>What is A Personality Cult?</vt:lpstr>
      <vt:lpstr>PowerPoint Presentation</vt:lpstr>
      <vt:lpstr>The Personality Cult</vt:lpstr>
      <vt:lpstr>Changes in the economic system</vt:lpstr>
      <vt:lpstr>Changes in the economic system2</vt:lpstr>
      <vt:lpstr>This makes the State of the Animal Farm</vt:lpstr>
      <vt:lpstr>Examples</vt:lpstr>
      <vt:lpstr>Emaples</vt:lpstr>
      <vt:lpstr>The social and psychological aspects</vt:lpstr>
      <vt:lpstr>The social and psychological aspects</vt:lpstr>
      <vt:lpstr>This makes Animal Farm</vt:lpstr>
      <vt:lpstr>Where there is no freedom of speech</vt:lpstr>
      <vt:lpstr>The Power Representations in Literature</vt:lpstr>
      <vt:lpstr>نشيد حكام العرب</vt:lpstr>
      <vt:lpstr>حاكم اسمه عنتره</vt:lpstr>
      <vt:lpstr>نشيد حكام العرب</vt:lpstr>
      <vt:lpstr>عدنان الصائغ: العبور الى المنفى</vt:lpstr>
      <vt:lpstr>العبور الى المنفى</vt:lpstr>
      <vt:lpstr>Thank you My dear students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Changes in the Political Realm</dc:title>
  <dc:creator>hp</dc:creator>
  <cp:lastModifiedBy>hp</cp:lastModifiedBy>
  <cp:revision>28</cp:revision>
  <dcterms:created xsi:type="dcterms:W3CDTF">2015-04-13T18:15:40Z</dcterms:created>
  <dcterms:modified xsi:type="dcterms:W3CDTF">2015-04-22T19:45:08Z</dcterms:modified>
</cp:coreProperties>
</file>