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6" r:id="rId4"/>
    <p:sldId id="287" r:id="rId5"/>
    <p:sldId id="277" r:id="rId6"/>
    <p:sldId id="289" r:id="rId7"/>
    <p:sldId id="278" r:id="rId8"/>
    <p:sldId id="279" r:id="rId9"/>
    <p:sldId id="280" r:id="rId10"/>
    <p:sldId id="282" r:id="rId11"/>
    <p:sldId id="286" r:id="rId12"/>
    <p:sldId id="290" r:id="rId13"/>
    <p:sldId id="283" r:id="rId14"/>
    <p:sldId id="284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5029199"/>
          </a:xfrm>
        </p:spPr>
        <p:txBody>
          <a:bodyPr>
            <a:normAutofit/>
          </a:bodyPr>
          <a:lstStyle/>
          <a:p>
            <a:pPr lvl="0" algn="ctr"/>
            <a:r>
              <a:rPr lang="en-GB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Historical Overview and Precursors of 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Stylistics</a:t>
            </a:r>
            <a:b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55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55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55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Formalism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6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Criticism to formalist stylistics concentrates on:</a:t>
            </a: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Its overriding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interest in linguistic forms at the expense of functions of these forms (</a:t>
            </a:r>
            <a:r>
              <a:rPr lang="en-US" sz="3600" b="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Nørgaard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2010: 25).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Its overlook of the psychological and </a:t>
            </a:r>
            <a:r>
              <a:rPr lang="en-US" sz="3600" b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cognitive impacts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of literary text on the readers.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Its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tendency to investigate literature in isolation from contextual factors (</a:t>
            </a:r>
            <a:r>
              <a:rPr lang="en-US" sz="3600" b="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Nørgaard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2010: 25). 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Its theoretical premise that texts are self-contained worthy of analysis in their own rights.</a:t>
            </a:r>
          </a:p>
          <a:p>
            <a:pPr algn="l"/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11499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5334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Functional Stylistics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1295400"/>
            <a:ext cx="8458200" cy="54864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32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Functionalism </a:t>
            </a:r>
            <a:r>
              <a:rPr lang="en-US" sz="32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has started </a:t>
            </a:r>
            <a:r>
              <a:rPr lang="en-US" sz="32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with Malinowski and Firth who </a:t>
            </a:r>
            <a:r>
              <a:rPr lang="en-US" sz="32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both emphasizes the role of context in </a:t>
            </a:r>
            <a:r>
              <a:rPr lang="en-US" sz="32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understanding functionality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32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32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In Functional linguistics, text’s </a:t>
            </a:r>
            <a:r>
              <a:rPr lang="en-US" sz="32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 significance acts as a gateway to its interpretation.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32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32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 approaches to stylistic analysis focus on meaning-making in context</a:t>
            </a:r>
            <a:r>
              <a:rPr lang="en-US" sz="32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32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4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5334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Functional Stylistics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1295400"/>
            <a:ext cx="8458200" cy="54864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Arial" pitchFamily="34" charset="0"/>
              <a:buChar char="•"/>
            </a:pPr>
            <a:r>
              <a:rPr lang="en-US" sz="24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 approaches to stylistic analysis are influenced by </a:t>
            </a:r>
            <a:r>
              <a:rPr lang="en-US" sz="24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Halliday’s</a:t>
            </a:r>
            <a:r>
              <a:rPr lang="en-US" sz="24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Systemic Functional Grammar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4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 </a:t>
            </a:r>
            <a:r>
              <a:rPr lang="en-US" sz="24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approaches </a:t>
            </a:r>
            <a:r>
              <a:rPr lang="en-US" sz="24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to stylistic analysis </a:t>
            </a:r>
            <a:r>
              <a:rPr lang="en-US" sz="24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concentrate </a:t>
            </a:r>
            <a:r>
              <a:rPr lang="en-US" sz="24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on the three language </a:t>
            </a:r>
            <a:r>
              <a:rPr lang="en-US" sz="2400" b="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metafunctions</a:t>
            </a:r>
            <a:r>
              <a:rPr lang="en-US" sz="24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i.e. ideational, interpersonal and textual (Canning, 2014). </a:t>
            </a:r>
          </a:p>
          <a:p>
            <a:pPr algn="l"/>
            <a:endParaRPr lang="en-US" sz="24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24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en-US" sz="28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7" name="Picture 3" descr="C:\Users\JAD\Desktop\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657600"/>
            <a:ext cx="3448049" cy="28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78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Functional Stylistics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Functionalism gave rise to various contextually and/or ideologically oriented branches of stylistics such as feminist stylistics, critical stylistics and pragmatic stylistics (</a:t>
            </a:r>
            <a:r>
              <a:rPr lang="en-US" sz="3600" b="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Nørgaard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, 2010: 26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ar-IQ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26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Functional Stylistics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85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endParaRPr lang="ar-IQ" sz="3600" b="0" dirty="0">
              <a:solidFill>
                <a:schemeClr val="bg1"/>
              </a:solidFill>
              <a:effectLst/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 stylistics is often criticized for conceptualizing context in terms of co-text with little attention to sociopolitical and cognitive aspects of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contexts (Lin, 2016).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Fish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(1973)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criticizes functional stylistics as being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circular in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methodology and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argument and arbitrary in its interpretative ascription of meaning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to prominent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linguistic patterns.</a:t>
            </a: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5334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52599"/>
            <a:ext cx="8458200" cy="4419601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524000"/>
            <a:ext cx="8001000" cy="525779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itchFamily="34" charset="0"/>
              <a:buChar char="•"/>
            </a:pPr>
            <a:endParaRPr lang="en-US" sz="1800" b="0" dirty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smtClean="0">
                <a:solidFill>
                  <a:schemeClr val="bg1"/>
                </a:solidFill>
                <a:effectLst/>
              </a:rPr>
              <a:t>Canning, P. (2014). ‘Functionalist Stylistics’. In Burke, M. (Ed.)  </a:t>
            </a:r>
            <a:r>
              <a:rPr lang="en-US" sz="1800" b="0" i="1" dirty="0" smtClean="0">
                <a:solidFill>
                  <a:schemeClr val="bg1"/>
                </a:solidFill>
                <a:effectLst/>
              </a:rPr>
              <a:t>The </a:t>
            </a:r>
            <a:r>
              <a:rPr lang="en-US" sz="1800" b="0" i="1" dirty="0" err="1" smtClean="0">
                <a:solidFill>
                  <a:schemeClr val="bg1"/>
                </a:solidFill>
                <a:effectLst/>
              </a:rPr>
              <a:t>Routledge</a:t>
            </a:r>
            <a:r>
              <a:rPr lang="en-US" sz="1800" b="0" i="1" dirty="0" smtClean="0">
                <a:solidFill>
                  <a:schemeClr val="bg1"/>
                </a:solidFill>
                <a:effectLst/>
              </a:rPr>
              <a:t> Handbook of Stylistics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 London: </a:t>
            </a: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Routledge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</a:t>
            </a:r>
          </a:p>
          <a:p>
            <a:endParaRPr lang="en-US" sz="1800" b="0" dirty="0" smtClean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smtClean="0">
                <a:solidFill>
                  <a:schemeClr val="bg1"/>
                </a:solidFill>
                <a:effectLst/>
              </a:rPr>
              <a:t>Fish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, S. (1973), ‘What is stylistics and why are they saying such terrible things about it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?’, in 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S. Chatman (ed.), </a:t>
            </a:r>
            <a:r>
              <a:rPr lang="en-US" sz="1800" b="0" i="1" dirty="0">
                <a:solidFill>
                  <a:schemeClr val="bg1"/>
                </a:solidFill>
                <a:effectLst/>
              </a:rPr>
              <a:t>Approaches to </a:t>
            </a:r>
            <a:r>
              <a:rPr lang="en-US" sz="1800" b="0" i="1" dirty="0" smtClean="0">
                <a:solidFill>
                  <a:schemeClr val="bg1"/>
                </a:solidFill>
                <a:effectLst/>
              </a:rPr>
              <a:t>Poetics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 London 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and New York: 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Columbia University 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Press.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Halliday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, M.A.K. and R. </a:t>
            </a:r>
            <a:r>
              <a:rPr lang="en-US" sz="1800" b="0" dirty="0" err="1">
                <a:solidFill>
                  <a:schemeClr val="bg1"/>
                </a:solidFill>
                <a:effectLst/>
              </a:rPr>
              <a:t>Hasan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. 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(1976). </a:t>
            </a:r>
            <a:r>
              <a:rPr lang="en-US" sz="1800" b="0" i="1" dirty="0">
                <a:solidFill>
                  <a:schemeClr val="bg1"/>
                </a:solidFill>
                <a:effectLst/>
              </a:rPr>
              <a:t>Cohesion in English. London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: Longman </a:t>
            </a:r>
            <a:endParaRPr lang="en-US" sz="1800" b="0" dirty="0" smtClean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endParaRPr lang="en-US" sz="1800" b="0" dirty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smtClean="0">
                <a:solidFill>
                  <a:schemeClr val="bg1"/>
                </a:solidFill>
                <a:effectLst/>
              </a:rPr>
              <a:t>Lin, B.  (2016). ‘Functional Stylistics’, in </a:t>
            </a: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Sotirova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, V. (ed.) </a:t>
            </a:r>
            <a:r>
              <a:rPr lang="en-US" sz="1800" b="0" i="1" dirty="0" smtClean="0">
                <a:solidFill>
                  <a:schemeClr val="bg1"/>
                </a:solidFill>
                <a:effectLst/>
              </a:rPr>
              <a:t>The Bloomsbury Companion to Stylistics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 London: Bloomsbury. </a:t>
            </a:r>
          </a:p>
          <a:p>
            <a:pPr algn="l"/>
            <a:endParaRPr lang="en-US" sz="1800" b="0" dirty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Nørgaard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, N.; </a:t>
            </a:r>
            <a:r>
              <a:rPr lang="en-US" sz="1800" b="0" dirty="0" err="1">
                <a:solidFill>
                  <a:schemeClr val="bg1"/>
                </a:solidFill>
                <a:effectLst/>
              </a:rPr>
              <a:t>Busse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, B. &amp; </a:t>
            </a:r>
            <a:r>
              <a:rPr lang="en-US" sz="1800" b="0" dirty="0" err="1">
                <a:solidFill>
                  <a:schemeClr val="bg1"/>
                </a:solidFill>
                <a:effectLst/>
              </a:rPr>
              <a:t>Montoro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, R. (2010). </a:t>
            </a:r>
            <a:r>
              <a:rPr lang="en-US" sz="1800" b="0" i="1" dirty="0">
                <a:solidFill>
                  <a:schemeClr val="bg1"/>
                </a:solidFill>
                <a:effectLst/>
              </a:rPr>
              <a:t>Key Terms in Stylistics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. London &amp; New York: Continuum. </a:t>
            </a:r>
            <a:endParaRPr lang="en-US" sz="1800" b="0" dirty="0" smtClean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endParaRPr lang="en-US" sz="1800" b="0" dirty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smtClean="0">
                <a:solidFill>
                  <a:schemeClr val="bg1"/>
                </a:solidFill>
                <a:effectLst/>
              </a:rPr>
              <a:t>Simpson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, P. (2004). </a:t>
            </a:r>
            <a:r>
              <a:rPr lang="en-US" sz="1800" b="0" i="1" dirty="0">
                <a:solidFill>
                  <a:schemeClr val="bg1"/>
                </a:solidFill>
                <a:effectLst/>
              </a:rPr>
              <a:t>Stylistics: A resource book for students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. 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London: </a:t>
            </a: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Routledge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sz="1800" b="0" dirty="0">
              <a:solidFill>
                <a:schemeClr val="bg1"/>
              </a:solidFill>
              <a:effectLst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b="0" dirty="0" smtClean="0">
                <a:solidFill>
                  <a:schemeClr val="bg1"/>
                </a:solidFill>
                <a:effectLst/>
              </a:rPr>
              <a:t>Hamilton, C. (2014). ‘Stylistics as Rhetoric’, in Peter </a:t>
            </a: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Stockwell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 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&amp; 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 Sara </a:t>
            </a:r>
            <a:r>
              <a:rPr lang="en-US" sz="1800" b="0" dirty="0" err="1" smtClean="0">
                <a:solidFill>
                  <a:schemeClr val="bg1"/>
                </a:solidFill>
                <a:effectLst/>
              </a:rPr>
              <a:t>Whiteley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 (Eds.)  </a:t>
            </a:r>
            <a:r>
              <a:rPr lang="en-US" sz="1800" b="0" i="1" dirty="0" smtClean="0">
                <a:solidFill>
                  <a:schemeClr val="bg1"/>
                </a:solidFill>
                <a:effectLst/>
              </a:rPr>
              <a:t>The Cambridge Handbook of Stylistics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 Cambridge: Cambridge </a:t>
            </a:r>
            <a:r>
              <a:rPr lang="en-US" sz="1800" b="0" dirty="0">
                <a:solidFill>
                  <a:schemeClr val="bg1"/>
                </a:solidFill>
                <a:effectLst/>
              </a:rPr>
              <a:t>University Press</a:t>
            </a:r>
            <a:r>
              <a:rPr lang="en-US" sz="1800" b="0" dirty="0" smtClean="0">
                <a:solidFill>
                  <a:schemeClr val="bg1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34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Overview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Rhetoric and Stylistics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Russian Formalism</a:t>
            </a:r>
          </a:p>
          <a:p>
            <a:pPr algn="l"/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Functional Stylistics </a:t>
            </a: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Rhetoric and Stylistics 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2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The origin of modern stylistic analysis can be traced back to traditional rhetoric and poetics.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The study of style is one of the traditional canons of rhetoric.  </a:t>
            </a: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The traditional study of figures of speech in literary texts is the core of stylistic analysis. </a:t>
            </a:r>
          </a:p>
        </p:txBody>
      </p:sp>
    </p:spTree>
    <p:extLst>
      <p:ext uri="{BB962C8B-B14F-4D97-AF65-F5344CB8AC3E}">
        <p14:creationId xmlns:p14="http://schemas.microsoft.com/office/powerpoint/2010/main" val="340948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Rhetoric and Stylistics 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977471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447800"/>
            <a:ext cx="8001000" cy="5300663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The traditional Aristotelian concepts of logos, pathos and ethos are intimately related to the study of style.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JAD\Desktop\6a00d8341c03bb53ef01b7c8ce3a1f970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657600"/>
            <a:ext cx="5144477" cy="309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14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Rhetoric and Stylistics 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77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Style as a language-based force that has the power to delight, engage and transport readers and hearers to states of bliss (cf. Aristotelian concept of catharsis)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The relation between Horace’s concept of decorum and that of </a:t>
            </a:r>
            <a:r>
              <a:rPr lang="en-US" sz="3600" b="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defamiliarization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and relevance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Stylistics may be thought of as part of rhetoric or as rhetoric itself; or even as two co-existing and overlapping disciplines (Hamilton, 2014).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Rhetoric and Stylistics 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Traditional rhetoric is often criticized for being too prescriptive.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Stylistics is descriptive but it can make use of the analytical toolkit developed in the rhetoric.   </a:t>
            </a: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17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Formalism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77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39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Jakobson’s</a:t>
            </a:r>
            <a:r>
              <a:rPr lang="en-US" sz="39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model of communication and language functions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l"/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</a:t>
            </a:r>
          </a:p>
        </p:txBody>
      </p:sp>
      <p:pic>
        <p:nvPicPr>
          <p:cNvPr id="1026" name="Picture 2" descr="C:\Users\JAD\Desktop\downloa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637" y="3505200"/>
            <a:ext cx="6384925" cy="2895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5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Formalism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92500" lnSpcReduction="1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Jakobson’s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poetic function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is of special significance to stylistic analysis.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Poetic function “projects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the principle of equivalence from the axis of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selection into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the axis of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combination”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US" sz="36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Style 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for </a:t>
            </a:r>
            <a:r>
              <a:rPr lang="en-US" sz="36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Jakobson</a:t>
            </a:r>
            <a:r>
              <a:rPr lang="en-US" sz="36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is a </a:t>
            </a:r>
            <a:r>
              <a:rPr lang="en-US" sz="36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series of paradigmatic and syntagmatic choices. </a:t>
            </a:r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36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0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0" y="609600"/>
            <a:ext cx="7772400" cy="609600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Russian Formalism</a:t>
            </a:r>
            <a:endParaRPr lang="en-US" sz="36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1000" y="1770992"/>
            <a:ext cx="8458200" cy="4782209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857250" indent="-857250">
              <a:spcBef>
                <a:spcPct val="0"/>
              </a:spcBef>
              <a:defRPr/>
            </a:pP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770992"/>
            <a:ext cx="8001000" cy="4553607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en-US" sz="43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Shklovsky’s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43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concept of </a:t>
            </a:r>
            <a:r>
              <a:rPr lang="en-US" sz="43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defamiliarization</a:t>
            </a:r>
            <a:endParaRPr lang="en-US" sz="43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endParaRPr lang="en-US" sz="43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Literary texts </a:t>
            </a:r>
            <a:r>
              <a:rPr lang="en-US" sz="43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defamiliarize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/make strange  “the familiar</a:t>
            </a:r>
            <a:r>
              <a:rPr lang="ar-IQ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to </a:t>
            </a:r>
            <a:r>
              <a:rPr lang="en-US" sz="43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make 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us re-perceive </a:t>
            </a:r>
            <a:r>
              <a:rPr lang="en-US" sz="43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what we have stopped noticing because of 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its</a:t>
            </a:r>
            <a:r>
              <a:rPr lang="ar-IQ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familiarity” (</a:t>
            </a:r>
            <a:r>
              <a:rPr lang="en-US" sz="4300" b="0" dirty="0" err="1" smtClean="0">
                <a:solidFill>
                  <a:schemeClr val="bg1"/>
                </a:solidFill>
                <a:effectLst/>
              </a:rPr>
              <a:t>Nørgaard</a:t>
            </a:r>
            <a:r>
              <a:rPr lang="en-US" sz="4300" b="0" dirty="0" smtClean="0">
                <a:solidFill>
                  <a:schemeClr val="bg1"/>
                </a:solidFill>
                <a:effectLst/>
              </a:rPr>
              <a:t>, 2010: 24)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pPr marL="571500" indent="-571500" algn="l">
              <a:buFont typeface="Arial" pitchFamily="34" charset="0"/>
              <a:buChar char="•"/>
            </a:pPr>
            <a:endParaRPr lang="en-US" sz="43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43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Defamiliarization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300" b="0" dirty="0">
                <a:solidFill>
                  <a:schemeClr val="bg1">
                    <a:lumMod val="95000"/>
                    <a:lumOff val="5000"/>
                  </a:schemeClr>
                </a:solidFill>
              </a:rPr>
              <a:t>makes texts cognitively salient 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and optimize relevance.  </a:t>
            </a:r>
            <a:endParaRPr lang="en-US" sz="43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l"/>
            <a:endParaRPr lang="en-US" sz="4300" b="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571500" indent="-571500" algn="l">
              <a:buFont typeface="Arial" pitchFamily="34" charset="0"/>
              <a:buChar char="•"/>
            </a:pP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300" b="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Defamiliarization</a:t>
            </a:r>
            <a:r>
              <a:rPr lang="en-US" sz="4300" b="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gives literary texts their literary effects.</a:t>
            </a:r>
            <a:endParaRPr lang="en-US" sz="4300" b="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3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919</TotalTime>
  <Words>693</Words>
  <Application>Microsoft Office PowerPoint</Application>
  <PresentationFormat>On-screen Show (4:3)</PresentationFormat>
  <Paragraphs>114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 Historical Overview and Precursors of Stylistics  </vt:lpstr>
      <vt:lpstr>Overview</vt:lpstr>
      <vt:lpstr>Rhetoric and Stylistics </vt:lpstr>
      <vt:lpstr>Rhetoric and Stylistics </vt:lpstr>
      <vt:lpstr>Rhetoric and Stylistics </vt:lpstr>
      <vt:lpstr>Rhetoric and Stylistics </vt:lpstr>
      <vt:lpstr>Russian Formalism</vt:lpstr>
      <vt:lpstr>Russian Formalism</vt:lpstr>
      <vt:lpstr>Russian Formalism</vt:lpstr>
      <vt:lpstr>Russian Formalism</vt:lpstr>
      <vt:lpstr>Functional Stylistics</vt:lpstr>
      <vt:lpstr>Functional Stylistics</vt:lpstr>
      <vt:lpstr>Functional Stylistics</vt:lpstr>
      <vt:lpstr>Functional Stylistics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publish your research in word-class scholarly journals   by  Thulfiqar Altahmazi  Ph.D. in English Language and Linguistics  </dc:title>
  <dc:creator>Thulfiqar</dc:creator>
  <cp:lastModifiedBy>Thulfiqar </cp:lastModifiedBy>
  <cp:revision>165</cp:revision>
  <dcterms:created xsi:type="dcterms:W3CDTF">2006-08-16T00:00:00Z</dcterms:created>
  <dcterms:modified xsi:type="dcterms:W3CDTF">2020-03-14T09:06:11Z</dcterms:modified>
</cp:coreProperties>
</file>