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39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ar-SA" smtClean="0"/>
              <a:t>انقر لتحرير نمط العنوان الرئيسي</a:t>
            </a:r>
            <a:endParaRPr kumimoji="0" lang="en-US"/>
          </a:p>
        </p:txBody>
      </p:sp>
      <p:sp>
        <p:nvSpPr>
          <p:cNvPr id="28" name="عنصر نائب للتاريخ 27"/>
          <p:cNvSpPr>
            <a:spLocks noGrp="1"/>
          </p:cNvSpPr>
          <p:nvPr>
            <p:ph type="dt" sz="half" idx="10"/>
          </p:nvPr>
        </p:nvSpPr>
        <p:spPr/>
        <p:txBody>
          <a:bodyPr/>
          <a:lstStyle/>
          <a:p>
            <a:fld id="{230D9A90-546B-47B9-BD34-FF4A819954C9}" type="datetimeFigureOut">
              <a:rPr lang="ar-IQ" smtClean="0"/>
              <a:t>03/08/1441</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29" name="عنصر نائب لرقم الشريحة 28"/>
          <p:cNvSpPr>
            <a:spLocks noGrp="1"/>
          </p:cNvSpPr>
          <p:nvPr>
            <p:ph type="sldNum" sz="quarter" idx="12"/>
          </p:nvPr>
        </p:nvSpPr>
        <p:spPr/>
        <p:txBody>
          <a:bodyPr/>
          <a:lstStyle/>
          <a:p>
            <a:fld id="{B80DAC67-BCE1-4DA7-8261-F3F260850653}" type="slidenum">
              <a:rPr lang="ar-IQ" smtClean="0"/>
              <a:t>‹#›</a:t>
            </a:fld>
            <a:endParaRPr lang="ar-IQ"/>
          </a:p>
        </p:txBody>
      </p:sp>
      <p:sp>
        <p:nvSpPr>
          <p:cNvPr id="9" name="عنوان فرعي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30D9A90-546B-47B9-BD34-FF4A819954C9}" type="datetimeFigureOut">
              <a:rPr lang="ar-IQ" smtClean="0"/>
              <a:t>03/08/1441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30D9A90-546B-47B9-BD34-FF4A819954C9}" type="datetimeFigureOut">
              <a:rPr lang="ar-IQ" smtClean="0"/>
              <a:t>03/08/1441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30D9A90-546B-47B9-BD34-FF4A819954C9}" type="datetimeFigureOut">
              <a:rPr lang="ar-IQ" smtClean="0"/>
              <a:t>03/08/1441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30D9A90-546B-47B9-BD34-FF4A819954C9}" type="datetimeFigureOut">
              <a:rPr lang="ar-IQ" smtClean="0"/>
              <a:t>03/08/1441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a:xfrm>
            <a:off x="7924800" y="6416675"/>
            <a:ext cx="762000" cy="365125"/>
          </a:xfrm>
        </p:spPr>
        <p:txBody>
          <a:bodyPr/>
          <a:lstStyle/>
          <a:p>
            <a:fld id="{B80DAC67-BCE1-4DA7-8261-F3F26085065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230D9A90-546B-47B9-BD34-FF4A819954C9}" type="datetimeFigureOut">
              <a:rPr lang="ar-IQ" smtClean="0"/>
              <a:t>03/08/1441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230D9A90-546B-47B9-BD34-FF4A819954C9}" type="datetimeFigureOut">
              <a:rPr lang="ar-IQ" smtClean="0"/>
              <a:t>03/08/1441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30D9A90-546B-47B9-BD34-FF4A819954C9}" type="datetimeFigureOut">
              <a:rPr lang="ar-IQ" smtClean="0"/>
              <a:t>03/08/1441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30D9A90-546B-47B9-BD34-FF4A819954C9}" type="datetimeFigureOut">
              <a:rPr lang="ar-IQ" smtClean="0"/>
              <a:t>03/08/1441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230D9A90-546B-47B9-BD34-FF4A819954C9}" type="datetimeFigureOut">
              <a:rPr lang="ar-IQ" smtClean="0"/>
              <a:t>03/08/1441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4" name="عنصر نائب للنص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30D9A90-546B-47B9-BD34-FF4A819954C9}" type="datetimeFigureOut">
              <a:rPr lang="ar-IQ" smtClean="0"/>
              <a:t>03/08/1441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0DAC67-BCE1-4DA7-8261-F3F26085065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0D9A90-546B-47B9-BD34-FF4A819954C9}" type="datetimeFigureOut">
              <a:rPr lang="ar-IQ" smtClean="0"/>
              <a:t>03/08/1441</a:t>
            </a:fld>
            <a:endParaRPr lang="ar-IQ"/>
          </a:p>
        </p:txBody>
      </p:sp>
      <p:sp>
        <p:nvSpPr>
          <p:cNvPr id="3" name="عنصر نائب للتذييل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عنصر نائب لرقم الشريحة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80DAC67-BCE1-4DA7-8261-F3F260850653}"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The semantics of Sentence Elements </a:t>
            </a:r>
            <a:endParaRPr lang="ar-IQ" dirty="0"/>
          </a:p>
        </p:txBody>
      </p:sp>
      <p:sp>
        <p:nvSpPr>
          <p:cNvPr id="3" name="عنوان فرعي 2"/>
          <p:cNvSpPr>
            <a:spLocks noGrp="1"/>
          </p:cNvSpPr>
          <p:nvPr>
            <p:ph type="subTitle" idx="1"/>
          </p:nvPr>
        </p:nvSpPr>
        <p:spPr/>
        <p:txBody>
          <a:bodyPr>
            <a:normAutofit/>
          </a:bodyPr>
          <a:lstStyle/>
          <a:p>
            <a:r>
              <a:rPr lang="en-US" dirty="0" smtClean="0"/>
              <a:t>Chapter Eight </a:t>
            </a:r>
          </a:p>
          <a:p>
            <a:r>
              <a:rPr lang="en-US" dirty="0" smtClean="0"/>
              <a:t>(This explanation is for Fourth Class, </a:t>
            </a:r>
            <a:r>
              <a:rPr lang="ar-IQ" dirty="0" err="1" smtClean="0"/>
              <a:t>(</a:t>
            </a:r>
            <a:r>
              <a:rPr lang="en-US" dirty="0" smtClean="0"/>
              <a:t>Section B</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Affected </a:t>
            </a:r>
            <a:endParaRPr lang="ar-IQ" dirty="0"/>
          </a:p>
        </p:txBody>
      </p:sp>
      <p:sp>
        <p:nvSpPr>
          <p:cNvPr id="3" name="عنصر نائب للمحتوى 2"/>
          <p:cNvSpPr>
            <a:spLocks noGrp="1"/>
          </p:cNvSpPr>
          <p:nvPr>
            <p:ph idx="1"/>
          </p:nvPr>
        </p:nvSpPr>
        <p:spPr/>
        <p:txBody>
          <a:bodyPr/>
          <a:lstStyle/>
          <a:p>
            <a:r>
              <a:rPr lang="en-US" dirty="0" smtClean="0"/>
              <a:t>It is the animate or inanimate participant upon which the action is carried out.</a:t>
            </a:r>
          </a:p>
          <a:p>
            <a:r>
              <a:rPr lang="en-US" dirty="0" smtClean="0"/>
              <a:t>Ex:</a:t>
            </a:r>
          </a:p>
          <a:p>
            <a:r>
              <a:rPr lang="en-US" dirty="0" smtClean="0"/>
              <a:t>I bought an apartment last week.</a:t>
            </a:r>
          </a:p>
          <a:p>
            <a:r>
              <a:rPr lang="en-US" dirty="0" smtClean="0"/>
              <a:t>John is eating an apple.</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Resultant </a:t>
            </a:r>
            <a:endParaRPr lang="ar-IQ" dirty="0"/>
          </a:p>
        </p:txBody>
      </p:sp>
      <p:sp>
        <p:nvSpPr>
          <p:cNvPr id="3" name="عنصر نائب للمحتوى 2"/>
          <p:cNvSpPr>
            <a:spLocks noGrp="1"/>
          </p:cNvSpPr>
          <p:nvPr>
            <p:ph idx="1"/>
          </p:nvPr>
        </p:nvSpPr>
        <p:spPr/>
        <p:txBody>
          <a:bodyPr/>
          <a:lstStyle/>
          <a:p>
            <a:r>
              <a:rPr lang="en-US" dirty="0" smtClean="0"/>
              <a:t>It is the thing that comes into existence because of the activity indicated by the verb/</a:t>
            </a:r>
          </a:p>
          <a:p>
            <a:r>
              <a:rPr lang="en-US" dirty="0" smtClean="0"/>
              <a:t>Ex: she painted a picture.</a:t>
            </a:r>
          </a:p>
          <a:p>
            <a:r>
              <a:rPr lang="en-US" dirty="0" smtClean="0"/>
              <a:t>My mother made an </a:t>
            </a:r>
            <a:r>
              <a:rPr lang="en-US" dirty="0" err="1" smtClean="0"/>
              <a:t>omelette</a:t>
            </a:r>
            <a:r>
              <a:rPr lang="en-US" dirty="0" smtClean="0"/>
              <a:t> </a:t>
            </a:r>
            <a:r>
              <a:rPr lang="en-US" dirty="0" err="1" smtClean="0"/>
              <a:t>forme</a:t>
            </a:r>
            <a:r>
              <a:rPr lang="en-US"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498178"/>
          </a:xfrm>
        </p:spPr>
        <p:txBody>
          <a:bodyPr>
            <a:normAutofit fontScale="90000"/>
          </a:bodyPr>
          <a:lstStyle/>
          <a:p>
            <a:r>
              <a:rPr lang="ar-IQ" sz="3100" dirty="0" smtClean="0"/>
              <a:t/>
            </a:r>
            <a:br>
              <a:rPr lang="ar-IQ" sz="3100" dirty="0" smtClean="0"/>
            </a:br>
            <a:r>
              <a:rPr lang="ar-IQ" sz="3100" dirty="0" smtClean="0"/>
              <a:t/>
            </a:r>
            <a:br>
              <a:rPr lang="ar-IQ" sz="3100" dirty="0" smtClean="0"/>
            </a:br>
            <a:r>
              <a:rPr lang="ar-IQ" sz="3100" dirty="0" smtClean="0"/>
              <a:t/>
            </a:r>
            <a:br>
              <a:rPr lang="ar-IQ" sz="3100" dirty="0" smtClean="0"/>
            </a:br>
            <a:r>
              <a:rPr lang="en-US" sz="3100" dirty="0" smtClean="0">
                <a:solidFill>
                  <a:srgbClr val="FFFF00"/>
                </a:solidFill>
              </a:rPr>
              <a:t>How can differentiate between the affected and the resultant?</a:t>
            </a:r>
            <a:br>
              <a:rPr lang="en-US" sz="3100" dirty="0" smtClean="0">
                <a:solidFill>
                  <a:srgbClr val="FFFF00"/>
                </a:solidFill>
              </a:rPr>
            </a:br>
            <a:r>
              <a:rPr lang="en-US" sz="3100" dirty="0" smtClean="0">
                <a:solidFill>
                  <a:srgbClr val="FFFF00"/>
                </a:solidFill>
              </a:rPr>
              <a:t>It depends on the meaning of the verb used</a:t>
            </a:r>
            <a:br>
              <a:rPr lang="en-US" sz="3100" dirty="0" smtClean="0">
                <a:solidFill>
                  <a:srgbClr val="FFFF00"/>
                </a:solidFill>
              </a:rPr>
            </a:br>
            <a:r>
              <a:rPr lang="en-US" dirty="0" smtClean="0"/>
              <a:t>Ex </a:t>
            </a:r>
            <a:r>
              <a:rPr lang="ar-IQ" dirty="0" smtClean="0"/>
              <a:t/>
            </a:r>
            <a:br>
              <a:rPr lang="ar-IQ" dirty="0" smtClean="0"/>
            </a:br>
            <a:endParaRPr lang="ar-IQ" dirty="0"/>
          </a:p>
        </p:txBody>
      </p:sp>
      <p:sp>
        <p:nvSpPr>
          <p:cNvPr id="3" name="عنصر نائب للمحتوى 2"/>
          <p:cNvSpPr>
            <a:spLocks noGrp="1"/>
          </p:cNvSpPr>
          <p:nvPr>
            <p:ph idx="1"/>
          </p:nvPr>
        </p:nvSpPr>
        <p:spPr/>
        <p:txBody>
          <a:bodyPr/>
          <a:lstStyle/>
          <a:p>
            <a:endParaRPr lang="en-US" dirty="0" smtClean="0"/>
          </a:p>
          <a:p>
            <a:endParaRPr lang="en-US" dirty="0" smtClean="0"/>
          </a:p>
          <a:p>
            <a:pPr algn="l"/>
            <a:r>
              <a:rPr lang="en-US" b="1" dirty="0" smtClean="0">
                <a:solidFill>
                  <a:srgbClr val="FFFF00"/>
                </a:solidFill>
              </a:rPr>
              <a:t>Barbara painted the wall.</a:t>
            </a:r>
          </a:p>
          <a:p>
            <a:pPr algn="l"/>
            <a:r>
              <a:rPr lang="en-US" b="1" dirty="0" smtClean="0">
                <a:solidFill>
                  <a:srgbClr val="FFFF00"/>
                </a:solidFill>
              </a:rPr>
              <a:t>Barbara painted a picture</a:t>
            </a:r>
          </a:p>
          <a:p>
            <a:pPr algn="l"/>
            <a:r>
              <a:rPr lang="en-US" sz="3200" dirty="0" smtClean="0"/>
              <a:t>In the first sentence the direct object has the semantic role of an affected participant but in the second it has the semantic role of a resultant</a:t>
            </a:r>
            <a:r>
              <a:rPr lang="en-US" dirty="0" smtClean="0"/>
              <a:t>. </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eventive</a:t>
            </a:r>
            <a:endParaRPr lang="ar-IQ" dirty="0"/>
          </a:p>
        </p:txBody>
      </p:sp>
      <p:sp>
        <p:nvSpPr>
          <p:cNvPr id="3" name="عنصر نائب للمحتوى 2"/>
          <p:cNvSpPr>
            <a:spLocks noGrp="1"/>
          </p:cNvSpPr>
          <p:nvPr>
            <p:ph idx="1"/>
          </p:nvPr>
        </p:nvSpPr>
        <p:spPr/>
        <p:txBody>
          <a:bodyPr/>
          <a:lstStyle/>
          <a:p>
            <a:r>
              <a:rPr lang="en-US" dirty="0" smtClean="0"/>
              <a:t>It refers to man-made events as opposed to external causers which are forces of nature</a:t>
            </a:r>
          </a:p>
          <a:p>
            <a:r>
              <a:rPr lang="en-US" dirty="0" smtClean="0"/>
              <a:t>Ex:</a:t>
            </a:r>
          </a:p>
          <a:p>
            <a:r>
              <a:rPr lang="en-US" dirty="0" smtClean="0"/>
              <a:t>Their quarrels have upset me.</a:t>
            </a:r>
          </a:p>
          <a:p>
            <a:r>
              <a:rPr lang="en-US" dirty="0" smtClean="0"/>
              <a:t>Everyone like her dance.</a:t>
            </a:r>
          </a:p>
          <a:p>
            <a:r>
              <a:rPr lang="en-US" dirty="0" smtClean="0"/>
              <a:t>The final match will be held next week.</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reciepent</a:t>
            </a:r>
            <a:endParaRPr lang="ar-IQ" dirty="0"/>
          </a:p>
        </p:txBody>
      </p:sp>
      <p:sp>
        <p:nvSpPr>
          <p:cNvPr id="3" name="عنصر نائب للمحتوى 2"/>
          <p:cNvSpPr>
            <a:spLocks noGrp="1"/>
          </p:cNvSpPr>
          <p:nvPr>
            <p:ph idx="1"/>
          </p:nvPr>
        </p:nvSpPr>
        <p:spPr/>
        <p:txBody>
          <a:bodyPr/>
          <a:lstStyle/>
          <a:p>
            <a:pPr>
              <a:buNone/>
            </a:pPr>
            <a:r>
              <a:rPr lang="en-US" dirty="0" smtClean="0"/>
              <a:t>it is the </a:t>
            </a:r>
            <a:r>
              <a:rPr lang="en-US" dirty="0" err="1" smtClean="0"/>
              <a:t>refernt</a:t>
            </a:r>
            <a:r>
              <a:rPr lang="en-US" dirty="0" smtClean="0"/>
              <a:t> of the indirect object. It is the person fro whose benefit the action described by the verb in  a sentence is performed.</a:t>
            </a:r>
          </a:p>
          <a:p>
            <a:pPr>
              <a:buNone/>
            </a:pPr>
            <a:r>
              <a:rPr lang="en-US" dirty="0" smtClean="0"/>
              <a:t>Ex: will you </a:t>
            </a:r>
            <a:r>
              <a:rPr lang="en-US" dirty="0" err="1" smtClean="0"/>
              <a:t>pleaselend</a:t>
            </a:r>
            <a:r>
              <a:rPr lang="en-US" dirty="0" smtClean="0"/>
              <a:t> me some money?</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beneficiary</a:t>
            </a:r>
            <a:endParaRPr lang="ar-IQ" dirty="0"/>
          </a:p>
        </p:txBody>
      </p:sp>
      <p:sp>
        <p:nvSpPr>
          <p:cNvPr id="3" name="عنصر نائب للمحتوى 2"/>
          <p:cNvSpPr>
            <a:spLocks noGrp="1"/>
          </p:cNvSpPr>
          <p:nvPr>
            <p:ph idx="1"/>
          </p:nvPr>
        </p:nvSpPr>
        <p:spPr/>
        <p:txBody>
          <a:bodyPr>
            <a:normAutofit/>
          </a:bodyPr>
          <a:lstStyle/>
          <a:p>
            <a:pPr algn="just"/>
            <a:r>
              <a:rPr lang="en-US" sz="4000" dirty="0" smtClean="0"/>
              <a:t>It is the intended recipient as the opposed of the actual recipient .</a:t>
            </a:r>
          </a:p>
          <a:p>
            <a:pPr algn="just"/>
            <a:r>
              <a:rPr lang="en-US" sz="4000" dirty="0" smtClean="0">
                <a:solidFill>
                  <a:srgbClr val="FFFF00"/>
                </a:solidFill>
              </a:rPr>
              <a:t>She borrowed from </a:t>
            </a:r>
            <a:r>
              <a:rPr lang="en-US" sz="4000" u="sng" dirty="0" smtClean="0">
                <a:solidFill>
                  <a:srgbClr val="FFFF00"/>
                </a:solidFill>
              </a:rPr>
              <a:t>me</a:t>
            </a:r>
            <a:r>
              <a:rPr lang="en-US" sz="4000" dirty="0" smtClean="0">
                <a:solidFill>
                  <a:srgbClr val="FFFF00"/>
                </a:solidFill>
              </a:rPr>
              <a:t> some money</a:t>
            </a:r>
          </a:p>
          <a:p>
            <a:pPr algn="just"/>
            <a:r>
              <a:rPr lang="en-US" sz="4000" dirty="0" smtClean="0">
                <a:solidFill>
                  <a:srgbClr val="FFFF00"/>
                </a:solidFill>
              </a:rPr>
              <a:t>Her father bought </a:t>
            </a:r>
            <a:r>
              <a:rPr lang="en-US" sz="4000" u="sng" dirty="0" smtClean="0">
                <a:solidFill>
                  <a:srgbClr val="FFFF00"/>
                </a:solidFill>
              </a:rPr>
              <a:t>her</a:t>
            </a:r>
            <a:r>
              <a:rPr lang="en-US" sz="4000" dirty="0" smtClean="0">
                <a:solidFill>
                  <a:srgbClr val="FFFF00"/>
                </a:solidFill>
              </a:rPr>
              <a:t> a car</a:t>
            </a:r>
            <a:r>
              <a:rPr lang="en-US" sz="4000" dirty="0" smtClean="0"/>
              <a:t>.</a:t>
            </a:r>
            <a:endParaRPr lang="ar-IQ"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instrument</a:t>
            </a:r>
            <a:endParaRPr lang="ar-IQ" dirty="0"/>
          </a:p>
        </p:txBody>
      </p:sp>
      <p:sp>
        <p:nvSpPr>
          <p:cNvPr id="3" name="عنصر نائب للمحتوى 2"/>
          <p:cNvSpPr>
            <a:spLocks noGrp="1"/>
          </p:cNvSpPr>
          <p:nvPr>
            <p:ph idx="1"/>
          </p:nvPr>
        </p:nvSpPr>
        <p:spPr/>
        <p:txBody>
          <a:bodyPr>
            <a:normAutofit/>
          </a:bodyPr>
          <a:lstStyle/>
          <a:p>
            <a:pPr algn="just"/>
            <a:r>
              <a:rPr lang="en-US" sz="3600" dirty="0" smtClean="0"/>
              <a:t>It is the thing by means of which the agent performs the action described by the verb:</a:t>
            </a:r>
          </a:p>
          <a:p>
            <a:pPr algn="just"/>
            <a:r>
              <a:rPr lang="en-US" sz="3600" dirty="0" smtClean="0"/>
              <a:t>Ex: </a:t>
            </a:r>
            <a:r>
              <a:rPr lang="en-US" sz="3600" b="1" dirty="0" smtClean="0">
                <a:solidFill>
                  <a:srgbClr val="FFFF00"/>
                </a:solidFill>
              </a:rPr>
              <a:t>The policeman killed the robber with </a:t>
            </a:r>
            <a:r>
              <a:rPr lang="en-US" sz="3600" b="1" u="sng" dirty="0" smtClean="0">
                <a:solidFill>
                  <a:srgbClr val="FFFF00"/>
                </a:solidFill>
              </a:rPr>
              <a:t>a pistol.</a:t>
            </a:r>
            <a:endParaRPr lang="ar-IQ" sz="3600" b="1" u="sng" dirty="0">
              <a:solidFill>
                <a:srgbClr val="FFFF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locative</a:t>
            </a:r>
            <a:endParaRPr lang="ar-IQ" dirty="0"/>
          </a:p>
        </p:txBody>
      </p:sp>
      <p:sp>
        <p:nvSpPr>
          <p:cNvPr id="3" name="عنصر نائب للمحتوى 2"/>
          <p:cNvSpPr>
            <a:spLocks noGrp="1"/>
          </p:cNvSpPr>
          <p:nvPr>
            <p:ph idx="1"/>
          </p:nvPr>
        </p:nvSpPr>
        <p:spPr/>
        <p:txBody>
          <a:bodyPr/>
          <a:lstStyle/>
          <a:p>
            <a:r>
              <a:rPr lang="en-US" dirty="0" smtClean="0"/>
              <a:t>It refers to the place of the action </a:t>
            </a:r>
          </a:p>
          <a:p>
            <a:r>
              <a:rPr lang="en-US" dirty="0" smtClean="0"/>
              <a:t>I  met you in Tokyo.</a:t>
            </a:r>
          </a:p>
          <a:p>
            <a:r>
              <a:rPr lang="en-US" dirty="0" smtClean="0"/>
              <a:t>He saw a beggar dying in the middle of the road.</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Goal </a:t>
            </a:r>
            <a:endParaRPr lang="ar-IQ" dirty="0"/>
          </a:p>
        </p:txBody>
      </p:sp>
      <p:sp>
        <p:nvSpPr>
          <p:cNvPr id="3" name="عنصر نائب للمحتوى 2"/>
          <p:cNvSpPr>
            <a:spLocks noGrp="1"/>
          </p:cNvSpPr>
          <p:nvPr>
            <p:ph idx="1"/>
          </p:nvPr>
        </p:nvSpPr>
        <p:spPr/>
        <p:txBody>
          <a:bodyPr/>
          <a:lstStyle/>
          <a:p>
            <a:pPr>
              <a:buNone/>
            </a:pPr>
            <a:r>
              <a:rPr lang="en-US" sz="3600" dirty="0" smtClean="0"/>
              <a:t>It is the place towards which a living or a non-living entity moves:</a:t>
            </a:r>
          </a:p>
          <a:p>
            <a:pPr>
              <a:buNone/>
            </a:pPr>
            <a:r>
              <a:rPr lang="en-US" sz="3600" dirty="0" smtClean="0"/>
              <a:t>Ex:</a:t>
            </a:r>
          </a:p>
          <a:p>
            <a:pPr>
              <a:buNone/>
            </a:pPr>
            <a:r>
              <a:rPr lang="en-US" sz="3600" dirty="0" smtClean="0">
                <a:solidFill>
                  <a:srgbClr val="FFFF00"/>
                </a:solidFill>
              </a:rPr>
              <a:t>The army is advancing towards </a:t>
            </a:r>
            <a:r>
              <a:rPr lang="en-US" sz="3600" u="sng" dirty="0" smtClean="0">
                <a:solidFill>
                  <a:srgbClr val="FFFF00"/>
                </a:solidFill>
              </a:rPr>
              <a:t>the capital.</a:t>
            </a:r>
          </a:p>
          <a:p>
            <a:pPr>
              <a:buNone/>
            </a:pPr>
            <a:r>
              <a:rPr lang="en-US" sz="3600" dirty="0" smtClean="0">
                <a:solidFill>
                  <a:srgbClr val="FFFF00"/>
                </a:solidFill>
              </a:rPr>
              <a:t>The children are going to </a:t>
            </a:r>
            <a:r>
              <a:rPr lang="en-US" sz="3600" u="sng" dirty="0" smtClean="0">
                <a:solidFill>
                  <a:srgbClr val="FFFF00"/>
                </a:solidFill>
              </a:rPr>
              <a:t>the school</a:t>
            </a:r>
            <a:r>
              <a:rPr lang="en-US" dirty="0" smtClean="0"/>
              <a:t>.</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source</a:t>
            </a:r>
            <a:endParaRPr lang="ar-IQ" dirty="0"/>
          </a:p>
        </p:txBody>
      </p:sp>
      <p:sp>
        <p:nvSpPr>
          <p:cNvPr id="3" name="عنصر نائب للمحتوى 2"/>
          <p:cNvSpPr>
            <a:spLocks noGrp="1"/>
          </p:cNvSpPr>
          <p:nvPr>
            <p:ph idx="1"/>
          </p:nvPr>
        </p:nvSpPr>
        <p:spPr/>
        <p:txBody>
          <a:bodyPr>
            <a:normAutofit/>
          </a:bodyPr>
          <a:lstStyle/>
          <a:p>
            <a:pPr algn="just"/>
            <a:r>
              <a:rPr lang="en-US" sz="3600" dirty="0" smtClean="0"/>
              <a:t>It is the starting point of a movement, i.e., the place from where a living or non-living entity starts moving (towards its goal):</a:t>
            </a:r>
          </a:p>
          <a:p>
            <a:pPr algn="just"/>
            <a:r>
              <a:rPr lang="en-US" sz="3600" dirty="0" smtClean="0">
                <a:solidFill>
                  <a:srgbClr val="FFFF00"/>
                </a:solidFill>
              </a:rPr>
              <a:t>She has come from London.</a:t>
            </a:r>
          </a:p>
          <a:p>
            <a:pPr algn="just"/>
            <a:r>
              <a:rPr lang="en-US" sz="3600" dirty="0" smtClean="0">
                <a:solidFill>
                  <a:srgbClr val="FFFF00"/>
                </a:solidFill>
              </a:rPr>
              <a:t>The rabbit jumped out of the cage</a:t>
            </a:r>
            <a:r>
              <a:rPr lang="en-US" sz="3600" dirty="0" smtClean="0"/>
              <a:t>.</a:t>
            </a:r>
            <a:endParaRPr lang="ar-IQ"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570186"/>
          </a:xfrm>
        </p:spPr>
        <p:txBody>
          <a:bodyPr>
            <a:normAutofit fontScale="90000"/>
          </a:bodyPr>
          <a:lstStyle/>
          <a:p>
            <a:pPr rtl="0"/>
            <a:r>
              <a:rPr lang="en-US" sz="2700" dirty="0" smtClean="0"/>
              <a:t/>
            </a:r>
            <a:br>
              <a:rPr lang="en-US" sz="2700" dirty="0" smtClean="0"/>
            </a:br>
            <a:r>
              <a:rPr lang="en-US" sz="2700" dirty="0" smtClean="0"/>
              <a:t>Do Semanticists use the same </a:t>
            </a:r>
            <a:r>
              <a:rPr lang="en-US" sz="2700" dirty="0" err="1" smtClean="0"/>
              <a:t>syntactict</a:t>
            </a:r>
            <a:r>
              <a:rPr lang="en-US" sz="2700" dirty="0" smtClean="0"/>
              <a:t>  terms as  in describing the structure of a sentence?</a:t>
            </a:r>
            <a:r>
              <a:rPr lang="en-US" dirty="0" smtClean="0"/>
              <a:t/>
            </a:r>
            <a:br>
              <a:rPr lang="en-US" dirty="0" smtClean="0"/>
            </a:br>
            <a:r>
              <a:rPr lang="en-US" dirty="0"/>
              <a:t/>
            </a:r>
            <a:br>
              <a:rPr lang="en-US" dirty="0"/>
            </a:br>
            <a:endParaRPr lang="ar-IQ" dirty="0"/>
          </a:p>
        </p:txBody>
      </p:sp>
      <p:sp>
        <p:nvSpPr>
          <p:cNvPr id="3" name="عنصر نائب للمحتوى 2"/>
          <p:cNvSpPr>
            <a:spLocks noGrp="1"/>
          </p:cNvSpPr>
          <p:nvPr>
            <p:ph idx="1"/>
          </p:nvPr>
        </p:nvSpPr>
        <p:spPr/>
        <p:txBody>
          <a:bodyPr>
            <a:normAutofit/>
          </a:bodyPr>
          <a:lstStyle/>
          <a:p>
            <a:pPr algn="just"/>
            <a:r>
              <a:rPr lang="en-US" sz="3600" dirty="0" smtClean="0"/>
              <a:t>Semanticists do not use the syntactic terms  in </a:t>
            </a:r>
            <a:r>
              <a:rPr lang="en-US" sz="3600" dirty="0" err="1" smtClean="0"/>
              <a:t>decscibing</a:t>
            </a:r>
            <a:r>
              <a:rPr lang="en-US" sz="3600" dirty="0" smtClean="0"/>
              <a:t> the structure of a sentence. This means that they do not use terms as subject, object, verb  etc.. Instead, they use semantic notions in describing the sentence structure.  </a:t>
            </a:r>
            <a:endParaRPr lang="ar-IQ"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Temporal </a:t>
            </a:r>
            <a:endParaRPr lang="ar-IQ" dirty="0"/>
          </a:p>
        </p:txBody>
      </p:sp>
      <p:sp>
        <p:nvSpPr>
          <p:cNvPr id="3" name="عنصر نائب للمحتوى 2"/>
          <p:cNvSpPr>
            <a:spLocks noGrp="1"/>
          </p:cNvSpPr>
          <p:nvPr>
            <p:ph idx="1"/>
          </p:nvPr>
        </p:nvSpPr>
        <p:spPr/>
        <p:txBody>
          <a:bodyPr/>
          <a:lstStyle/>
          <a:p>
            <a:r>
              <a:rPr lang="en-US" dirty="0" smtClean="0"/>
              <a:t>It refers to the time of the state of the action described by the verb in a sentence:</a:t>
            </a:r>
          </a:p>
          <a:p>
            <a:r>
              <a:rPr lang="en-US" dirty="0" smtClean="0"/>
              <a:t>He was very tired yesterday.</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Is there a one –to- one relation between </a:t>
            </a:r>
            <a:r>
              <a:rPr lang="en-US" dirty="0" err="1" smtClean="0"/>
              <a:t>elemnts</a:t>
            </a:r>
            <a:r>
              <a:rPr lang="en-US" dirty="0" smtClean="0"/>
              <a:t> and the participant roles </a:t>
            </a:r>
            <a:endParaRPr lang="ar-IQ" dirty="0"/>
          </a:p>
        </p:txBody>
      </p:sp>
      <p:sp>
        <p:nvSpPr>
          <p:cNvPr id="3" name="عنصر نائب للمحتوى 2"/>
          <p:cNvSpPr>
            <a:spLocks noGrp="1"/>
          </p:cNvSpPr>
          <p:nvPr>
            <p:ph idx="1"/>
          </p:nvPr>
        </p:nvSpPr>
        <p:spPr/>
        <p:txBody>
          <a:bodyPr>
            <a:normAutofit/>
          </a:bodyPr>
          <a:lstStyle/>
          <a:p>
            <a:r>
              <a:rPr lang="en-US" dirty="0" smtClean="0"/>
              <a:t>There is no one-to-one relation. The </a:t>
            </a:r>
            <a:r>
              <a:rPr lang="en-US" dirty="0" err="1" smtClean="0"/>
              <a:t>subjet</a:t>
            </a:r>
            <a:r>
              <a:rPr lang="en-US" dirty="0" smtClean="0"/>
              <a:t> of a sentence can be an agent ,an instrument, or an affected </a:t>
            </a:r>
            <a:r>
              <a:rPr lang="en-US" dirty="0" err="1" smtClean="0"/>
              <a:t>particpiant</a:t>
            </a:r>
            <a:r>
              <a:rPr lang="en-US" dirty="0" smtClean="0"/>
              <a:t> </a:t>
            </a:r>
          </a:p>
          <a:p>
            <a:r>
              <a:rPr lang="en-US" dirty="0" smtClean="0"/>
              <a:t>Ex:</a:t>
            </a:r>
          </a:p>
          <a:p>
            <a:r>
              <a:rPr lang="en-US" b="1" dirty="0" smtClean="0">
                <a:solidFill>
                  <a:srgbClr val="FF0000"/>
                </a:solidFill>
              </a:rPr>
              <a:t>Barbara(the agent)</a:t>
            </a:r>
            <a:r>
              <a:rPr lang="en-US" dirty="0" smtClean="0"/>
              <a:t> opened the door with a key</a:t>
            </a:r>
          </a:p>
          <a:p>
            <a:r>
              <a:rPr lang="en-US" b="1" dirty="0" smtClean="0">
                <a:solidFill>
                  <a:srgbClr val="FF0000"/>
                </a:solidFill>
              </a:rPr>
              <a:t>The key (the instrument) </a:t>
            </a:r>
            <a:r>
              <a:rPr lang="en-US" dirty="0" smtClean="0"/>
              <a:t>opened the door.</a:t>
            </a:r>
          </a:p>
          <a:p>
            <a:r>
              <a:rPr lang="en-US" dirty="0" smtClean="0"/>
              <a:t>The door (the affected participant)  opened .</a:t>
            </a: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The semantic </a:t>
            </a:r>
            <a:r>
              <a:rPr lang="en-US" dirty="0" err="1" smtClean="0"/>
              <a:t>Constarint</a:t>
            </a:r>
            <a:r>
              <a:rPr lang="en-US" dirty="0" smtClean="0"/>
              <a:t> on the choice of the subject</a:t>
            </a:r>
            <a:endParaRPr lang="ar-IQ" dirty="0"/>
          </a:p>
        </p:txBody>
      </p:sp>
      <p:sp>
        <p:nvSpPr>
          <p:cNvPr id="3" name="عنصر نائب للمحتوى 2"/>
          <p:cNvSpPr>
            <a:spLocks noGrp="1"/>
          </p:cNvSpPr>
          <p:nvPr>
            <p:ph idx="1"/>
          </p:nvPr>
        </p:nvSpPr>
        <p:spPr/>
        <p:txBody>
          <a:bodyPr/>
          <a:lstStyle/>
          <a:p>
            <a:r>
              <a:rPr lang="en-US" dirty="0" smtClean="0"/>
              <a:t>Whether the </a:t>
            </a:r>
            <a:r>
              <a:rPr lang="en-US" dirty="0" err="1" smtClean="0"/>
              <a:t>gramtical</a:t>
            </a:r>
            <a:r>
              <a:rPr lang="en-US" dirty="0" smtClean="0"/>
              <a:t> slot for the subject of a </a:t>
            </a:r>
            <a:r>
              <a:rPr lang="en-US" dirty="0" err="1" smtClean="0"/>
              <a:t>sentecnec</a:t>
            </a:r>
            <a:r>
              <a:rPr lang="en-US" dirty="0" smtClean="0"/>
              <a:t>  is filled by the agent or the affected or the instrument or ant other participant is not a matter of free choice for the user of the </a:t>
            </a:r>
            <a:r>
              <a:rPr lang="en-US" dirty="0" err="1" smtClean="0"/>
              <a:t>langauge</a:t>
            </a:r>
            <a:r>
              <a:rPr lang="en-US" dirty="0" smtClean="0"/>
              <a:t>. In English, this choice is determined by a certain rigid rule of grammar. </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Ex:</a:t>
            </a:r>
            <a:endParaRPr lang="ar-IQ" dirty="0"/>
          </a:p>
        </p:txBody>
      </p:sp>
      <p:sp>
        <p:nvSpPr>
          <p:cNvPr id="3" name="عنصر نائب للمحتوى 2"/>
          <p:cNvSpPr>
            <a:spLocks noGrp="1"/>
          </p:cNvSpPr>
          <p:nvPr>
            <p:ph idx="1"/>
          </p:nvPr>
        </p:nvSpPr>
        <p:spPr/>
        <p:txBody>
          <a:bodyPr>
            <a:normAutofit/>
          </a:bodyPr>
          <a:lstStyle/>
          <a:p>
            <a:pPr algn="l"/>
            <a:r>
              <a:rPr lang="en-US" b="1" dirty="0" smtClean="0">
                <a:solidFill>
                  <a:srgbClr val="FFFF00"/>
                </a:solidFill>
              </a:rPr>
              <a:t>John opened the door with a key.</a:t>
            </a:r>
          </a:p>
          <a:p>
            <a:pPr algn="l"/>
            <a:r>
              <a:rPr lang="en-US" b="1" dirty="0" smtClean="0">
                <a:solidFill>
                  <a:srgbClr val="FFFF00"/>
                </a:solidFill>
              </a:rPr>
              <a:t>.</a:t>
            </a:r>
          </a:p>
          <a:p>
            <a:pPr algn="just"/>
            <a:r>
              <a:rPr lang="en-US" dirty="0" smtClean="0"/>
              <a:t>.In sentence the slot of the first subject has been filled by the agent. the affected and the instrument are also parts of the semantic structure of this sentence but unless the sentence is </a:t>
            </a:r>
            <a:r>
              <a:rPr lang="en-US" dirty="0" err="1" smtClean="0"/>
              <a:t>passivized</a:t>
            </a:r>
            <a:r>
              <a:rPr lang="en-US" dirty="0" smtClean="0"/>
              <a:t>, there is no way in which either the affected or the instrument can take the place of the subject in this sentence.  </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 key opened the door</a:t>
            </a:r>
            <a:endParaRPr lang="ar-IQ" dirty="0"/>
          </a:p>
        </p:txBody>
      </p:sp>
      <p:sp>
        <p:nvSpPr>
          <p:cNvPr id="3" name="عنصر نائب للمحتوى 2"/>
          <p:cNvSpPr>
            <a:spLocks noGrp="1"/>
          </p:cNvSpPr>
          <p:nvPr>
            <p:ph idx="1"/>
          </p:nvPr>
        </p:nvSpPr>
        <p:spPr/>
        <p:txBody>
          <a:bodyPr>
            <a:normAutofit/>
          </a:bodyPr>
          <a:lstStyle/>
          <a:p>
            <a:pPr algn="just"/>
            <a:r>
              <a:rPr lang="en-US" sz="3600" dirty="0" smtClean="0"/>
              <a:t>In this sentence, there are two participants, the affected and the instrument, but of these two participant present in this sentence only the instrument can occupy the position of the subject of the sentence</a:t>
            </a:r>
            <a:r>
              <a:rPr lang="en-US" dirty="0" smtClean="0"/>
              <a:t>. </a:t>
            </a:r>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solidFill>
                  <a:srgbClr val="FFFF00"/>
                </a:solidFill>
              </a:rPr>
              <a:t>The door opened</a:t>
            </a:r>
            <a:br>
              <a:rPr lang="en-US" dirty="0" smtClean="0">
                <a:solidFill>
                  <a:srgbClr val="FFFF00"/>
                </a:solidFill>
              </a:rPr>
            </a:br>
            <a:endParaRPr lang="ar-IQ" dirty="0"/>
          </a:p>
        </p:txBody>
      </p:sp>
      <p:sp>
        <p:nvSpPr>
          <p:cNvPr id="3" name="عنصر نائب للمحتوى 2"/>
          <p:cNvSpPr>
            <a:spLocks noGrp="1"/>
          </p:cNvSpPr>
          <p:nvPr>
            <p:ph idx="1"/>
          </p:nvPr>
        </p:nvSpPr>
        <p:spPr/>
        <p:txBody>
          <a:bodyPr/>
          <a:lstStyle/>
          <a:p>
            <a:pPr algn="just"/>
            <a:r>
              <a:rPr lang="en-US" sz="4000" dirty="0" smtClean="0"/>
              <a:t>The affected participant occupies the place of the </a:t>
            </a:r>
            <a:r>
              <a:rPr lang="en-US" sz="4000" dirty="0" smtClean="0"/>
              <a:t>subject </a:t>
            </a:r>
            <a:r>
              <a:rPr lang="en-US" sz="4000" dirty="0" smtClean="0"/>
              <a:t>in </a:t>
            </a:r>
            <a:r>
              <a:rPr lang="en-US" sz="4000" dirty="0" smtClean="0"/>
              <a:t>this </a:t>
            </a:r>
            <a:r>
              <a:rPr lang="en-US" sz="4000" dirty="0" smtClean="0"/>
              <a:t>sentence because neither the agent not the </a:t>
            </a:r>
            <a:r>
              <a:rPr lang="en-US" sz="4000" dirty="0" smtClean="0"/>
              <a:t>instrument </a:t>
            </a:r>
            <a:r>
              <a:rPr lang="en-US" sz="4000" dirty="0" smtClean="0"/>
              <a:t>is present</a:t>
            </a:r>
            <a:r>
              <a:rPr lang="en-US" dirty="0" smtClean="0"/>
              <a:t>.</a:t>
            </a:r>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ctr"/>
            <a:r>
              <a:rPr lang="en-US" sz="4800" b="1" dirty="0" smtClean="0">
                <a:solidFill>
                  <a:srgbClr val="FFFF00"/>
                </a:solidFill>
              </a:rPr>
              <a:t>Many Thanks</a:t>
            </a:r>
            <a:endParaRPr lang="ar-IQ" sz="4800" b="1"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0"/>
            <a:r>
              <a:rPr lang="en-US" dirty="0" smtClean="0"/>
              <a:t>What</a:t>
            </a:r>
            <a:r>
              <a:rPr lang="en-US" dirty="0" smtClean="0">
                <a:latin typeface="Times New Roman" pitchFamily="18" charset="0"/>
                <a:cs typeface="Times New Roman" pitchFamily="18" charset="0"/>
              </a:rPr>
              <a:t> are the semantic terms (</a:t>
            </a:r>
            <a:r>
              <a:rPr lang="en-US" dirty="0" err="1" smtClean="0">
                <a:latin typeface="Times New Roman" pitchFamily="18" charset="0"/>
                <a:cs typeface="Times New Roman" pitchFamily="18" charset="0"/>
              </a:rPr>
              <a:t>notionsI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indescribing</a:t>
            </a:r>
            <a:r>
              <a:rPr lang="en-US" dirty="0" smtClean="0">
                <a:latin typeface="Times New Roman" pitchFamily="18" charset="0"/>
                <a:cs typeface="Times New Roman" pitchFamily="18" charset="0"/>
              </a:rPr>
              <a:t> sentence </a:t>
            </a:r>
            <a:r>
              <a:rPr lang="en-US" dirty="0" err="1" smtClean="0">
                <a:latin typeface="Times New Roman" pitchFamily="18" charset="0"/>
                <a:cs typeface="Times New Roman" pitchFamily="18" charset="0"/>
              </a:rPr>
              <a:t>structuer</a:t>
            </a:r>
            <a:r>
              <a:rPr lang="en-US" dirty="0">
                <a:latin typeface="Times New Roman" pitchFamily="18" charset="0"/>
                <a:cs typeface="Times New Roman" pitchFamily="18" charset="0"/>
              </a:rPr>
              <a:t>/</a:t>
            </a:r>
            <a:endParaRPr lang="ar-IQ" dirty="0"/>
          </a:p>
        </p:txBody>
      </p:sp>
      <p:sp>
        <p:nvSpPr>
          <p:cNvPr id="3" name="عنصر نائب للمحتوى 2"/>
          <p:cNvSpPr>
            <a:spLocks noGrp="1"/>
          </p:cNvSpPr>
          <p:nvPr>
            <p:ph idx="1"/>
          </p:nvPr>
        </p:nvSpPr>
        <p:spPr/>
        <p:txBody>
          <a:bodyPr/>
          <a:lstStyle/>
          <a:p>
            <a:r>
              <a:rPr lang="en-US" dirty="0" smtClean="0"/>
              <a:t>The semantic terms are the following:</a:t>
            </a:r>
          </a:p>
          <a:p>
            <a:r>
              <a:rPr lang="en-US" dirty="0" smtClean="0"/>
              <a:t>Agent</a:t>
            </a:r>
          </a:p>
          <a:p>
            <a:r>
              <a:rPr lang="en-US" dirty="0" smtClean="0"/>
              <a:t>External causer</a:t>
            </a:r>
          </a:p>
          <a:p>
            <a:r>
              <a:rPr lang="en-US" dirty="0" smtClean="0"/>
              <a:t>Instrument</a:t>
            </a:r>
          </a:p>
          <a:p>
            <a:r>
              <a:rPr lang="en-US" dirty="0" smtClean="0"/>
              <a:t>Affected</a:t>
            </a:r>
          </a:p>
          <a:p>
            <a:r>
              <a:rPr lang="en-US" dirty="0" smtClean="0"/>
              <a:t>Recipient</a:t>
            </a:r>
          </a:p>
          <a:p>
            <a:r>
              <a:rPr lang="en-US" dirty="0" smtClean="0"/>
              <a:t>locative</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just"/>
            <a:r>
              <a:rPr lang="en-US" sz="3600" dirty="0" smtClean="0"/>
              <a:t>These semantic notions are based on the assumption that the meaning of a sentence can be understood in terms of how people and things participate in real-life situations.</a:t>
            </a:r>
          </a:p>
          <a:p>
            <a:pPr algn="just"/>
            <a:r>
              <a:rPr lang="en-US" sz="3600" dirty="0" smtClean="0"/>
              <a:t>These semantic notions are known as participant roles.</a:t>
            </a:r>
            <a:endParaRPr lang="ar-IQ"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agent</a:t>
            </a:r>
            <a:endParaRPr lang="ar-IQ" dirty="0"/>
          </a:p>
        </p:txBody>
      </p:sp>
      <p:sp>
        <p:nvSpPr>
          <p:cNvPr id="3" name="عنصر نائب للمحتوى 2"/>
          <p:cNvSpPr>
            <a:spLocks noGrp="1"/>
          </p:cNvSpPr>
          <p:nvPr>
            <p:ph idx="1"/>
          </p:nvPr>
        </p:nvSpPr>
        <p:spPr/>
        <p:txBody>
          <a:bodyPr/>
          <a:lstStyle/>
          <a:p>
            <a:r>
              <a:rPr lang="en-US" dirty="0" smtClean="0"/>
              <a:t>The agent of a sentences the animate being that causes the action described by the verb in that sentence.</a:t>
            </a:r>
          </a:p>
          <a:p>
            <a:r>
              <a:rPr lang="en-US" dirty="0" smtClean="0"/>
              <a:t>In the following examples , the subject is the agent:</a:t>
            </a:r>
          </a:p>
          <a:p>
            <a:r>
              <a:rPr lang="en-US" b="1" u="sng" dirty="0" smtClean="0">
                <a:solidFill>
                  <a:srgbClr val="FFFF00"/>
                </a:solidFill>
              </a:rPr>
              <a:t>John</a:t>
            </a:r>
            <a:r>
              <a:rPr lang="en-US" b="1" dirty="0" smtClean="0">
                <a:solidFill>
                  <a:srgbClr val="FFFF00"/>
                </a:solidFill>
              </a:rPr>
              <a:t> opened the door</a:t>
            </a:r>
          </a:p>
          <a:p>
            <a:r>
              <a:rPr lang="en-US" b="1" u="sng" dirty="0" smtClean="0">
                <a:solidFill>
                  <a:srgbClr val="FFFF00"/>
                </a:solidFill>
              </a:rPr>
              <a:t>The sweeper </a:t>
            </a:r>
            <a:r>
              <a:rPr lang="en-US" b="1" dirty="0" smtClean="0">
                <a:solidFill>
                  <a:srgbClr val="FFFF00"/>
                </a:solidFill>
              </a:rPr>
              <a:t>cleaned the floor.</a:t>
            </a:r>
          </a:p>
          <a:p>
            <a:r>
              <a:rPr lang="en-US" b="1" u="sng" dirty="0" smtClean="0">
                <a:solidFill>
                  <a:srgbClr val="FFFF00"/>
                </a:solidFill>
              </a:rPr>
              <a:t>The cat </a:t>
            </a:r>
            <a:r>
              <a:rPr lang="en-US" b="1" dirty="0" smtClean="0">
                <a:solidFill>
                  <a:srgbClr val="FFFF00"/>
                </a:solidFill>
              </a:rPr>
              <a:t>chased a rat.</a:t>
            </a:r>
            <a:endParaRPr lang="ar-IQ" b="1"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Experincer</a:t>
            </a:r>
            <a:endParaRPr lang="ar-IQ" dirty="0"/>
          </a:p>
        </p:txBody>
      </p:sp>
      <p:sp>
        <p:nvSpPr>
          <p:cNvPr id="3" name="عنصر نائب للمحتوى 2"/>
          <p:cNvSpPr>
            <a:spLocks noGrp="1"/>
          </p:cNvSpPr>
          <p:nvPr>
            <p:ph idx="1"/>
          </p:nvPr>
        </p:nvSpPr>
        <p:spPr/>
        <p:txBody>
          <a:bodyPr/>
          <a:lstStyle/>
          <a:p>
            <a:pPr>
              <a:buNone/>
            </a:pPr>
            <a:r>
              <a:rPr lang="en-US" dirty="0" smtClean="0"/>
              <a:t>It is the subject of a copular verb or a transitive verb of </a:t>
            </a:r>
            <a:r>
              <a:rPr lang="en-US" dirty="0" err="1" smtClean="0"/>
              <a:t>perception,cognotion</a:t>
            </a:r>
            <a:r>
              <a:rPr lang="en-US" dirty="0" smtClean="0"/>
              <a:t>, or emotion.</a:t>
            </a:r>
          </a:p>
          <a:p>
            <a:pPr>
              <a:buNone/>
            </a:pPr>
            <a:r>
              <a:rPr lang="en-US" dirty="0" smtClean="0"/>
              <a:t>Ex:</a:t>
            </a:r>
          </a:p>
          <a:p>
            <a:pPr>
              <a:buNone/>
            </a:pPr>
            <a:r>
              <a:rPr lang="en-US" dirty="0" smtClean="0"/>
              <a:t>Jane is very sad.</a:t>
            </a:r>
          </a:p>
          <a:p>
            <a:pPr>
              <a:buNone/>
            </a:pPr>
            <a:r>
              <a:rPr lang="en-US" dirty="0" smtClean="0"/>
              <a:t>The old man felt a pain in his knees.</a:t>
            </a:r>
          </a:p>
          <a:p>
            <a:pPr>
              <a:buNone/>
            </a:pPr>
            <a:r>
              <a:rPr lang="en-US" dirty="0" smtClean="0"/>
              <a:t>Martha loves John.</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External Causer</a:t>
            </a:r>
            <a:endParaRPr lang="ar-IQ" dirty="0"/>
          </a:p>
        </p:txBody>
      </p:sp>
      <p:sp>
        <p:nvSpPr>
          <p:cNvPr id="3" name="عنصر نائب للمحتوى 2"/>
          <p:cNvSpPr>
            <a:spLocks noGrp="1"/>
          </p:cNvSpPr>
          <p:nvPr>
            <p:ph idx="1"/>
          </p:nvPr>
        </p:nvSpPr>
        <p:spPr/>
        <p:txBody>
          <a:bodyPr/>
          <a:lstStyle/>
          <a:p>
            <a:r>
              <a:rPr lang="en-US" dirty="0" smtClean="0"/>
              <a:t>It is the inanimate </a:t>
            </a:r>
            <a:r>
              <a:rPr lang="en-US" dirty="0" err="1" smtClean="0"/>
              <a:t>entitiy</a:t>
            </a:r>
            <a:r>
              <a:rPr lang="en-US" dirty="0" smtClean="0"/>
              <a:t> that causes the action described by the verb. </a:t>
            </a:r>
          </a:p>
          <a:p>
            <a:r>
              <a:rPr lang="en-US" dirty="0" smtClean="0"/>
              <a:t>Ex: The flood destroyed the harvest.</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Positioner</a:t>
            </a:r>
            <a:endParaRPr lang="ar-IQ" dirty="0"/>
          </a:p>
        </p:txBody>
      </p:sp>
      <p:sp>
        <p:nvSpPr>
          <p:cNvPr id="3" name="عنصر نائب للمحتوى 2"/>
          <p:cNvSpPr>
            <a:spLocks noGrp="1"/>
          </p:cNvSpPr>
          <p:nvPr>
            <p:ph idx="1"/>
          </p:nvPr>
        </p:nvSpPr>
        <p:spPr/>
        <p:txBody>
          <a:bodyPr/>
          <a:lstStyle/>
          <a:p>
            <a:pPr algn="l">
              <a:buNone/>
            </a:pPr>
            <a:r>
              <a:rPr lang="en-US" dirty="0" smtClean="0"/>
              <a:t>the animate being that is in a situation or stance that no change takes place in its position during this situation.</a:t>
            </a:r>
          </a:p>
          <a:p>
            <a:pPr algn="l">
              <a:buNone/>
            </a:pPr>
            <a:r>
              <a:rPr lang="en-US" dirty="0" smtClean="0"/>
              <a:t>Ex:</a:t>
            </a:r>
          </a:p>
          <a:p>
            <a:pPr algn="l">
              <a:buNone/>
            </a:pPr>
            <a:r>
              <a:rPr lang="en-US" sz="3600" dirty="0" smtClean="0">
                <a:solidFill>
                  <a:srgbClr val="FFFF00"/>
                </a:solidFill>
              </a:rPr>
              <a:t>The guests are staying in a hotel.</a:t>
            </a:r>
          </a:p>
          <a:p>
            <a:pPr algn="l">
              <a:buNone/>
            </a:pPr>
            <a:r>
              <a:rPr lang="en-US" sz="3600" dirty="0" smtClean="0">
                <a:solidFill>
                  <a:srgbClr val="FFFF00"/>
                </a:solidFill>
              </a:rPr>
              <a:t>My father live din London for three years</a:t>
            </a:r>
            <a:r>
              <a:rPr lang="en-US" dirty="0" smtClean="0"/>
              <a:t>.</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attribute</a:t>
            </a:r>
            <a:endParaRPr lang="ar-IQ" dirty="0"/>
          </a:p>
        </p:txBody>
      </p:sp>
      <p:sp>
        <p:nvSpPr>
          <p:cNvPr id="3" name="عنصر نائب للمحتوى 2"/>
          <p:cNvSpPr>
            <a:spLocks noGrp="1"/>
          </p:cNvSpPr>
          <p:nvPr>
            <p:ph idx="1"/>
          </p:nvPr>
        </p:nvSpPr>
        <p:spPr/>
        <p:txBody>
          <a:bodyPr/>
          <a:lstStyle/>
          <a:p>
            <a:pPr>
              <a:buNone/>
            </a:pPr>
            <a:r>
              <a:rPr lang="en-US" dirty="0" smtClean="0"/>
              <a:t>The semantic role of the subject complement or the object complement of a sentence is known as the attribute.</a:t>
            </a:r>
          </a:p>
          <a:p>
            <a:pPr>
              <a:buNone/>
            </a:pPr>
            <a:r>
              <a:rPr lang="en-US" dirty="0" smtClean="0"/>
              <a:t>Ex:</a:t>
            </a:r>
          </a:p>
          <a:p>
            <a:pPr algn="l">
              <a:buNone/>
            </a:pPr>
            <a:r>
              <a:rPr lang="en-US" b="1" dirty="0" smtClean="0">
                <a:solidFill>
                  <a:srgbClr val="FFFF00"/>
                </a:solidFill>
              </a:rPr>
              <a:t>She is  a teacher.</a:t>
            </a:r>
          </a:p>
          <a:p>
            <a:pPr algn="l">
              <a:buNone/>
            </a:pPr>
            <a:r>
              <a:rPr lang="en-US" b="1" dirty="0" smtClean="0">
                <a:solidFill>
                  <a:srgbClr val="FFFF00"/>
                </a:solidFill>
              </a:rPr>
              <a:t>We made him wise.</a:t>
            </a:r>
            <a:endParaRPr lang="ar-IQ" b="1" dirty="0">
              <a:solidFill>
                <a:srgbClr val="FFFF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ذرو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ذروة">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275</TotalTime>
  <Words>944</Words>
  <Application>Microsoft Office PowerPoint</Application>
  <PresentationFormat>عرض على الشاشة (3:4)‏</PresentationFormat>
  <Paragraphs>104</Paragraphs>
  <Slides>26</Slides>
  <Notes>0</Notes>
  <HiddenSlides>0</HiddenSlides>
  <MMClips>0</MMClips>
  <ScaleCrop>false</ScaleCrop>
  <HeadingPairs>
    <vt:vector size="4" baseType="variant">
      <vt:variant>
        <vt:lpstr>سمة</vt:lpstr>
      </vt:variant>
      <vt:variant>
        <vt:i4>1</vt:i4>
      </vt:variant>
      <vt:variant>
        <vt:lpstr>عناوين الشرائح</vt:lpstr>
      </vt:variant>
      <vt:variant>
        <vt:i4>26</vt:i4>
      </vt:variant>
    </vt:vector>
  </HeadingPairs>
  <TitlesOfParts>
    <vt:vector size="27" baseType="lpstr">
      <vt:lpstr>ذروة</vt:lpstr>
      <vt:lpstr>The semantics of Sentence Elements </vt:lpstr>
      <vt:lpstr> Do Semanticists use the same syntactict  terms as  in describing the structure of a sentence?  </vt:lpstr>
      <vt:lpstr>What are the semantic terms (notionsI indescribing sentence structuer/</vt:lpstr>
      <vt:lpstr>الشريحة 4</vt:lpstr>
      <vt:lpstr>agent</vt:lpstr>
      <vt:lpstr>Experincer</vt:lpstr>
      <vt:lpstr>External Causer</vt:lpstr>
      <vt:lpstr>Positioner</vt:lpstr>
      <vt:lpstr>attribute</vt:lpstr>
      <vt:lpstr>Affected </vt:lpstr>
      <vt:lpstr>Resultant </vt:lpstr>
      <vt:lpstr>   How can differentiate between the affected and the resultant? It depends on the meaning of the verb used Ex  </vt:lpstr>
      <vt:lpstr>eventive</vt:lpstr>
      <vt:lpstr>reciepent</vt:lpstr>
      <vt:lpstr>beneficiary</vt:lpstr>
      <vt:lpstr>instrument</vt:lpstr>
      <vt:lpstr>locative</vt:lpstr>
      <vt:lpstr>Goal </vt:lpstr>
      <vt:lpstr>source</vt:lpstr>
      <vt:lpstr>Temporal </vt:lpstr>
      <vt:lpstr>Is there a one –to- one relation between elemnts and the participant roles </vt:lpstr>
      <vt:lpstr>The semantic Constarint on the choice of the subject</vt:lpstr>
      <vt:lpstr>Ex:</vt:lpstr>
      <vt:lpstr>A key opened the door</vt:lpstr>
      <vt:lpstr>The door opened </vt:lpstr>
      <vt:lpstr>الشريحة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semantics of Sentence Elements</dc:title>
  <dc:creator>LENOVO</dc:creator>
  <cp:lastModifiedBy>LENOVO</cp:lastModifiedBy>
  <cp:revision>17</cp:revision>
  <dcterms:created xsi:type="dcterms:W3CDTF">2020-03-27T10:17:30Z</dcterms:created>
  <dcterms:modified xsi:type="dcterms:W3CDTF">2020-03-27T14:53:18Z</dcterms:modified>
</cp:coreProperties>
</file>